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9" r:id="rId2"/>
    <p:sldMasterId id="2147483665" r:id="rId3"/>
    <p:sldMasterId id="2147483673" r:id="rId4"/>
  </p:sldMasterIdLst>
  <p:notesMasterIdLst>
    <p:notesMasterId r:id="rId226"/>
  </p:notesMasterIdLst>
  <p:sldIdLst>
    <p:sldId id="257" r:id="rId5"/>
    <p:sldId id="4954" r:id="rId6"/>
    <p:sldId id="302" r:id="rId7"/>
    <p:sldId id="258" r:id="rId8"/>
    <p:sldId id="260" r:id="rId9"/>
    <p:sldId id="4949" r:id="rId10"/>
    <p:sldId id="4989" r:id="rId11"/>
    <p:sldId id="5018" r:id="rId12"/>
    <p:sldId id="5026" r:id="rId13"/>
    <p:sldId id="4958" r:id="rId14"/>
    <p:sldId id="4985" r:id="rId15"/>
    <p:sldId id="5019" r:id="rId16"/>
    <p:sldId id="5020" r:id="rId17"/>
    <p:sldId id="1893" r:id="rId18"/>
    <p:sldId id="1895" r:id="rId19"/>
    <p:sldId id="2076137100" r:id="rId20"/>
    <p:sldId id="4990" r:id="rId21"/>
    <p:sldId id="5027" r:id="rId22"/>
    <p:sldId id="1916" r:id="rId23"/>
    <p:sldId id="2076137101" r:id="rId24"/>
    <p:sldId id="1888" r:id="rId25"/>
    <p:sldId id="1914" r:id="rId26"/>
    <p:sldId id="2076137102" r:id="rId27"/>
    <p:sldId id="2076137103" r:id="rId28"/>
    <p:sldId id="2076137106" r:id="rId29"/>
    <p:sldId id="2076137104" r:id="rId30"/>
    <p:sldId id="2076137105" r:id="rId31"/>
    <p:sldId id="2076137107" r:id="rId32"/>
    <p:sldId id="2076137099" r:id="rId33"/>
    <p:sldId id="5025" r:id="rId34"/>
    <p:sldId id="5022" r:id="rId35"/>
    <p:sldId id="270" r:id="rId36"/>
    <p:sldId id="5038" r:id="rId37"/>
    <p:sldId id="5041" r:id="rId38"/>
    <p:sldId id="5039" r:id="rId39"/>
    <p:sldId id="5028" r:id="rId40"/>
    <p:sldId id="5021" r:id="rId41"/>
    <p:sldId id="1921" r:id="rId42"/>
    <p:sldId id="1917" r:id="rId43"/>
    <p:sldId id="5029" r:id="rId44"/>
    <p:sldId id="5030" r:id="rId45"/>
    <p:sldId id="1954" r:id="rId46"/>
    <p:sldId id="1931" r:id="rId47"/>
    <p:sldId id="5036" r:id="rId48"/>
    <p:sldId id="1953" r:id="rId49"/>
    <p:sldId id="1904" r:id="rId50"/>
    <p:sldId id="4995" r:id="rId51"/>
    <p:sldId id="1906" r:id="rId52"/>
    <p:sldId id="4996" r:id="rId53"/>
    <p:sldId id="4997" r:id="rId54"/>
    <p:sldId id="5023" r:id="rId55"/>
    <p:sldId id="1924" r:id="rId56"/>
    <p:sldId id="5037" r:id="rId57"/>
    <p:sldId id="1932" r:id="rId58"/>
    <p:sldId id="1933" r:id="rId59"/>
    <p:sldId id="5024" r:id="rId60"/>
    <p:sldId id="386" r:id="rId61"/>
    <p:sldId id="295" r:id="rId62"/>
    <p:sldId id="4999" r:id="rId63"/>
    <p:sldId id="305" r:id="rId64"/>
    <p:sldId id="306" r:id="rId65"/>
    <p:sldId id="1475" r:id="rId66"/>
    <p:sldId id="1871" r:id="rId67"/>
    <p:sldId id="1462" r:id="rId68"/>
    <p:sldId id="1464" r:id="rId69"/>
    <p:sldId id="1501" r:id="rId70"/>
    <p:sldId id="1490" r:id="rId71"/>
    <p:sldId id="1488" r:id="rId72"/>
    <p:sldId id="5000" r:id="rId73"/>
    <p:sldId id="399" r:id="rId74"/>
    <p:sldId id="403" r:id="rId75"/>
    <p:sldId id="279" r:id="rId76"/>
    <p:sldId id="1417" r:id="rId77"/>
    <p:sldId id="637" r:id="rId78"/>
    <p:sldId id="272" r:id="rId79"/>
    <p:sldId id="273" r:id="rId80"/>
    <p:sldId id="267" r:id="rId81"/>
    <p:sldId id="1405" r:id="rId82"/>
    <p:sldId id="1878" r:id="rId83"/>
    <p:sldId id="1911" r:id="rId84"/>
    <p:sldId id="1912" r:id="rId85"/>
    <p:sldId id="5001" r:id="rId86"/>
    <p:sldId id="1956" r:id="rId87"/>
    <p:sldId id="1918" r:id="rId88"/>
    <p:sldId id="1884" r:id="rId89"/>
    <p:sldId id="1887" r:id="rId90"/>
    <p:sldId id="5002" r:id="rId91"/>
    <p:sldId id="1938" r:id="rId92"/>
    <p:sldId id="5003" r:id="rId93"/>
    <p:sldId id="1877" r:id="rId94"/>
    <p:sldId id="1909" r:id="rId95"/>
    <p:sldId id="5004" r:id="rId96"/>
    <p:sldId id="5005" r:id="rId97"/>
    <p:sldId id="1927" r:id="rId98"/>
    <p:sldId id="1928" r:id="rId99"/>
    <p:sldId id="5006" r:id="rId100"/>
    <p:sldId id="1992" r:id="rId101"/>
    <p:sldId id="1908" r:id="rId102"/>
    <p:sldId id="1935" r:id="rId103"/>
    <p:sldId id="1944" r:id="rId104"/>
    <p:sldId id="5007" r:id="rId105"/>
    <p:sldId id="5008" r:id="rId106"/>
    <p:sldId id="5009" r:id="rId107"/>
    <p:sldId id="5010" r:id="rId108"/>
    <p:sldId id="1919" r:id="rId109"/>
    <p:sldId id="1923" r:id="rId110"/>
    <p:sldId id="5011" r:id="rId111"/>
    <p:sldId id="1925" r:id="rId112"/>
    <p:sldId id="5012" r:id="rId113"/>
    <p:sldId id="256" r:id="rId114"/>
    <p:sldId id="1487" r:id="rId115"/>
    <p:sldId id="1481" r:id="rId116"/>
    <p:sldId id="1482" r:id="rId117"/>
    <p:sldId id="1483" r:id="rId118"/>
    <p:sldId id="1484" r:id="rId119"/>
    <p:sldId id="1491" r:id="rId120"/>
    <p:sldId id="1500" r:id="rId121"/>
    <p:sldId id="1499" r:id="rId122"/>
    <p:sldId id="1503" r:id="rId123"/>
    <p:sldId id="1508" r:id="rId124"/>
    <p:sldId id="1875" r:id="rId125"/>
    <p:sldId id="1882" r:id="rId126"/>
    <p:sldId id="5013" r:id="rId127"/>
    <p:sldId id="1874" r:id="rId128"/>
    <p:sldId id="1876" r:id="rId129"/>
    <p:sldId id="5015" r:id="rId130"/>
    <p:sldId id="2076137021" r:id="rId131"/>
    <p:sldId id="2076137022" r:id="rId132"/>
    <p:sldId id="2076137023" r:id="rId133"/>
    <p:sldId id="2076137024" r:id="rId134"/>
    <p:sldId id="2076137025" r:id="rId135"/>
    <p:sldId id="2076137026" r:id="rId136"/>
    <p:sldId id="2076137027" r:id="rId137"/>
    <p:sldId id="2076137028" r:id="rId138"/>
    <p:sldId id="2076137029" r:id="rId139"/>
    <p:sldId id="2076137030" r:id="rId140"/>
    <p:sldId id="2076137031" r:id="rId141"/>
    <p:sldId id="2076137032" r:id="rId142"/>
    <p:sldId id="2076137033" r:id="rId143"/>
    <p:sldId id="2076137034" r:id="rId144"/>
    <p:sldId id="2076137035" r:id="rId145"/>
    <p:sldId id="2076137036" r:id="rId146"/>
    <p:sldId id="2076137037" r:id="rId147"/>
    <p:sldId id="2076137038" r:id="rId148"/>
    <p:sldId id="2076137039" r:id="rId149"/>
    <p:sldId id="2076137040" r:id="rId150"/>
    <p:sldId id="2076137041" r:id="rId151"/>
    <p:sldId id="2076137042" r:id="rId152"/>
    <p:sldId id="2076137043" r:id="rId153"/>
    <p:sldId id="2076137044" r:id="rId154"/>
    <p:sldId id="2076137045" r:id="rId155"/>
    <p:sldId id="2076137046" r:id="rId156"/>
    <p:sldId id="2076137047" r:id="rId157"/>
    <p:sldId id="2076137048" r:id="rId158"/>
    <p:sldId id="2076137049" r:id="rId159"/>
    <p:sldId id="2076137050" r:id="rId160"/>
    <p:sldId id="2076137051" r:id="rId161"/>
    <p:sldId id="2076137052" r:id="rId162"/>
    <p:sldId id="2076137053" r:id="rId163"/>
    <p:sldId id="2076137054" r:id="rId164"/>
    <p:sldId id="2076137055" r:id="rId165"/>
    <p:sldId id="2076137056" r:id="rId166"/>
    <p:sldId id="2076137057" r:id="rId167"/>
    <p:sldId id="2076137058" r:id="rId168"/>
    <p:sldId id="2076137076" r:id="rId169"/>
    <p:sldId id="2076137077" r:id="rId170"/>
    <p:sldId id="2076137078" r:id="rId171"/>
    <p:sldId id="2076137079" r:id="rId172"/>
    <p:sldId id="2076137080" r:id="rId173"/>
    <p:sldId id="2076137081" r:id="rId174"/>
    <p:sldId id="2076137082" r:id="rId175"/>
    <p:sldId id="2076137083" r:id="rId176"/>
    <p:sldId id="2076137084" r:id="rId177"/>
    <p:sldId id="2076137085" r:id="rId178"/>
    <p:sldId id="2076137086" r:id="rId179"/>
    <p:sldId id="2076137087" r:id="rId180"/>
    <p:sldId id="2076137088" r:id="rId181"/>
    <p:sldId id="2076137089" r:id="rId182"/>
    <p:sldId id="2076137090" r:id="rId183"/>
    <p:sldId id="2076137091" r:id="rId184"/>
    <p:sldId id="2076137092" r:id="rId185"/>
    <p:sldId id="2076137093" r:id="rId186"/>
    <p:sldId id="2076137094" r:id="rId187"/>
    <p:sldId id="2076137095" r:id="rId188"/>
    <p:sldId id="2076137096" r:id="rId189"/>
    <p:sldId id="2076137097" r:id="rId190"/>
    <p:sldId id="2076137098" r:id="rId191"/>
    <p:sldId id="4950" r:id="rId192"/>
    <p:sldId id="4946" r:id="rId193"/>
    <p:sldId id="5031" r:id="rId194"/>
    <p:sldId id="4926" r:id="rId195"/>
    <p:sldId id="5042" r:id="rId196"/>
    <p:sldId id="4928" r:id="rId197"/>
    <p:sldId id="5043" r:id="rId198"/>
    <p:sldId id="4929" r:id="rId199"/>
    <p:sldId id="4930" r:id="rId200"/>
    <p:sldId id="4931" r:id="rId201"/>
    <p:sldId id="4932" r:id="rId202"/>
    <p:sldId id="4956" r:id="rId203"/>
    <p:sldId id="5032" r:id="rId204"/>
    <p:sldId id="5044" r:id="rId205"/>
    <p:sldId id="277" r:id="rId206"/>
    <p:sldId id="278" r:id="rId207"/>
    <p:sldId id="280" r:id="rId208"/>
    <p:sldId id="281" r:id="rId209"/>
    <p:sldId id="282" r:id="rId210"/>
    <p:sldId id="283" r:id="rId211"/>
    <p:sldId id="2076137000" r:id="rId212"/>
    <p:sldId id="2076137001" r:id="rId213"/>
    <p:sldId id="2076137002" r:id="rId214"/>
    <p:sldId id="2076137003" r:id="rId215"/>
    <p:sldId id="2076137004" r:id="rId216"/>
    <p:sldId id="2076137008" r:id="rId217"/>
    <p:sldId id="2076137005" r:id="rId218"/>
    <p:sldId id="2076137006" r:id="rId219"/>
    <p:sldId id="2076137007" r:id="rId220"/>
    <p:sldId id="2076137009" r:id="rId221"/>
    <p:sldId id="2076136952" r:id="rId222"/>
    <p:sldId id="2076137010" r:id="rId223"/>
    <p:sldId id="4953" r:id="rId224"/>
    <p:sldId id="303" r:id="rId22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ssion 1" id="{C23B0C84-3715-4825-B31F-D9CFC72C3F79}">
          <p14:sldIdLst>
            <p14:sldId id="257"/>
            <p14:sldId id="4954"/>
            <p14:sldId id="302"/>
            <p14:sldId id="258"/>
            <p14:sldId id="260"/>
            <p14:sldId id="4949"/>
            <p14:sldId id="4989"/>
            <p14:sldId id="5018"/>
            <p14:sldId id="5026"/>
            <p14:sldId id="4958"/>
            <p14:sldId id="4985"/>
            <p14:sldId id="5019"/>
            <p14:sldId id="5020"/>
            <p14:sldId id="1893"/>
            <p14:sldId id="1895"/>
            <p14:sldId id="2076137100"/>
            <p14:sldId id="4990"/>
            <p14:sldId id="5027"/>
            <p14:sldId id="1916"/>
            <p14:sldId id="2076137101"/>
            <p14:sldId id="1888"/>
            <p14:sldId id="1914"/>
            <p14:sldId id="2076137102"/>
            <p14:sldId id="2076137103"/>
            <p14:sldId id="2076137106"/>
            <p14:sldId id="2076137104"/>
            <p14:sldId id="2076137105"/>
            <p14:sldId id="2076137107"/>
            <p14:sldId id="2076137099"/>
          </p14:sldIdLst>
        </p14:section>
        <p14:section name="ABOUT DEVOPS" id="{559DC1A0-9D56-4283-9E35-E0E10B7650F3}">
          <p14:sldIdLst>
            <p14:sldId id="5025"/>
            <p14:sldId id="5022"/>
            <p14:sldId id="270"/>
            <p14:sldId id="5038"/>
            <p14:sldId id="5041"/>
            <p14:sldId id="5039"/>
          </p14:sldIdLst>
        </p14:section>
        <p14:section name="SOURCE CONTROL" id="{E7362696-8C38-41FF-B1C7-717B23E746AA}">
          <p14:sldIdLst>
            <p14:sldId id="5028"/>
          </p14:sldIdLst>
        </p14:section>
        <p14:section name="BUILD PIPELINES" id="{66771071-6D32-4472-B16D-B09A3535C48D}">
          <p14:sldIdLst>
            <p14:sldId id="5021"/>
            <p14:sldId id="1921"/>
            <p14:sldId id="1917"/>
            <p14:sldId id="5029"/>
            <p14:sldId id="5030"/>
            <p14:sldId id="1954"/>
            <p14:sldId id="1931"/>
            <p14:sldId id="5036"/>
            <p14:sldId id="1953"/>
            <p14:sldId id="1904"/>
            <p14:sldId id="4995"/>
            <p14:sldId id="1906"/>
            <p14:sldId id="4996"/>
            <p14:sldId id="4997"/>
          </p14:sldIdLst>
        </p14:section>
        <p14:section name="MOBILE DEVOPS" id="{81C50629-B62F-474E-8DAC-FBB865D636E4}">
          <p14:sldIdLst>
            <p14:sldId id="5023"/>
            <p14:sldId id="1924"/>
            <p14:sldId id="5037"/>
            <p14:sldId id="1932"/>
            <p14:sldId id="1933"/>
          </p14:sldIdLst>
        </p14:section>
        <p14:section name="RELEASE PIPELINES" id="{2CFE6786-F78B-4117-91F3-189713FA7D5C}">
          <p14:sldIdLst>
            <p14:sldId id="5024"/>
            <p14:sldId id="386"/>
            <p14:sldId id="295"/>
            <p14:sldId id="4999"/>
            <p14:sldId id="305"/>
            <p14:sldId id="306"/>
            <p14:sldId id="1475"/>
            <p14:sldId id="1871"/>
            <p14:sldId id="1462"/>
            <p14:sldId id="1464"/>
            <p14:sldId id="1501"/>
            <p14:sldId id="1490"/>
            <p14:sldId id="1488"/>
            <p14:sldId id="5000"/>
            <p14:sldId id="399"/>
            <p14:sldId id="403"/>
            <p14:sldId id="279"/>
            <p14:sldId id="1417"/>
            <p14:sldId id="637"/>
            <p14:sldId id="272"/>
            <p14:sldId id="273"/>
            <p14:sldId id="267"/>
            <p14:sldId id="1405"/>
          </p14:sldIdLst>
        </p14:section>
        <p14:section name="IDENTITY AND SECURITY" id="{FB732E31-8982-4E5F-A354-6629ABC99EE5}">
          <p14:sldIdLst/>
        </p14:section>
        <p14:section name="APPLICATION INFRASTRUCTURE" id="{F196390D-D496-427D-8A51-43C1583615E7}">
          <p14:sldIdLst>
            <p14:sldId id="1878"/>
            <p14:sldId id="1911"/>
            <p14:sldId id="1912"/>
            <p14:sldId id="5001"/>
            <p14:sldId id="1956"/>
            <p14:sldId id="1918"/>
            <p14:sldId id="1884"/>
            <p14:sldId id="1887"/>
            <p14:sldId id="5002"/>
            <p14:sldId id="1938"/>
            <p14:sldId id="5003"/>
            <p14:sldId id="1877"/>
            <p14:sldId id="1909"/>
            <p14:sldId id="5004"/>
            <p14:sldId id="5005"/>
            <p14:sldId id="1927"/>
            <p14:sldId id="1928"/>
            <p14:sldId id="5006"/>
            <p14:sldId id="1992"/>
            <p14:sldId id="1908"/>
            <p14:sldId id="1935"/>
            <p14:sldId id="1944"/>
            <p14:sldId id="5007"/>
            <p14:sldId id="5008"/>
            <p14:sldId id="5009"/>
            <p14:sldId id="5010"/>
            <p14:sldId id="1919"/>
            <p14:sldId id="1923"/>
            <p14:sldId id="5011"/>
            <p14:sldId id="1925"/>
            <p14:sldId id="5012"/>
          </p14:sldIdLst>
        </p14:section>
        <p14:section name="DEPENDENCY MANAGEMENT" id="{68BA60E9-B5CE-4305-98DC-9085C35E7655}">
          <p14:sldIdLst>
            <p14:sldId id="256"/>
            <p14:sldId id="1487"/>
            <p14:sldId id="1481"/>
            <p14:sldId id="1482"/>
            <p14:sldId id="1483"/>
            <p14:sldId id="1484"/>
            <p14:sldId id="1491"/>
            <p14:sldId id="1500"/>
            <p14:sldId id="1499"/>
            <p14:sldId id="1503"/>
            <p14:sldId id="1508"/>
          </p14:sldIdLst>
        </p14:section>
        <p14:section name="CONTINUOUS FEEDBACK" id="{FB60E457-9D33-4A94-A4CF-314403F5C4CA}">
          <p14:sldIdLst>
            <p14:sldId id="1875"/>
            <p14:sldId id="1882"/>
            <p14:sldId id="5013"/>
            <p14:sldId id="1874"/>
            <p14:sldId id="1876"/>
            <p14:sldId id="5015"/>
          </p14:sldIdLst>
        </p14:section>
        <p14:section name="APPLICATION INFRASTRUCTURE" id="{8AB1E1E0-1B24-4017-8C8C-6EA05BD14A6D}">
          <p14:sldIdLst>
            <p14:sldId id="2076137021"/>
            <p14:sldId id="2076137022"/>
            <p14:sldId id="2076137023"/>
            <p14:sldId id="2076137024"/>
            <p14:sldId id="2076137025"/>
            <p14:sldId id="2076137026"/>
            <p14:sldId id="2076137027"/>
            <p14:sldId id="2076137028"/>
            <p14:sldId id="2076137029"/>
            <p14:sldId id="2076137030"/>
            <p14:sldId id="2076137031"/>
            <p14:sldId id="2076137032"/>
            <p14:sldId id="2076137033"/>
            <p14:sldId id="2076137034"/>
            <p14:sldId id="2076137035"/>
            <p14:sldId id="2076137036"/>
            <p14:sldId id="2076137037"/>
            <p14:sldId id="2076137038"/>
            <p14:sldId id="2076137039"/>
            <p14:sldId id="2076137040"/>
            <p14:sldId id="2076137041"/>
            <p14:sldId id="2076137042"/>
            <p14:sldId id="2076137043"/>
            <p14:sldId id="2076137044"/>
            <p14:sldId id="2076137045"/>
            <p14:sldId id="2076137046"/>
            <p14:sldId id="2076137047"/>
            <p14:sldId id="2076137048"/>
            <p14:sldId id="2076137049"/>
            <p14:sldId id="2076137050"/>
            <p14:sldId id="2076137051"/>
            <p14:sldId id="2076137052"/>
            <p14:sldId id="2076137053"/>
            <p14:sldId id="2076137054"/>
            <p14:sldId id="2076137055"/>
            <p14:sldId id="2076137056"/>
            <p14:sldId id="2076137057"/>
            <p14:sldId id="2076137058"/>
          </p14:sldIdLst>
        </p14:section>
        <p14:section name="AZ-400 EXAM STRATEGY" id="{5F8DF27E-A1BC-43EC-B8B6-91592F49A686}">
          <p14:sldIdLst>
            <p14:sldId id="2076137076"/>
            <p14:sldId id="2076137077"/>
            <p14:sldId id="2076137078"/>
            <p14:sldId id="2076137079"/>
            <p14:sldId id="2076137080"/>
            <p14:sldId id="2076137081"/>
            <p14:sldId id="2076137082"/>
            <p14:sldId id="2076137083"/>
            <p14:sldId id="2076137084"/>
            <p14:sldId id="2076137085"/>
            <p14:sldId id="2076137086"/>
            <p14:sldId id="2076137087"/>
            <p14:sldId id="2076137088"/>
            <p14:sldId id="2076137089"/>
            <p14:sldId id="2076137090"/>
            <p14:sldId id="2076137091"/>
            <p14:sldId id="2076137092"/>
            <p14:sldId id="2076137093"/>
            <p14:sldId id="2076137094"/>
            <p14:sldId id="2076137095"/>
            <p14:sldId id="2076137096"/>
            <p14:sldId id="2076137097"/>
            <p14:sldId id="2076137098"/>
            <p14:sldId id="4950"/>
            <p14:sldId id="4946"/>
            <p14:sldId id="5031"/>
            <p14:sldId id="4926"/>
            <p14:sldId id="5042"/>
            <p14:sldId id="4928"/>
            <p14:sldId id="5043"/>
            <p14:sldId id="4929"/>
            <p14:sldId id="4930"/>
            <p14:sldId id="4931"/>
            <p14:sldId id="4932"/>
            <p14:sldId id="4956"/>
            <p14:sldId id="5032"/>
            <p14:sldId id="5044"/>
            <p14:sldId id="277"/>
            <p14:sldId id="278"/>
            <p14:sldId id="280"/>
            <p14:sldId id="281"/>
            <p14:sldId id="282"/>
            <p14:sldId id="283"/>
            <p14:sldId id="2076137000"/>
            <p14:sldId id="2076137001"/>
            <p14:sldId id="2076137002"/>
            <p14:sldId id="2076137003"/>
            <p14:sldId id="2076137004"/>
            <p14:sldId id="2076137008"/>
            <p14:sldId id="2076137005"/>
            <p14:sldId id="2076137006"/>
            <p14:sldId id="2076137007"/>
            <p14:sldId id="2076137009"/>
            <p14:sldId id="2076136952"/>
            <p14:sldId id="2076137010"/>
            <p14:sldId id="4953"/>
            <p14:sldId id="30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820" autoAdjust="0"/>
    <p:restoredTop sz="95256" autoAdjust="0"/>
  </p:normalViewPr>
  <p:slideViewPr>
    <p:cSldViewPr snapToGrid="0" snapToObjects="1">
      <p:cViewPr varScale="1">
        <p:scale>
          <a:sx n="90" d="100"/>
          <a:sy n="90" d="100"/>
        </p:scale>
        <p:origin x="102" y="1002"/>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4512"/>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notesMaster" Target="notesMasters/notesMaster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slide" Target="slides/slide172.xml"/><Relationship Id="rId192" Type="http://schemas.openxmlformats.org/officeDocument/2006/relationships/slide" Target="slides/slide188.xml"/><Relationship Id="rId197" Type="http://schemas.openxmlformats.org/officeDocument/2006/relationships/slide" Target="slides/slide193.xml"/><Relationship Id="rId206" Type="http://schemas.openxmlformats.org/officeDocument/2006/relationships/slide" Target="slides/slide202.xml"/><Relationship Id="rId227" Type="http://schemas.openxmlformats.org/officeDocument/2006/relationships/presProps" Target="presProps.xml"/><Relationship Id="rId201" Type="http://schemas.openxmlformats.org/officeDocument/2006/relationships/slide" Target="slides/slide197.xml"/><Relationship Id="rId222" Type="http://schemas.openxmlformats.org/officeDocument/2006/relationships/slide" Target="slides/slide218.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217" Type="http://schemas.openxmlformats.org/officeDocument/2006/relationships/slide" Target="slides/slide213.xml"/><Relationship Id="rId1" Type="http://schemas.openxmlformats.org/officeDocument/2006/relationships/slideMaster" Target="slideMasters/slideMaster1.xml"/><Relationship Id="rId6" Type="http://schemas.openxmlformats.org/officeDocument/2006/relationships/slide" Target="slides/slide2.xml"/><Relationship Id="rId212" Type="http://schemas.openxmlformats.org/officeDocument/2006/relationships/slide" Target="slides/slide208.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172" Type="http://schemas.openxmlformats.org/officeDocument/2006/relationships/slide" Target="slides/slide168.xml"/><Relationship Id="rId193" Type="http://schemas.openxmlformats.org/officeDocument/2006/relationships/slide" Target="slides/slide189.xml"/><Relationship Id="rId202" Type="http://schemas.openxmlformats.org/officeDocument/2006/relationships/slide" Target="slides/slide198.xml"/><Relationship Id="rId207" Type="http://schemas.openxmlformats.org/officeDocument/2006/relationships/slide" Target="slides/slide203.xml"/><Relationship Id="rId223" Type="http://schemas.openxmlformats.org/officeDocument/2006/relationships/slide" Target="slides/slide219.xml"/><Relationship Id="rId228" Type="http://schemas.openxmlformats.org/officeDocument/2006/relationships/viewProps" Target="view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13" Type="http://schemas.openxmlformats.org/officeDocument/2006/relationships/slide" Target="slides/slide209.xml"/><Relationship Id="rId218" Type="http://schemas.openxmlformats.org/officeDocument/2006/relationships/slide" Target="slides/slide214.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slide" Target="slides/slide204.xml"/><Relationship Id="rId229" Type="http://schemas.openxmlformats.org/officeDocument/2006/relationships/theme" Target="theme/theme1.xml"/><Relationship Id="rId19" Type="http://schemas.openxmlformats.org/officeDocument/2006/relationships/slide" Target="slides/slide15.xml"/><Relationship Id="rId224" Type="http://schemas.openxmlformats.org/officeDocument/2006/relationships/slide" Target="slides/slide220.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219" Type="http://schemas.openxmlformats.org/officeDocument/2006/relationships/slide" Target="slides/slide215.xml"/><Relationship Id="rId3" Type="http://schemas.openxmlformats.org/officeDocument/2006/relationships/slideMaster" Target="slideMasters/slideMaster3.xml"/><Relationship Id="rId214" Type="http://schemas.openxmlformats.org/officeDocument/2006/relationships/slide" Target="slides/slide210.xml"/><Relationship Id="rId230" Type="http://schemas.openxmlformats.org/officeDocument/2006/relationships/tableStyles" Target="tableStyles.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slide" Target="slides/slide22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4.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s>
</file>

<file path=ppt/diagrams/_rels/data3.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svg"/><Relationship Id="rId2" Type="http://schemas.openxmlformats.org/officeDocument/2006/relationships/image" Target="../media/image53.svg"/><Relationship Id="rId16" Type="http://schemas.openxmlformats.org/officeDocument/2006/relationships/image" Target="../media/image67.svg"/><Relationship Id="rId1" Type="http://schemas.openxmlformats.org/officeDocument/2006/relationships/image" Target="../media/image52.png"/><Relationship Id="rId6" Type="http://schemas.openxmlformats.org/officeDocument/2006/relationships/image" Target="../media/image57.sv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 Id="rId14" Type="http://schemas.openxmlformats.org/officeDocument/2006/relationships/image" Target="../media/image65.svg"/></Relationships>
</file>

<file path=ppt/diagrams/_rels/data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diagrams/_rels/data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svg"/><Relationship Id="rId1" Type="http://schemas.openxmlformats.org/officeDocument/2006/relationships/image" Target="../media/image75.png"/><Relationship Id="rId4" Type="http://schemas.openxmlformats.org/officeDocument/2006/relationships/image" Target="../media/image78.svg"/></Relationships>
</file>

<file path=ppt/diagrams/_rels/data6.xml.rels><?xml version="1.0" encoding="UTF-8" standalone="yes"?>
<Relationships xmlns="http://schemas.openxmlformats.org/package/2006/relationships"><Relationship Id="rId8" Type="http://schemas.openxmlformats.org/officeDocument/2006/relationships/image" Target="../media/image86.svg"/><Relationship Id="rId13" Type="http://schemas.openxmlformats.org/officeDocument/2006/relationships/image" Target="../media/image91.pn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0.svg"/><Relationship Id="rId2" Type="http://schemas.openxmlformats.org/officeDocument/2006/relationships/image" Target="../media/image80.svg"/><Relationship Id="rId1" Type="http://schemas.openxmlformats.org/officeDocument/2006/relationships/image" Target="../media/image79.png"/><Relationship Id="rId6" Type="http://schemas.openxmlformats.org/officeDocument/2006/relationships/image" Target="../media/image84.svg"/><Relationship Id="rId11" Type="http://schemas.openxmlformats.org/officeDocument/2006/relationships/image" Target="../media/image89.png"/><Relationship Id="rId5" Type="http://schemas.openxmlformats.org/officeDocument/2006/relationships/image" Target="../media/image83.png"/><Relationship Id="rId10" Type="http://schemas.openxmlformats.org/officeDocument/2006/relationships/image" Target="../media/image88.svg"/><Relationship Id="rId4" Type="http://schemas.openxmlformats.org/officeDocument/2006/relationships/image" Target="../media/image82.svg"/><Relationship Id="rId9" Type="http://schemas.openxmlformats.org/officeDocument/2006/relationships/image" Target="../media/image87.png"/><Relationship Id="rId14" Type="http://schemas.openxmlformats.org/officeDocument/2006/relationships/image" Target="../media/image92.svg"/></Relationships>
</file>

<file path=ppt/diagrams/_rels/data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svg"/><Relationship Id="rId1" Type="http://schemas.openxmlformats.org/officeDocument/2006/relationships/image" Target="../media/image102.png"/><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10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svg"/><Relationship Id="rId2" Type="http://schemas.openxmlformats.org/officeDocument/2006/relationships/image" Target="../media/image53.svg"/><Relationship Id="rId16" Type="http://schemas.openxmlformats.org/officeDocument/2006/relationships/image" Target="../media/image67.svg"/><Relationship Id="rId1" Type="http://schemas.openxmlformats.org/officeDocument/2006/relationships/image" Target="../media/image52.png"/><Relationship Id="rId6" Type="http://schemas.openxmlformats.org/officeDocument/2006/relationships/image" Target="../media/image57.sv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 Id="rId14" Type="http://schemas.openxmlformats.org/officeDocument/2006/relationships/image" Target="../media/image65.svg"/></Relationships>
</file>

<file path=ppt/diagrams/_rels/drawing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diagrams/_rels/drawing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svg"/><Relationship Id="rId1" Type="http://schemas.openxmlformats.org/officeDocument/2006/relationships/image" Target="../media/image75.png"/><Relationship Id="rId4" Type="http://schemas.openxmlformats.org/officeDocument/2006/relationships/image" Target="../media/image78.svg"/></Relationships>
</file>

<file path=ppt/diagrams/_rels/drawing6.xml.rels><?xml version="1.0" encoding="UTF-8" standalone="yes"?>
<Relationships xmlns="http://schemas.openxmlformats.org/package/2006/relationships"><Relationship Id="rId8" Type="http://schemas.openxmlformats.org/officeDocument/2006/relationships/image" Target="../media/image86.svg"/><Relationship Id="rId13" Type="http://schemas.openxmlformats.org/officeDocument/2006/relationships/image" Target="../media/image91.pn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0.svg"/><Relationship Id="rId2" Type="http://schemas.openxmlformats.org/officeDocument/2006/relationships/image" Target="../media/image80.svg"/><Relationship Id="rId1" Type="http://schemas.openxmlformats.org/officeDocument/2006/relationships/image" Target="../media/image79.png"/><Relationship Id="rId6" Type="http://schemas.openxmlformats.org/officeDocument/2006/relationships/image" Target="../media/image84.svg"/><Relationship Id="rId11" Type="http://schemas.openxmlformats.org/officeDocument/2006/relationships/image" Target="../media/image89.png"/><Relationship Id="rId5" Type="http://schemas.openxmlformats.org/officeDocument/2006/relationships/image" Target="../media/image83.png"/><Relationship Id="rId10" Type="http://schemas.openxmlformats.org/officeDocument/2006/relationships/image" Target="../media/image88.svg"/><Relationship Id="rId4" Type="http://schemas.openxmlformats.org/officeDocument/2006/relationships/image" Target="../media/image82.svg"/><Relationship Id="rId9" Type="http://schemas.openxmlformats.org/officeDocument/2006/relationships/image" Target="../media/image87.png"/><Relationship Id="rId14" Type="http://schemas.openxmlformats.org/officeDocument/2006/relationships/image" Target="../media/image92.svg"/></Relationships>
</file>

<file path=ppt/diagrams/_rels/drawing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svg"/><Relationship Id="rId1" Type="http://schemas.openxmlformats.org/officeDocument/2006/relationships/image" Target="../media/image102.png"/><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10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DC6130-D995-41F4-B2A5-420C74DA8219}" type="doc">
      <dgm:prSet loTypeId="urn:microsoft.com/office/officeart/2005/8/layout/hProcess9" loCatId="process" qsTypeId="urn:microsoft.com/office/officeart/2005/8/quickstyle/simple1" qsCatId="simple" csTypeId="urn:microsoft.com/office/officeart/2005/8/colors/accent1_2" csCatId="accent1" phldr="1"/>
      <dgm:spPr/>
    </dgm:pt>
    <dgm:pt modelId="{6CEE1877-7763-4552-990E-D5E86A71CC3A}">
      <dgm:prSet phldrT="[Text]" custT="1"/>
      <dgm:spPr/>
      <dgm:t>
        <a:bodyPr/>
        <a:lstStyle/>
        <a:p>
          <a:r>
            <a:rPr lang="en-US" sz="1400" dirty="0"/>
            <a:t>Create a branch</a:t>
          </a:r>
        </a:p>
      </dgm:t>
    </dgm:pt>
    <dgm:pt modelId="{69F9189B-7604-42CC-AA47-6CCBB3AC1309}" type="parTrans" cxnId="{7B272700-518E-489F-9226-6DAF13F202B4}">
      <dgm:prSet/>
      <dgm:spPr/>
      <dgm:t>
        <a:bodyPr/>
        <a:lstStyle/>
        <a:p>
          <a:endParaRPr lang="en-US" sz="1400"/>
        </a:p>
      </dgm:t>
    </dgm:pt>
    <dgm:pt modelId="{F82C4E55-813B-4282-9F22-C7F57F34BA19}" type="sibTrans" cxnId="{7B272700-518E-489F-9226-6DAF13F202B4}">
      <dgm:prSet/>
      <dgm:spPr/>
      <dgm:t>
        <a:bodyPr/>
        <a:lstStyle/>
        <a:p>
          <a:endParaRPr lang="en-US" sz="1400"/>
        </a:p>
      </dgm:t>
    </dgm:pt>
    <dgm:pt modelId="{C70D893D-9601-40F9-A58E-B6A9FC8DB2B6}">
      <dgm:prSet phldrT="[Text]" custT="1"/>
      <dgm:spPr/>
      <dgm:t>
        <a:bodyPr/>
        <a:lstStyle/>
        <a:p>
          <a:r>
            <a:rPr lang="en-US" sz="1400" dirty="0"/>
            <a:t>Add commits</a:t>
          </a:r>
        </a:p>
      </dgm:t>
    </dgm:pt>
    <dgm:pt modelId="{440C57E3-B634-41DF-B810-36733DA2C2A8}" type="parTrans" cxnId="{EBFFCF85-28F4-415E-B67B-F7E5DBE0E010}">
      <dgm:prSet/>
      <dgm:spPr/>
      <dgm:t>
        <a:bodyPr/>
        <a:lstStyle/>
        <a:p>
          <a:endParaRPr lang="en-US" sz="1400"/>
        </a:p>
      </dgm:t>
    </dgm:pt>
    <dgm:pt modelId="{CB98953C-AEFE-4800-92DA-385B7B2ED6DB}" type="sibTrans" cxnId="{EBFFCF85-28F4-415E-B67B-F7E5DBE0E010}">
      <dgm:prSet/>
      <dgm:spPr/>
      <dgm:t>
        <a:bodyPr/>
        <a:lstStyle/>
        <a:p>
          <a:endParaRPr lang="en-US" sz="1400"/>
        </a:p>
      </dgm:t>
    </dgm:pt>
    <dgm:pt modelId="{CED47E09-0304-425E-89CD-14A5ABAAA5FB}">
      <dgm:prSet phldrT="[Text]" custT="1"/>
      <dgm:spPr/>
      <dgm:t>
        <a:bodyPr/>
        <a:lstStyle/>
        <a:p>
          <a:r>
            <a:rPr lang="en-US" sz="1400" dirty="0"/>
            <a:t>Open a pull request</a:t>
          </a:r>
        </a:p>
      </dgm:t>
    </dgm:pt>
    <dgm:pt modelId="{CCE498B2-2F09-4E00-A8B3-6BD070CE07A1}" type="parTrans" cxnId="{BE9765FF-5BA3-4A62-9313-99A2D3B00BCD}">
      <dgm:prSet/>
      <dgm:spPr/>
      <dgm:t>
        <a:bodyPr/>
        <a:lstStyle/>
        <a:p>
          <a:endParaRPr lang="en-US" sz="1400"/>
        </a:p>
      </dgm:t>
    </dgm:pt>
    <dgm:pt modelId="{ABAFF1A5-C093-44E9-8E7D-2DC74D5CF863}" type="sibTrans" cxnId="{BE9765FF-5BA3-4A62-9313-99A2D3B00BCD}">
      <dgm:prSet/>
      <dgm:spPr/>
      <dgm:t>
        <a:bodyPr/>
        <a:lstStyle/>
        <a:p>
          <a:endParaRPr lang="en-US" sz="1400"/>
        </a:p>
      </dgm:t>
    </dgm:pt>
    <dgm:pt modelId="{7E07D97C-8867-4470-88A7-9EB930A21BDF}">
      <dgm:prSet custT="1"/>
      <dgm:spPr/>
      <dgm:t>
        <a:bodyPr/>
        <a:lstStyle/>
        <a:p>
          <a:r>
            <a:rPr lang="en-US" sz="1400" dirty="0"/>
            <a:t>Discuss and review your code</a:t>
          </a:r>
        </a:p>
      </dgm:t>
    </dgm:pt>
    <dgm:pt modelId="{F5802B9F-AF7E-419C-B28C-10E7E60D2EB7}" type="parTrans" cxnId="{F86D33A8-A301-42F2-84F5-1CCD5834EC05}">
      <dgm:prSet/>
      <dgm:spPr/>
      <dgm:t>
        <a:bodyPr/>
        <a:lstStyle/>
        <a:p>
          <a:endParaRPr lang="en-US" sz="1400"/>
        </a:p>
      </dgm:t>
    </dgm:pt>
    <dgm:pt modelId="{17F994C1-9D71-4AE4-903D-AF0A79E00B55}" type="sibTrans" cxnId="{F86D33A8-A301-42F2-84F5-1CCD5834EC05}">
      <dgm:prSet/>
      <dgm:spPr/>
      <dgm:t>
        <a:bodyPr/>
        <a:lstStyle/>
        <a:p>
          <a:endParaRPr lang="en-US" sz="1400"/>
        </a:p>
      </dgm:t>
    </dgm:pt>
    <dgm:pt modelId="{A731A51C-2A1F-4904-881D-3D3AEE75376B}">
      <dgm:prSet custT="1"/>
      <dgm:spPr/>
      <dgm:t>
        <a:bodyPr/>
        <a:lstStyle/>
        <a:p>
          <a:r>
            <a:rPr lang="en-US" sz="1400" dirty="0"/>
            <a:t>Deploy</a:t>
          </a:r>
        </a:p>
      </dgm:t>
    </dgm:pt>
    <dgm:pt modelId="{A6ACADB3-D023-4C4C-B43C-E6CD570B12B7}" type="parTrans" cxnId="{3B09D432-2806-4AA8-BD7C-6577D8AA163D}">
      <dgm:prSet/>
      <dgm:spPr/>
      <dgm:t>
        <a:bodyPr/>
        <a:lstStyle/>
        <a:p>
          <a:endParaRPr lang="en-US" sz="1400"/>
        </a:p>
      </dgm:t>
    </dgm:pt>
    <dgm:pt modelId="{9AABD229-8CE1-42C5-B742-348E5E607202}" type="sibTrans" cxnId="{3B09D432-2806-4AA8-BD7C-6577D8AA163D}">
      <dgm:prSet/>
      <dgm:spPr/>
      <dgm:t>
        <a:bodyPr/>
        <a:lstStyle/>
        <a:p>
          <a:endParaRPr lang="en-US" sz="1400"/>
        </a:p>
      </dgm:t>
    </dgm:pt>
    <dgm:pt modelId="{44939B9D-290A-4561-8D00-EACCAD96BB3A}">
      <dgm:prSet custT="1"/>
      <dgm:spPr/>
      <dgm:t>
        <a:bodyPr/>
        <a:lstStyle/>
        <a:p>
          <a:r>
            <a:rPr lang="en-US" sz="1400" dirty="0"/>
            <a:t>Merge</a:t>
          </a:r>
        </a:p>
      </dgm:t>
    </dgm:pt>
    <dgm:pt modelId="{13E359F9-D370-4839-8DEB-A67E2A56225B}" type="parTrans" cxnId="{F174EB7A-A0CD-419D-9AAF-1D6E18752DDD}">
      <dgm:prSet/>
      <dgm:spPr/>
      <dgm:t>
        <a:bodyPr/>
        <a:lstStyle/>
        <a:p>
          <a:endParaRPr lang="en-US" sz="1400"/>
        </a:p>
      </dgm:t>
    </dgm:pt>
    <dgm:pt modelId="{3D8661D1-CB20-4FCA-A481-855DAC84A3A6}" type="sibTrans" cxnId="{F174EB7A-A0CD-419D-9AAF-1D6E18752DDD}">
      <dgm:prSet/>
      <dgm:spPr/>
      <dgm:t>
        <a:bodyPr/>
        <a:lstStyle/>
        <a:p>
          <a:endParaRPr lang="en-US" sz="1400"/>
        </a:p>
      </dgm:t>
    </dgm:pt>
    <dgm:pt modelId="{FEFEEA6E-A15F-46F9-98FD-2B5607B938AC}" type="pres">
      <dgm:prSet presAssocID="{84DC6130-D995-41F4-B2A5-420C74DA8219}" presName="CompostProcess" presStyleCnt="0">
        <dgm:presLayoutVars>
          <dgm:dir/>
          <dgm:resizeHandles val="exact"/>
        </dgm:presLayoutVars>
      </dgm:prSet>
      <dgm:spPr/>
    </dgm:pt>
    <dgm:pt modelId="{6505B36F-693A-49C2-8C24-47540048B1BB}" type="pres">
      <dgm:prSet presAssocID="{84DC6130-D995-41F4-B2A5-420C74DA8219}" presName="arrow" presStyleLbl="bgShp" presStyleIdx="0" presStyleCnt="1"/>
      <dgm:spPr/>
    </dgm:pt>
    <dgm:pt modelId="{14290CAA-6A96-4256-9D71-ED017F176261}" type="pres">
      <dgm:prSet presAssocID="{84DC6130-D995-41F4-B2A5-420C74DA8219}" presName="linearProcess" presStyleCnt="0"/>
      <dgm:spPr/>
    </dgm:pt>
    <dgm:pt modelId="{D5357FCE-170E-4B6A-AD51-29A338F03782}" type="pres">
      <dgm:prSet presAssocID="{6CEE1877-7763-4552-990E-D5E86A71CC3A}" presName="textNode" presStyleLbl="node1" presStyleIdx="0" presStyleCnt="6" custLinFactNeighborX="13195">
        <dgm:presLayoutVars>
          <dgm:bulletEnabled val="1"/>
        </dgm:presLayoutVars>
      </dgm:prSet>
      <dgm:spPr/>
    </dgm:pt>
    <dgm:pt modelId="{D2A33125-F205-4851-A34E-D4E0F1D10BCC}" type="pres">
      <dgm:prSet presAssocID="{F82C4E55-813B-4282-9F22-C7F57F34BA19}" presName="sibTrans" presStyleCnt="0"/>
      <dgm:spPr/>
    </dgm:pt>
    <dgm:pt modelId="{33B3F0F3-09C1-4BAD-AB8D-1CB86DD94C3D}" type="pres">
      <dgm:prSet presAssocID="{C70D893D-9601-40F9-A58E-B6A9FC8DB2B6}" presName="textNode" presStyleLbl="node1" presStyleIdx="1" presStyleCnt="6" custLinFactNeighborX="-55988">
        <dgm:presLayoutVars>
          <dgm:bulletEnabled val="1"/>
        </dgm:presLayoutVars>
      </dgm:prSet>
      <dgm:spPr/>
    </dgm:pt>
    <dgm:pt modelId="{EF937E99-F0D7-4205-BD3E-AE6BC8596485}" type="pres">
      <dgm:prSet presAssocID="{CB98953C-AEFE-4800-92DA-385B7B2ED6DB}" presName="sibTrans" presStyleCnt="0"/>
      <dgm:spPr/>
    </dgm:pt>
    <dgm:pt modelId="{F4354F2A-5B99-4913-9F2D-2F03B7732B5E}" type="pres">
      <dgm:prSet presAssocID="{CED47E09-0304-425E-89CD-14A5ABAAA5FB}" presName="textNode" presStyleLbl="node1" presStyleIdx="2" presStyleCnt="6" custLinFactX="-7078" custLinFactNeighborX="-100000">
        <dgm:presLayoutVars>
          <dgm:bulletEnabled val="1"/>
        </dgm:presLayoutVars>
      </dgm:prSet>
      <dgm:spPr/>
    </dgm:pt>
    <dgm:pt modelId="{925B3F03-1DA2-4C69-8531-553D41A6D472}" type="pres">
      <dgm:prSet presAssocID="{ABAFF1A5-C093-44E9-8E7D-2DC74D5CF863}" presName="sibTrans" presStyleCnt="0"/>
      <dgm:spPr/>
    </dgm:pt>
    <dgm:pt modelId="{1E3DDB3F-501B-42A3-AA84-7EA4A19A0DE2}" type="pres">
      <dgm:prSet presAssocID="{7E07D97C-8867-4470-88A7-9EB930A21BDF}" presName="textNode" presStyleLbl="node1" presStyleIdx="3" presStyleCnt="6" custLinFactX="-20771" custLinFactNeighborX="-100000" custLinFactNeighborY="-1164">
        <dgm:presLayoutVars>
          <dgm:bulletEnabled val="1"/>
        </dgm:presLayoutVars>
      </dgm:prSet>
      <dgm:spPr/>
    </dgm:pt>
    <dgm:pt modelId="{52A1A0F4-B592-4B1D-B643-405C2AB7CE84}" type="pres">
      <dgm:prSet presAssocID="{17F994C1-9D71-4AE4-903D-AF0A79E00B55}" presName="sibTrans" presStyleCnt="0"/>
      <dgm:spPr/>
    </dgm:pt>
    <dgm:pt modelId="{DD95FF0D-0052-4714-A13B-7385E553E87E}" type="pres">
      <dgm:prSet presAssocID="{A731A51C-2A1F-4904-881D-3D3AEE75376B}" presName="textNode" presStyleLbl="node1" presStyleIdx="4" presStyleCnt="6" custLinFactX="-34463" custLinFactNeighborX="-100000">
        <dgm:presLayoutVars>
          <dgm:bulletEnabled val="1"/>
        </dgm:presLayoutVars>
      </dgm:prSet>
      <dgm:spPr/>
    </dgm:pt>
    <dgm:pt modelId="{B9F3677B-1DBD-4E90-9354-91637ACD4943}" type="pres">
      <dgm:prSet presAssocID="{9AABD229-8CE1-42C5-B742-348E5E607202}" presName="sibTrans" presStyleCnt="0"/>
      <dgm:spPr/>
    </dgm:pt>
    <dgm:pt modelId="{2065AC3C-798D-4340-9E2E-9327558722A5}" type="pres">
      <dgm:prSet presAssocID="{44939B9D-290A-4561-8D00-EACCAD96BB3A}" presName="textNode" presStyleLbl="node1" presStyleIdx="5" presStyleCnt="6" custLinFactX="-46752" custLinFactNeighborX="-100000">
        <dgm:presLayoutVars>
          <dgm:bulletEnabled val="1"/>
        </dgm:presLayoutVars>
      </dgm:prSet>
      <dgm:spPr/>
    </dgm:pt>
  </dgm:ptLst>
  <dgm:cxnLst>
    <dgm:cxn modelId="{7B272700-518E-489F-9226-6DAF13F202B4}" srcId="{84DC6130-D995-41F4-B2A5-420C74DA8219}" destId="{6CEE1877-7763-4552-990E-D5E86A71CC3A}" srcOrd="0" destOrd="0" parTransId="{69F9189B-7604-42CC-AA47-6CCBB3AC1309}" sibTransId="{F82C4E55-813B-4282-9F22-C7F57F34BA19}"/>
    <dgm:cxn modelId="{3B09D432-2806-4AA8-BD7C-6577D8AA163D}" srcId="{84DC6130-D995-41F4-B2A5-420C74DA8219}" destId="{A731A51C-2A1F-4904-881D-3D3AEE75376B}" srcOrd="4" destOrd="0" parTransId="{A6ACADB3-D023-4C4C-B43C-E6CD570B12B7}" sibTransId="{9AABD229-8CE1-42C5-B742-348E5E607202}"/>
    <dgm:cxn modelId="{15FE746E-ECCD-499D-8959-ED99C84DE390}" type="presOf" srcId="{CED47E09-0304-425E-89CD-14A5ABAAA5FB}" destId="{F4354F2A-5B99-4913-9F2D-2F03B7732B5E}" srcOrd="0" destOrd="0" presId="urn:microsoft.com/office/officeart/2005/8/layout/hProcess9"/>
    <dgm:cxn modelId="{DAAC4076-FAC3-411C-8150-5446EDB364A5}" type="presOf" srcId="{A731A51C-2A1F-4904-881D-3D3AEE75376B}" destId="{DD95FF0D-0052-4714-A13B-7385E553E87E}" srcOrd="0" destOrd="0" presId="urn:microsoft.com/office/officeart/2005/8/layout/hProcess9"/>
    <dgm:cxn modelId="{57907157-A110-420A-83BF-05A6351EC87C}" type="presOf" srcId="{44939B9D-290A-4561-8D00-EACCAD96BB3A}" destId="{2065AC3C-798D-4340-9E2E-9327558722A5}" srcOrd="0" destOrd="0" presId="urn:microsoft.com/office/officeart/2005/8/layout/hProcess9"/>
    <dgm:cxn modelId="{F174EB7A-A0CD-419D-9AAF-1D6E18752DDD}" srcId="{84DC6130-D995-41F4-B2A5-420C74DA8219}" destId="{44939B9D-290A-4561-8D00-EACCAD96BB3A}" srcOrd="5" destOrd="0" parTransId="{13E359F9-D370-4839-8DEB-A67E2A56225B}" sibTransId="{3D8661D1-CB20-4FCA-A481-855DAC84A3A6}"/>
    <dgm:cxn modelId="{EBFFCF85-28F4-415E-B67B-F7E5DBE0E010}" srcId="{84DC6130-D995-41F4-B2A5-420C74DA8219}" destId="{C70D893D-9601-40F9-A58E-B6A9FC8DB2B6}" srcOrd="1" destOrd="0" parTransId="{440C57E3-B634-41DF-B810-36733DA2C2A8}" sibTransId="{CB98953C-AEFE-4800-92DA-385B7B2ED6DB}"/>
    <dgm:cxn modelId="{97723293-2C4C-4EAE-A954-60470BC8D0A7}" type="presOf" srcId="{7E07D97C-8867-4470-88A7-9EB930A21BDF}" destId="{1E3DDB3F-501B-42A3-AA84-7EA4A19A0DE2}" srcOrd="0" destOrd="0" presId="urn:microsoft.com/office/officeart/2005/8/layout/hProcess9"/>
    <dgm:cxn modelId="{587C489E-B027-4463-AFB9-A7C3629662FC}" type="presOf" srcId="{C70D893D-9601-40F9-A58E-B6A9FC8DB2B6}" destId="{33B3F0F3-09C1-4BAD-AB8D-1CB86DD94C3D}" srcOrd="0" destOrd="0" presId="urn:microsoft.com/office/officeart/2005/8/layout/hProcess9"/>
    <dgm:cxn modelId="{F86D33A8-A301-42F2-84F5-1CCD5834EC05}" srcId="{84DC6130-D995-41F4-B2A5-420C74DA8219}" destId="{7E07D97C-8867-4470-88A7-9EB930A21BDF}" srcOrd="3" destOrd="0" parTransId="{F5802B9F-AF7E-419C-B28C-10E7E60D2EB7}" sibTransId="{17F994C1-9D71-4AE4-903D-AF0A79E00B55}"/>
    <dgm:cxn modelId="{3F4504BF-DA6F-4A67-9CEB-D0A5537938F0}" type="presOf" srcId="{6CEE1877-7763-4552-990E-D5E86A71CC3A}" destId="{D5357FCE-170E-4B6A-AD51-29A338F03782}" srcOrd="0" destOrd="0" presId="urn:microsoft.com/office/officeart/2005/8/layout/hProcess9"/>
    <dgm:cxn modelId="{5A843BED-E76B-40B7-BE5D-544775446C2C}" type="presOf" srcId="{84DC6130-D995-41F4-B2A5-420C74DA8219}" destId="{FEFEEA6E-A15F-46F9-98FD-2B5607B938AC}" srcOrd="0" destOrd="0" presId="urn:microsoft.com/office/officeart/2005/8/layout/hProcess9"/>
    <dgm:cxn modelId="{BE9765FF-5BA3-4A62-9313-99A2D3B00BCD}" srcId="{84DC6130-D995-41F4-B2A5-420C74DA8219}" destId="{CED47E09-0304-425E-89CD-14A5ABAAA5FB}" srcOrd="2" destOrd="0" parTransId="{CCE498B2-2F09-4E00-A8B3-6BD070CE07A1}" sibTransId="{ABAFF1A5-C093-44E9-8E7D-2DC74D5CF863}"/>
    <dgm:cxn modelId="{CE179364-9966-4BA2-AB4A-5CDDFF3A3F7C}" type="presParOf" srcId="{FEFEEA6E-A15F-46F9-98FD-2B5607B938AC}" destId="{6505B36F-693A-49C2-8C24-47540048B1BB}" srcOrd="0" destOrd="0" presId="urn:microsoft.com/office/officeart/2005/8/layout/hProcess9"/>
    <dgm:cxn modelId="{70EE7059-8EE0-4912-9EFF-0FAFBAAE663F}" type="presParOf" srcId="{FEFEEA6E-A15F-46F9-98FD-2B5607B938AC}" destId="{14290CAA-6A96-4256-9D71-ED017F176261}" srcOrd="1" destOrd="0" presId="urn:microsoft.com/office/officeart/2005/8/layout/hProcess9"/>
    <dgm:cxn modelId="{5BC15146-819B-4229-A529-21D5B3671140}" type="presParOf" srcId="{14290CAA-6A96-4256-9D71-ED017F176261}" destId="{D5357FCE-170E-4B6A-AD51-29A338F03782}" srcOrd="0" destOrd="0" presId="urn:microsoft.com/office/officeart/2005/8/layout/hProcess9"/>
    <dgm:cxn modelId="{1A564E50-C338-4D3B-BBD1-B4F817306EF8}" type="presParOf" srcId="{14290CAA-6A96-4256-9D71-ED017F176261}" destId="{D2A33125-F205-4851-A34E-D4E0F1D10BCC}" srcOrd="1" destOrd="0" presId="urn:microsoft.com/office/officeart/2005/8/layout/hProcess9"/>
    <dgm:cxn modelId="{CDE3524C-302E-4037-BE88-3CF17425B5D6}" type="presParOf" srcId="{14290CAA-6A96-4256-9D71-ED017F176261}" destId="{33B3F0F3-09C1-4BAD-AB8D-1CB86DD94C3D}" srcOrd="2" destOrd="0" presId="urn:microsoft.com/office/officeart/2005/8/layout/hProcess9"/>
    <dgm:cxn modelId="{52CDCD0C-7AE8-4FB1-9F36-91D7BDF506EE}" type="presParOf" srcId="{14290CAA-6A96-4256-9D71-ED017F176261}" destId="{EF937E99-F0D7-4205-BD3E-AE6BC8596485}" srcOrd="3" destOrd="0" presId="urn:microsoft.com/office/officeart/2005/8/layout/hProcess9"/>
    <dgm:cxn modelId="{1AF97EA2-891C-49BB-B857-668B74D0AEEA}" type="presParOf" srcId="{14290CAA-6A96-4256-9D71-ED017F176261}" destId="{F4354F2A-5B99-4913-9F2D-2F03B7732B5E}" srcOrd="4" destOrd="0" presId="urn:microsoft.com/office/officeart/2005/8/layout/hProcess9"/>
    <dgm:cxn modelId="{98490855-9941-46AD-A70D-B74610D5D0A1}" type="presParOf" srcId="{14290CAA-6A96-4256-9D71-ED017F176261}" destId="{925B3F03-1DA2-4C69-8531-553D41A6D472}" srcOrd="5" destOrd="0" presId="urn:microsoft.com/office/officeart/2005/8/layout/hProcess9"/>
    <dgm:cxn modelId="{1165E28B-9B73-45B2-9170-B7984E33D7A9}" type="presParOf" srcId="{14290CAA-6A96-4256-9D71-ED017F176261}" destId="{1E3DDB3F-501B-42A3-AA84-7EA4A19A0DE2}" srcOrd="6" destOrd="0" presId="urn:microsoft.com/office/officeart/2005/8/layout/hProcess9"/>
    <dgm:cxn modelId="{EB90249D-E700-45E9-B061-41EFAD3A0023}" type="presParOf" srcId="{14290CAA-6A96-4256-9D71-ED017F176261}" destId="{52A1A0F4-B592-4B1D-B643-405C2AB7CE84}" srcOrd="7" destOrd="0" presId="urn:microsoft.com/office/officeart/2005/8/layout/hProcess9"/>
    <dgm:cxn modelId="{7416E6A9-14BF-4A8E-9EDB-44D363C71D68}" type="presParOf" srcId="{14290CAA-6A96-4256-9D71-ED017F176261}" destId="{DD95FF0D-0052-4714-A13B-7385E553E87E}" srcOrd="8" destOrd="0" presId="urn:microsoft.com/office/officeart/2005/8/layout/hProcess9"/>
    <dgm:cxn modelId="{8EA27943-FBCD-40C8-AAA3-5329F517AC68}" type="presParOf" srcId="{14290CAA-6A96-4256-9D71-ED017F176261}" destId="{B9F3677B-1DBD-4E90-9354-91637ACD4943}" srcOrd="9" destOrd="0" presId="urn:microsoft.com/office/officeart/2005/8/layout/hProcess9"/>
    <dgm:cxn modelId="{39EE70BC-5CEB-4240-AA84-69DE00495A35}" type="presParOf" srcId="{14290CAA-6A96-4256-9D71-ED017F176261}" destId="{2065AC3C-798D-4340-9E2E-9327558722A5}"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DC6130-D995-41F4-B2A5-420C74DA8219}" type="doc">
      <dgm:prSet loTypeId="urn:microsoft.com/office/officeart/2005/8/layout/hProcess9" loCatId="process" qsTypeId="urn:microsoft.com/office/officeart/2005/8/quickstyle/simple1" qsCatId="simple" csTypeId="urn:microsoft.com/office/officeart/2005/8/colors/accent1_2" csCatId="accent1" phldr="1"/>
      <dgm:spPr/>
    </dgm:pt>
    <dgm:pt modelId="{6CEE1877-7763-4552-990E-D5E86A71CC3A}">
      <dgm:prSet phldrT="[Text]" custT="1"/>
      <dgm:spPr/>
      <dgm:t>
        <a:bodyPr/>
        <a:lstStyle/>
        <a:p>
          <a:r>
            <a:rPr lang="en-US" sz="1400" dirty="0"/>
            <a:t>Build Automation and Continuous Integration</a:t>
          </a:r>
        </a:p>
      </dgm:t>
    </dgm:pt>
    <dgm:pt modelId="{69F9189B-7604-42CC-AA47-6CCBB3AC1309}" type="parTrans" cxnId="{7B272700-518E-489F-9226-6DAF13F202B4}">
      <dgm:prSet/>
      <dgm:spPr/>
      <dgm:t>
        <a:bodyPr/>
        <a:lstStyle/>
        <a:p>
          <a:endParaRPr lang="en-US" sz="1800"/>
        </a:p>
      </dgm:t>
    </dgm:pt>
    <dgm:pt modelId="{F82C4E55-813B-4282-9F22-C7F57F34BA19}" type="sibTrans" cxnId="{7B272700-518E-489F-9226-6DAF13F202B4}">
      <dgm:prSet/>
      <dgm:spPr/>
      <dgm:t>
        <a:bodyPr/>
        <a:lstStyle/>
        <a:p>
          <a:endParaRPr lang="en-US" sz="1800"/>
        </a:p>
      </dgm:t>
    </dgm:pt>
    <dgm:pt modelId="{C70D893D-9601-40F9-A58E-B6A9FC8DB2B6}">
      <dgm:prSet phldrT="[Text]" custT="1"/>
      <dgm:spPr/>
      <dgm:t>
        <a:bodyPr/>
        <a:lstStyle/>
        <a:p>
          <a:r>
            <a:rPr lang="en-US" sz="1800" dirty="0"/>
            <a:t>Test Automation</a:t>
          </a:r>
        </a:p>
      </dgm:t>
    </dgm:pt>
    <dgm:pt modelId="{440C57E3-B634-41DF-B810-36733DA2C2A8}" type="parTrans" cxnId="{EBFFCF85-28F4-415E-B67B-F7E5DBE0E010}">
      <dgm:prSet/>
      <dgm:spPr/>
      <dgm:t>
        <a:bodyPr/>
        <a:lstStyle/>
        <a:p>
          <a:endParaRPr lang="en-US" sz="1800"/>
        </a:p>
      </dgm:t>
    </dgm:pt>
    <dgm:pt modelId="{CB98953C-AEFE-4800-92DA-385B7B2ED6DB}" type="sibTrans" cxnId="{EBFFCF85-28F4-415E-B67B-F7E5DBE0E010}">
      <dgm:prSet/>
      <dgm:spPr/>
      <dgm:t>
        <a:bodyPr/>
        <a:lstStyle/>
        <a:p>
          <a:endParaRPr lang="en-US" sz="1800"/>
        </a:p>
      </dgm:t>
    </dgm:pt>
    <dgm:pt modelId="{CED47E09-0304-425E-89CD-14A5ABAAA5FB}">
      <dgm:prSet phldrT="[Text]" custT="1"/>
      <dgm:spPr/>
      <dgm:t>
        <a:bodyPr/>
        <a:lstStyle/>
        <a:p>
          <a:r>
            <a:rPr lang="en-US" sz="1800" dirty="0"/>
            <a:t>Deployment Automation</a:t>
          </a:r>
        </a:p>
      </dgm:t>
    </dgm:pt>
    <dgm:pt modelId="{CCE498B2-2F09-4E00-A8B3-6BD070CE07A1}" type="parTrans" cxnId="{BE9765FF-5BA3-4A62-9313-99A2D3B00BCD}">
      <dgm:prSet/>
      <dgm:spPr/>
      <dgm:t>
        <a:bodyPr/>
        <a:lstStyle/>
        <a:p>
          <a:endParaRPr lang="en-US" sz="1800"/>
        </a:p>
      </dgm:t>
    </dgm:pt>
    <dgm:pt modelId="{ABAFF1A5-C093-44E9-8E7D-2DC74D5CF863}" type="sibTrans" cxnId="{BE9765FF-5BA3-4A62-9313-99A2D3B00BCD}">
      <dgm:prSet/>
      <dgm:spPr/>
      <dgm:t>
        <a:bodyPr/>
        <a:lstStyle/>
        <a:p>
          <a:endParaRPr lang="en-US" sz="1800"/>
        </a:p>
      </dgm:t>
    </dgm:pt>
    <dgm:pt modelId="{FEFEEA6E-A15F-46F9-98FD-2B5607B938AC}" type="pres">
      <dgm:prSet presAssocID="{84DC6130-D995-41F4-B2A5-420C74DA8219}" presName="CompostProcess" presStyleCnt="0">
        <dgm:presLayoutVars>
          <dgm:dir/>
          <dgm:resizeHandles val="exact"/>
        </dgm:presLayoutVars>
      </dgm:prSet>
      <dgm:spPr/>
    </dgm:pt>
    <dgm:pt modelId="{6505B36F-693A-49C2-8C24-47540048B1BB}" type="pres">
      <dgm:prSet presAssocID="{84DC6130-D995-41F4-B2A5-420C74DA8219}" presName="arrow" presStyleLbl="bgShp" presStyleIdx="0" presStyleCnt="1"/>
      <dgm:spPr/>
    </dgm:pt>
    <dgm:pt modelId="{14290CAA-6A96-4256-9D71-ED017F176261}" type="pres">
      <dgm:prSet presAssocID="{84DC6130-D995-41F4-B2A5-420C74DA8219}" presName="linearProcess" presStyleCnt="0"/>
      <dgm:spPr/>
    </dgm:pt>
    <dgm:pt modelId="{D5357FCE-170E-4B6A-AD51-29A338F03782}" type="pres">
      <dgm:prSet presAssocID="{6CEE1877-7763-4552-990E-D5E86A71CC3A}" presName="textNode" presStyleLbl="node1" presStyleIdx="0" presStyleCnt="3" custLinFactNeighborX="13195">
        <dgm:presLayoutVars>
          <dgm:bulletEnabled val="1"/>
        </dgm:presLayoutVars>
      </dgm:prSet>
      <dgm:spPr/>
    </dgm:pt>
    <dgm:pt modelId="{D2A33125-F205-4851-A34E-D4E0F1D10BCC}" type="pres">
      <dgm:prSet presAssocID="{F82C4E55-813B-4282-9F22-C7F57F34BA19}" presName="sibTrans" presStyleCnt="0"/>
      <dgm:spPr/>
    </dgm:pt>
    <dgm:pt modelId="{33B3F0F3-09C1-4BAD-AB8D-1CB86DD94C3D}" type="pres">
      <dgm:prSet presAssocID="{C70D893D-9601-40F9-A58E-B6A9FC8DB2B6}" presName="textNode" presStyleLbl="node1" presStyleIdx="1" presStyleCnt="3" custLinFactNeighborX="-55988">
        <dgm:presLayoutVars>
          <dgm:bulletEnabled val="1"/>
        </dgm:presLayoutVars>
      </dgm:prSet>
      <dgm:spPr/>
    </dgm:pt>
    <dgm:pt modelId="{EF937E99-F0D7-4205-BD3E-AE6BC8596485}" type="pres">
      <dgm:prSet presAssocID="{CB98953C-AEFE-4800-92DA-385B7B2ED6DB}" presName="sibTrans" presStyleCnt="0"/>
      <dgm:spPr/>
    </dgm:pt>
    <dgm:pt modelId="{F4354F2A-5B99-4913-9F2D-2F03B7732B5E}" type="pres">
      <dgm:prSet presAssocID="{CED47E09-0304-425E-89CD-14A5ABAAA5FB}" presName="textNode" presStyleLbl="node1" presStyleIdx="2" presStyleCnt="3" custLinFactX="-7078" custLinFactNeighborX="-100000">
        <dgm:presLayoutVars>
          <dgm:bulletEnabled val="1"/>
        </dgm:presLayoutVars>
      </dgm:prSet>
      <dgm:spPr/>
    </dgm:pt>
  </dgm:ptLst>
  <dgm:cxnLst>
    <dgm:cxn modelId="{7B272700-518E-489F-9226-6DAF13F202B4}" srcId="{84DC6130-D995-41F4-B2A5-420C74DA8219}" destId="{6CEE1877-7763-4552-990E-D5E86A71CC3A}" srcOrd="0" destOrd="0" parTransId="{69F9189B-7604-42CC-AA47-6CCBB3AC1309}" sibTransId="{F82C4E55-813B-4282-9F22-C7F57F34BA19}"/>
    <dgm:cxn modelId="{15FE746E-ECCD-499D-8959-ED99C84DE390}" type="presOf" srcId="{CED47E09-0304-425E-89CD-14A5ABAAA5FB}" destId="{F4354F2A-5B99-4913-9F2D-2F03B7732B5E}" srcOrd="0" destOrd="0" presId="urn:microsoft.com/office/officeart/2005/8/layout/hProcess9"/>
    <dgm:cxn modelId="{EBFFCF85-28F4-415E-B67B-F7E5DBE0E010}" srcId="{84DC6130-D995-41F4-B2A5-420C74DA8219}" destId="{C70D893D-9601-40F9-A58E-B6A9FC8DB2B6}" srcOrd="1" destOrd="0" parTransId="{440C57E3-B634-41DF-B810-36733DA2C2A8}" sibTransId="{CB98953C-AEFE-4800-92DA-385B7B2ED6DB}"/>
    <dgm:cxn modelId="{587C489E-B027-4463-AFB9-A7C3629662FC}" type="presOf" srcId="{C70D893D-9601-40F9-A58E-B6A9FC8DB2B6}" destId="{33B3F0F3-09C1-4BAD-AB8D-1CB86DD94C3D}" srcOrd="0" destOrd="0" presId="urn:microsoft.com/office/officeart/2005/8/layout/hProcess9"/>
    <dgm:cxn modelId="{3F4504BF-DA6F-4A67-9CEB-D0A5537938F0}" type="presOf" srcId="{6CEE1877-7763-4552-990E-D5E86A71CC3A}" destId="{D5357FCE-170E-4B6A-AD51-29A338F03782}" srcOrd="0" destOrd="0" presId="urn:microsoft.com/office/officeart/2005/8/layout/hProcess9"/>
    <dgm:cxn modelId="{5A843BED-E76B-40B7-BE5D-544775446C2C}" type="presOf" srcId="{84DC6130-D995-41F4-B2A5-420C74DA8219}" destId="{FEFEEA6E-A15F-46F9-98FD-2B5607B938AC}" srcOrd="0" destOrd="0" presId="urn:microsoft.com/office/officeart/2005/8/layout/hProcess9"/>
    <dgm:cxn modelId="{BE9765FF-5BA3-4A62-9313-99A2D3B00BCD}" srcId="{84DC6130-D995-41F4-B2A5-420C74DA8219}" destId="{CED47E09-0304-425E-89CD-14A5ABAAA5FB}" srcOrd="2" destOrd="0" parTransId="{CCE498B2-2F09-4E00-A8B3-6BD070CE07A1}" sibTransId="{ABAFF1A5-C093-44E9-8E7D-2DC74D5CF863}"/>
    <dgm:cxn modelId="{CE179364-9966-4BA2-AB4A-5CDDFF3A3F7C}" type="presParOf" srcId="{FEFEEA6E-A15F-46F9-98FD-2B5607B938AC}" destId="{6505B36F-693A-49C2-8C24-47540048B1BB}" srcOrd="0" destOrd="0" presId="urn:microsoft.com/office/officeart/2005/8/layout/hProcess9"/>
    <dgm:cxn modelId="{70EE7059-8EE0-4912-9EFF-0FAFBAAE663F}" type="presParOf" srcId="{FEFEEA6E-A15F-46F9-98FD-2B5607B938AC}" destId="{14290CAA-6A96-4256-9D71-ED017F176261}" srcOrd="1" destOrd="0" presId="urn:microsoft.com/office/officeart/2005/8/layout/hProcess9"/>
    <dgm:cxn modelId="{5BC15146-819B-4229-A529-21D5B3671140}" type="presParOf" srcId="{14290CAA-6A96-4256-9D71-ED017F176261}" destId="{D5357FCE-170E-4B6A-AD51-29A338F03782}" srcOrd="0" destOrd="0" presId="urn:microsoft.com/office/officeart/2005/8/layout/hProcess9"/>
    <dgm:cxn modelId="{1A564E50-C338-4D3B-BBD1-B4F817306EF8}" type="presParOf" srcId="{14290CAA-6A96-4256-9D71-ED017F176261}" destId="{D2A33125-F205-4851-A34E-D4E0F1D10BCC}" srcOrd="1" destOrd="0" presId="urn:microsoft.com/office/officeart/2005/8/layout/hProcess9"/>
    <dgm:cxn modelId="{CDE3524C-302E-4037-BE88-3CF17425B5D6}" type="presParOf" srcId="{14290CAA-6A96-4256-9D71-ED017F176261}" destId="{33B3F0F3-09C1-4BAD-AB8D-1CB86DD94C3D}" srcOrd="2" destOrd="0" presId="urn:microsoft.com/office/officeart/2005/8/layout/hProcess9"/>
    <dgm:cxn modelId="{52CDCD0C-7AE8-4FB1-9F36-91D7BDF506EE}" type="presParOf" srcId="{14290CAA-6A96-4256-9D71-ED017F176261}" destId="{EF937E99-F0D7-4205-BD3E-AE6BC8596485}" srcOrd="3" destOrd="0" presId="urn:microsoft.com/office/officeart/2005/8/layout/hProcess9"/>
    <dgm:cxn modelId="{1AF97EA2-891C-49BB-B857-668B74D0AEEA}" type="presParOf" srcId="{14290CAA-6A96-4256-9D71-ED017F176261}" destId="{F4354F2A-5B99-4913-9F2D-2F03B7732B5E}"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81F38FA-5645-46C2-9E9A-0202F9CF5AC5}" type="doc">
      <dgm:prSet loTypeId="urn:microsoft.com/office/officeart/2018/2/layout/IconCircle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B048E1AB-5BEE-4E96-A55E-86A65B370208}">
      <dgm:prSet/>
      <dgm:spPr/>
      <dgm:t>
        <a:bodyPr/>
        <a:lstStyle/>
        <a:p>
          <a:r>
            <a:rPr lang="en-US"/>
            <a:t>The process for releasing/deploying software </a:t>
          </a:r>
          <a:br>
            <a:rPr lang="en-US"/>
          </a:br>
          <a:r>
            <a:rPr lang="en-US"/>
            <a:t>MUST be repeatable and reliable.</a:t>
          </a:r>
        </a:p>
      </dgm:t>
    </dgm:pt>
    <dgm:pt modelId="{93B913B7-DD4D-41F0-B652-3E030F90FE99}" type="parTrans" cxnId="{CDEC0F71-CCDC-4C28-B9A1-CBBF512C60B9}">
      <dgm:prSet/>
      <dgm:spPr/>
      <dgm:t>
        <a:bodyPr/>
        <a:lstStyle/>
        <a:p>
          <a:endParaRPr lang="en-US"/>
        </a:p>
      </dgm:t>
    </dgm:pt>
    <dgm:pt modelId="{4B6A2639-A155-4D23-8A83-282C7163C5A9}" type="sibTrans" cxnId="{CDEC0F71-CCDC-4C28-B9A1-CBBF512C60B9}">
      <dgm:prSet/>
      <dgm:spPr/>
      <dgm:t>
        <a:bodyPr/>
        <a:lstStyle/>
        <a:p>
          <a:endParaRPr lang="en-US"/>
        </a:p>
      </dgm:t>
    </dgm:pt>
    <dgm:pt modelId="{4FB03CE7-208A-4B60-BBB3-9AE9FD2B8101}">
      <dgm:prSet/>
      <dgm:spPr/>
      <dgm:t>
        <a:bodyPr/>
        <a:lstStyle/>
        <a:p>
          <a:r>
            <a:rPr lang="en-US"/>
            <a:t>Automate everything!</a:t>
          </a:r>
        </a:p>
      </dgm:t>
    </dgm:pt>
    <dgm:pt modelId="{4717B650-2DB9-4373-8545-606FB849CA46}" type="parTrans" cxnId="{3C46E1CC-0055-45C5-98F9-5EF407F96707}">
      <dgm:prSet/>
      <dgm:spPr/>
      <dgm:t>
        <a:bodyPr/>
        <a:lstStyle/>
        <a:p>
          <a:endParaRPr lang="en-US"/>
        </a:p>
      </dgm:t>
    </dgm:pt>
    <dgm:pt modelId="{8A33FEA5-A2A7-49C6-AB51-456062CD3B06}" type="sibTrans" cxnId="{3C46E1CC-0055-45C5-98F9-5EF407F96707}">
      <dgm:prSet/>
      <dgm:spPr/>
      <dgm:t>
        <a:bodyPr/>
        <a:lstStyle/>
        <a:p>
          <a:endParaRPr lang="en-US"/>
        </a:p>
      </dgm:t>
    </dgm:pt>
    <dgm:pt modelId="{1E93B3DF-0324-49AE-8207-DB26C2B9FD68}">
      <dgm:prSet/>
      <dgm:spPr/>
      <dgm:t>
        <a:bodyPr/>
        <a:lstStyle/>
        <a:p>
          <a:r>
            <a:rPr lang="en-US"/>
            <a:t>If somethings difficult or painful, do it more often.</a:t>
          </a:r>
        </a:p>
      </dgm:t>
    </dgm:pt>
    <dgm:pt modelId="{36488D69-60FD-4D26-9A0C-65F92BE1400E}" type="parTrans" cxnId="{FB2211D0-88E5-4B10-B307-2351CD1564E1}">
      <dgm:prSet/>
      <dgm:spPr/>
      <dgm:t>
        <a:bodyPr/>
        <a:lstStyle/>
        <a:p>
          <a:endParaRPr lang="en-US"/>
        </a:p>
      </dgm:t>
    </dgm:pt>
    <dgm:pt modelId="{FD851702-D177-45D0-8153-87C70AB9EBD6}" type="sibTrans" cxnId="{FB2211D0-88E5-4B10-B307-2351CD1564E1}">
      <dgm:prSet/>
      <dgm:spPr/>
      <dgm:t>
        <a:bodyPr/>
        <a:lstStyle/>
        <a:p>
          <a:endParaRPr lang="en-US"/>
        </a:p>
      </dgm:t>
    </dgm:pt>
    <dgm:pt modelId="{273B5264-0839-422E-95DC-AB157142AB8A}">
      <dgm:prSet/>
      <dgm:spPr/>
      <dgm:t>
        <a:bodyPr/>
        <a:lstStyle/>
        <a:p>
          <a:r>
            <a:rPr lang="en-US"/>
            <a:t>Keep everything in source control.</a:t>
          </a:r>
        </a:p>
      </dgm:t>
    </dgm:pt>
    <dgm:pt modelId="{0EA5C55C-CAAD-45EE-9F61-ECAED0D09031}" type="parTrans" cxnId="{35DE21D6-4A2F-43AC-B57B-352EC1D3209E}">
      <dgm:prSet/>
      <dgm:spPr/>
      <dgm:t>
        <a:bodyPr/>
        <a:lstStyle/>
        <a:p>
          <a:endParaRPr lang="en-US"/>
        </a:p>
      </dgm:t>
    </dgm:pt>
    <dgm:pt modelId="{34F7B067-E6DD-42E2-AB00-B52D5B61D998}" type="sibTrans" cxnId="{35DE21D6-4A2F-43AC-B57B-352EC1D3209E}">
      <dgm:prSet/>
      <dgm:spPr/>
      <dgm:t>
        <a:bodyPr/>
        <a:lstStyle/>
        <a:p>
          <a:endParaRPr lang="en-US"/>
        </a:p>
      </dgm:t>
    </dgm:pt>
    <dgm:pt modelId="{D73CD7BA-9E55-46F6-B1D9-CB86DB8B7D9B}">
      <dgm:prSet/>
      <dgm:spPr/>
      <dgm:t>
        <a:bodyPr/>
        <a:lstStyle/>
        <a:p>
          <a:r>
            <a:rPr lang="en-US"/>
            <a:t>Done means “released”.</a:t>
          </a:r>
        </a:p>
      </dgm:t>
    </dgm:pt>
    <dgm:pt modelId="{AE414943-14F8-4F78-9FEE-2CF85BFB64BF}" type="parTrans" cxnId="{95916B60-122C-4B58-B212-E9176A38FC77}">
      <dgm:prSet/>
      <dgm:spPr/>
      <dgm:t>
        <a:bodyPr/>
        <a:lstStyle/>
        <a:p>
          <a:endParaRPr lang="en-US"/>
        </a:p>
      </dgm:t>
    </dgm:pt>
    <dgm:pt modelId="{E1AE6D5F-C846-4800-8F2D-E13E6FE8AEAA}" type="sibTrans" cxnId="{95916B60-122C-4B58-B212-E9176A38FC77}">
      <dgm:prSet/>
      <dgm:spPr/>
      <dgm:t>
        <a:bodyPr/>
        <a:lstStyle/>
        <a:p>
          <a:endParaRPr lang="en-US"/>
        </a:p>
      </dgm:t>
    </dgm:pt>
    <dgm:pt modelId="{583B6E72-3DFB-4857-9EA2-2076246CB7A9}">
      <dgm:prSet/>
      <dgm:spPr/>
      <dgm:t>
        <a:bodyPr/>
        <a:lstStyle/>
        <a:p>
          <a:r>
            <a:rPr lang="en-US"/>
            <a:t>Build quality in!</a:t>
          </a:r>
        </a:p>
      </dgm:t>
    </dgm:pt>
    <dgm:pt modelId="{845EEFF8-35FE-4E53-9C93-BE72C403517A}" type="parTrans" cxnId="{B95A4C5C-3C45-48D0-9F51-049231A0D494}">
      <dgm:prSet/>
      <dgm:spPr/>
      <dgm:t>
        <a:bodyPr/>
        <a:lstStyle/>
        <a:p>
          <a:endParaRPr lang="en-US"/>
        </a:p>
      </dgm:t>
    </dgm:pt>
    <dgm:pt modelId="{7ED16D95-AC55-42A8-AED2-ABEE1DE7BB9E}" type="sibTrans" cxnId="{B95A4C5C-3C45-48D0-9F51-049231A0D494}">
      <dgm:prSet/>
      <dgm:spPr/>
      <dgm:t>
        <a:bodyPr/>
        <a:lstStyle/>
        <a:p>
          <a:endParaRPr lang="en-US"/>
        </a:p>
      </dgm:t>
    </dgm:pt>
    <dgm:pt modelId="{E472D8E8-7FFC-4404-A67C-CB82CFEB2F3A}">
      <dgm:prSet/>
      <dgm:spPr/>
      <dgm:t>
        <a:bodyPr/>
        <a:lstStyle/>
        <a:p>
          <a:r>
            <a:rPr lang="en-US"/>
            <a:t>Everybody has responsibility for the release process.</a:t>
          </a:r>
        </a:p>
      </dgm:t>
    </dgm:pt>
    <dgm:pt modelId="{16F49DAF-92EA-41AF-B69B-E18A9B13BE96}" type="parTrans" cxnId="{E081184C-D489-4F0A-9126-07DDB836347A}">
      <dgm:prSet/>
      <dgm:spPr/>
      <dgm:t>
        <a:bodyPr/>
        <a:lstStyle/>
        <a:p>
          <a:endParaRPr lang="en-US"/>
        </a:p>
      </dgm:t>
    </dgm:pt>
    <dgm:pt modelId="{E07D6B37-6CF4-4681-A590-21198F19AB91}" type="sibTrans" cxnId="{E081184C-D489-4F0A-9126-07DDB836347A}">
      <dgm:prSet/>
      <dgm:spPr/>
      <dgm:t>
        <a:bodyPr/>
        <a:lstStyle/>
        <a:p>
          <a:endParaRPr lang="en-US"/>
        </a:p>
      </dgm:t>
    </dgm:pt>
    <dgm:pt modelId="{DD1A4C02-929F-404B-903B-AC5656691A02}">
      <dgm:prSet/>
      <dgm:spPr/>
      <dgm:t>
        <a:bodyPr/>
        <a:lstStyle/>
        <a:p>
          <a:r>
            <a:rPr lang="en-US"/>
            <a:t>Improve continuously.</a:t>
          </a:r>
        </a:p>
      </dgm:t>
    </dgm:pt>
    <dgm:pt modelId="{C5463D32-2F55-45BE-9823-1BB89870CB5B}" type="parTrans" cxnId="{553062B1-421F-469A-944C-1239703E0971}">
      <dgm:prSet/>
      <dgm:spPr/>
      <dgm:t>
        <a:bodyPr/>
        <a:lstStyle/>
        <a:p>
          <a:endParaRPr lang="en-US"/>
        </a:p>
      </dgm:t>
    </dgm:pt>
    <dgm:pt modelId="{89D9180F-C5EF-4776-9860-C0B75435AF3F}" type="sibTrans" cxnId="{553062B1-421F-469A-944C-1239703E0971}">
      <dgm:prSet/>
      <dgm:spPr/>
      <dgm:t>
        <a:bodyPr/>
        <a:lstStyle/>
        <a:p>
          <a:endParaRPr lang="en-US"/>
        </a:p>
      </dgm:t>
    </dgm:pt>
    <dgm:pt modelId="{CF1C4B9B-FCB6-4739-B1FF-6829D0D8EC08}" type="pres">
      <dgm:prSet presAssocID="{C81F38FA-5645-46C2-9E9A-0202F9CF5AC5}" presName="root" presStyleCnt="0">
        <dgm:presLayoutVars>
          <dgm:dir/>
          <dgm:resizeHandles val="exact"/>
        </dgm:presLayoutVars>
      </dgm:prSet>
      <dgm:spPr/>
    </dgm:pt>
    <dgm:pt modelId="{A4F534F9-11CC-419F-805A-C49BE48E8242}" type="pres">
      <dgm:prSet presAssocID="{C81F38FA-5645-46C2-9E9A-0202F9CF5AC5}" presName="container" presStyleCnt="0">
        <dgm:presLayoutVars>
          <dgm:dir/>
          <dgm:resizeHandles val="exact"/>
        </dgm:presLayoutVars>
      </dgm:prSet>
      <dgm:spPr/>
    </dgm:pt>
    <dgm:pt modelId="{7CC69119-1AD4-47A2-866F-2A5CC88D84BC}" type="pres">
      <dgm:prSet presAssocID="{B048E1AB-5BEE-4E96-A55E-86A65B370208}" presName="compNode" presStyleCnt="0"/>
      <dgm:spPr/>
    </dgm:pt>
    <dgm:pt modelId="{1C72CBD0-CF97-483D-B6EF-23A007DFA74F}" type="pres">
      <dgm:prSet presAssocID="{B048E1AB-5BEE-4E96-A55E-86A65B370208}" presName="iconBgRect" presStyleLbl="bgShp" presStyleIdx="0" presStyleCnt="8"/>
      <dgm:spPr/>
    </dgm:pt>
    <dgm:pt modelId="{20FEE841-0479-4F9C-B2AD-E027B6FD6093}" type="pres">
      <dgm:prSet presAssocID="{B048E1AB-5BEE-4E96-A55E-86A65B370208}"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AA05DBCF-553E-4EE3-956C-B44BBE5FE285}" type="pres">
      <dgm:prSet presAssocID="{B048E1AB-5BEE-4E96-A55E-86A65B370208}" presName="spaceRect" presStyleCnt="0"/>
      <dgm:spPr/>
    </dgm:pt>
    <dgm:pt modelId="{B7A0CD09-77E0-493D-8BA1-6C06C0822A2B}" type="pres">
      <dgm:prSet presAssocID="{B048E1AB-5BEE-4E96-A55E-86A65B370208}" presName="textRect" presStyleLbl="revTx" presStyleIdx="0" presStyleCnt="8">
        <dgm:presLayoutVars>
          <dgm:chMax val="1"/>
          <dgm:chPref val="1"/>
        </dgm:presLayoutVars>
      </dgm:prSet>
      <dgm:spPr/>
    </dgm:pt>
    <dgm:pt modelId="{367A4E90-5D47-4570-B329-064BBAB8C11A}" type="pres">
      <dgm:prSet presAssocID="{4B6A2639-A155-4D23-8A83-282C7163C5A9}" presName="sibTrans" presStyleLbl="sibTrans2D1" presStyleIdx="0" presStyleCnt="0"/>
      <dgm:spPr/>
    </dgm:pt>
    <dgm:pt modelId="{5C1D6444-58CE-462D-8E3D-6482A5827D9F}" type="pres">
      <dgm:prSet presAssocID="{4FB03CE7-208A-4B60-BBB3-9AE9FD2B8101}" presName="compNode" presStyleCnt="0"/>
      <dgm:spPr/>
    </dgm:pt>
    <dgm:pt modelId="{06FF1E68-2B3A-47AF-A0B9-27F02B0796E7}" type="pres">
      <dgm:prSet presAssocID="{4FB03CE7-208A-4B60-BBB3-9AE9FD2B8101}" presName="iconBgRect" presStyleLbl="bgShp" presStyleIdx="1" presStyleCnt="8"/>
      <dgm:spPr/>
    </dgm:pt>
    <dgm:pt modelId="{C99E6FBF-EDB3-4BE5-A42E-BE4B767F0B12}" type="pres">
      <dgm:prSet presAssocID="{4FB03CE7-208A-4B60-BBB3-9AE9FD2B8101}"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29A14A5A-D798-47FB-B666-64394C10E69C}" type="pres">
      <dgm:prSet presAssocID="{4FB03CE7-208A-4B60-BBB3-9AE9FD2B8101}" presName="spaceRect" presStyleCnt="0"/>
      <dgm:spPr/>
    </dgm:pt>
    <dgm:pt modelId="{37BD7F5F-9EF0-40FD-B529-D98B24ED79E8}" type="pres">
      <dgm:prSet presAssocID="{4FB03CE7-208A-4B60-BBB3-9AE9FD2B8101}" presName="textRect" presStyleLbl="revTx" presStyleIdx="1" presStyleCnt="8">
        <dgm:presLayoutVars>
          <dgm:chMax val="1"/>
          <dgm:chPref val="1"/>
        </dgm:presLayoutVars>
      </dgm:prSet>
      <dgm:spPr/>
    </dgm:pt>
    <dgm:pt modelId="{6B286E19-0017-4805-8CF5-362866AB3D35}" type="pres">
      <dgm:prSet presAssocID="{8A33FEA5-A2A7-49C6-AB51-456062CD3B06}" presName="sibTrans" presStyleLbl="sibTrans2D1" presStyleIdx="0" presStyleCnt="0"/>
      <dgm:spPr/>
    </dgm:pt>
    <dgm:pt modelId="{0C914D88-1B10-4883-A387-885C192010AC}" type="pres">
      <dgm:prSet presAssocID="{1E93B3DF-0324-49AE-8207-DB26C2B9FD68}" presName="compNode" presStyleCnt="0"/>
      <dgm:spPr/>
    </dgm:pt>
    <dgm:pt modelId="{4E49F933-1575-4A23-B83C-65B215CC5563}" type="pres">
      <dgm:prSet presAssocID="{1E93B3DF-0324-49AE-8207-DB26C2B9FD68}" presName="iconBgRect" presStyleLbl="bgShp" presStyleIdx="2" presStyleCnt="8"/>
      <dgm:spPr/>
    </dgm:pt>
    <dgm:pt modelId="{56E087C8-EEC8-4BF9-9201-0C3C72D16281}" type="pres">
      <dgm:prSet presAssocID="{1E93B3DF-0324-49AE-8207-DB26C2B9FD68}"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ADE7895D-A3A2-4BDE-BF54-0E2A2514C818}" type="pres">
      <dgm:prSet presAssocID="{1E93B3DF-0324-49AE-8207-DB26C2B9FD68}" presName="spaceRect" presStyleCnt="0"/>
      <dgm:spPr/>
    </dgm:pt>
    <dgm:pt modelId="{C566A220-58F4-4E24-A8FC-D3DF760357FD}" type="pres">
      <dgm:prSet presAssocID="{1E93B3DF-0324-49AE-8207-DB26C2B9FD68}" presName="textRect" presStyleLbl="revTx" presStyleIdx="2" presStyleCnt="8">
        <dgm:presLayoutVars>
          <dgm:chMax val="1"/>
          <dgm:chPref val="1"/>
        </dgm:presLayoutVars>
      </dgm:prSet>
      <dgm:spPr/>
    </dgm:pt>
    <dgm:pt modelId="{9E06CEFE-B0EA-46AB-99DF-6D5B3B51E6B1}" type="pres">
      <dgm:prSet presAssocID="{FD851702-D177-45D0-8153-87C70AB9EBD6}" presName="sibTrans" presStyleLbl="sibTrans2D1" presStyleIdx="0" presStyleCnt="0"/>
      <dgm:spPr/>
    </dgm:pt>
    <dgm:pt modelId="{9E0BFDCE-B96B-4CF6-9AFF-46D59AF34AFB}" type="pres">
      <dgm:prSet presAssocID="{273B5264-0839-422E-95DC-AB157142AB8A}" presName="compNode" presStyleCnt="0"/>
      <dgm:spPr/>
    </dgm:pt>
    <dgm:pt modelId="{17ED893F-52F5-48CC-8043-1514208D19C0}" type="pres">
      <dgm:prSet presAssocID="{273B5264-0839-422E-95DC-AB157142AB8A}" presName="iconBgRect" presStyleLbl="bgShp" presStyleIdx="3" presStyleCnt="8"/>
      <dgm:spPr/>
    </dgm:pt>
    <dgm:pt modelId="{F5F0CB7B-65E1-40DC-8537-8DC48D265374}" type="pres">
      <dgm:prSet presAssocID="{273B5264-0839-422E-95DC-AB157142AB8A}"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hought bubble"/>
        </a:ext>
      </dgm:extLst>
    </dgm:pt>
    <dgm:pt modelId="{A992595C-3DF1-4365-B667-AAAD8D0358AD}" type="pres">
      <dgm:prSet presAssocID="{273B5264-0839-422E-95DC-AB157142AB8A}" presName="spaceRect" presStyleCnt="0"/>
      <dgm:spPr/>
    </dgm:pt>
    <dgm:pt modelId="{28F57B08-A586-413A-B130-C3DD39DDEABD}" type="pres">
      <dgm:prSet presAssocID="{273B5264-0839-422E-95DC-AB157142AB8A}" presName="textRect" presStyleLbl="revTx" presStyleIdx="3" presStyleCnt="8">
        <dgm:presLayoutVars>
          <dgm:chMax val="1"/>
          <dgm:chPref val="1"/>
        </dgm:presLayoutVars>
      </dgm:prSet>
      <dgm:spPr/>
    </dgm:pt>
    <dgm:pt modelId="{E20D4C26-B3D9-4692-AC42-900727C511BA}" type="pres">
      <dgm:prSet presAssocID="{34F7B067-E6DD-42E2-AB00-B52D5B61D998}" presName="sibTrans" presStyleLbl="sibTrans2D1" presStyleIdx="0" presStyleCnt="0"/>
      <dgm:spPr/>
    </dgm:pt>
    <dgm:pt modelId="{F0F882D2-5718-4D94-8B6A-630E2DB7F725}" type="pres">
      <dgm:prSet presAssocID="{D73CD7BA-9E55-46F6-B1D9-CB86DB8B7D9B}" presName="compNode" presStyleCnt="0"/>
      <dgm:spPr/>
    </dgm:pt>
    <dgm:pt modelId="{DF8D4065-9AEB-4ED3-A070-7663A9CB93BA}" type="pres">
      <dgm:prSet presAssocID="{D73CD7BA-9E55-46F6-B1D9-CB86DB8B7D9B}" presName="iconBgRect" presStyleLbl="bgShp" presStyleIdx="4" presStyleCnt="8"/>
      <dgm:spPr/>
    </dgm:pt>
    <dgm:pt modelId="{0DA67B75-3057-4894-8F3B-AB8F1B41E8DA}" type="pres">
      <dgm:prSet presAssocID="{D73CD7BA-9E55-46F6-B1D9-CB86DB8B7D9B}"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opwatch"/>
        </a:ext>
      </dgm:extLst>
    </dgm:pt>
    <dgm:pt modelId="{1BE3A4C0-A98E-4CA9-A59F-A9A7C2002F1C}" type="pres">
      <dgm:prSet presAssocID="{D73CD7BA-9E55-46F6-B1D9-CB86DB8B7D9B}" presName="spaceRect" presStyleCnt="0"/>
      <dgm:spPr/>
    </dgm:pt>
    <dgm:pt modelId="{4F0660D1-1393-42E0-9509-56A4A01380D3}" type="pres">
      <dgm:prSet presAssocID="{D73CD7BA-9E55-46F6-B1D9-CB86DB8B7D9B}" presName="textRect" presStyleLbl="revTx" presStyleIdx="4" presStyleCnt="8">
        <dgm:presLayoutVars>
          <dgm:chMax val="1"/>
          <dgm:chPref val="1"/>
        </dgm:presLayoutVars>
      </dgm:prSet>
      <dgm:spPr/>
    </dgm:pt>
    <dgm:pt modelId="{44E46FC0-D96E-4A15-A866-EAA66D5F0B95}" type="pres">
      <dgm:prSet presAssocID="{E1AE6D5F-C846-4800-8F2D-E13E6FE8AEAA}" presName="sibTrans" presStyleLbl="sibTrans2D1" presStyleIdx="0" presStyleCnt="0"/>
      <dgm:spPr/>
    </dgm:pt>
    <dgm:pt modelId="{584CEAF2-F261-4868-B87E-F434F3255A4F}" type="pres">
      <dgm:prSet presAssocID="{583B6E72-3DFB-4857-9EA2-2076246CB7A9}" presName="compNode" presStyleCnt="0"/>
      <dgm:spPr/>
    </dgm:pt>
    <dgm:pt modelId="{92C1C7C2-7921-4E3A-B15F-0D7A10EAC3E4}" type="pres">
      <dgm:prSet presAssocID="{583B6E72-3DFB-4857-9EA2-2076246CB7A9}" presName="iconBgRect" presStyleLbl="bgShp" presStyleIdx="5" presStyleCnt="8"/>
      <dgm:spPr/>
    </dgm:pt>
    <dgm:pt modelId="{43F6CF62-2ED7-4B33-B307-E6842B7ACE73}" type="pres">
      <dgm:prSet presAssocID="{583B6E72-3DFB-4857-9EA2-2076246CB7A9}"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usiness Growth"/>
        </a:ext>
      </dgm:extLst>
    </dgm:pt>
    <dgm:pt modelId="{B93C6DBB-025E-4022-BC0E-F4FC694582A1}" type="pres">
      <dgm:prSet presAssocID="{583B6E72-3DFB-4857-9EA2-2076246CB7A9}" presName="spaceRect" presStyleCnt="0"/>
      <dgm:spPr/>
    </dgm:pt>
    <dgm:pt modelId="{8F44048A-9C6A-4EE8-BE83-22380DCB20CC}" type="pres">
      <dgm:prSet presAssocID="{583B6E72-3DFB-4857-9EA2-2076246CB7A9}" presName="textRect" presStyleLbl="revTx" presStyleIdx="5" presStyleCnt="8">
        <dgm:presLayoutVars>
          <dgm:chMax val="1"/>
          <dgm:chPref val="1"/>
        </dgm:presLayoutVars>
      </dgm:prSet>
      <dgm:spPr/>
    </dgm:pt>
    <dgm:pt modelId="{AD7A2B73-E4EF-4884-92C6-ECB7BD496A3A}" type="pres">
      <dgm:prSet presAssocID="{7ED16D95-AC55-42A8-AED2-ABEE1DE7BB9E}" presName="sibTrans" presStyleLbl="sibTrans2D1" presStyleIdx="0" presStyleCnt="0"/>
      <dgm:spPr/>
    </dgm:pt>
    <dgm:pt modelId="{B17454AC-CEDE-43DE-AB0F-8AF53BAE18FC}" type="pres">
      <dgm:prSet presAssocID="{E472D8E8-7FFC-4404-A67C-CB82CFEB2F3A}" presName="compNode" presStyleCnt="0"/>
      <dgm:spPr/>
    </dgm:pt>
    <dgm:pt modelId="{0147F258-5206-4E3C-BF82-3A9B6E6EC457}" type="pres">
      <dgm:prSet presAssocID="{E472D8E8-7FFC-4404-A67C-CB82CFEB2F3A}" presName="iconBgRect" presStyleLbl="bgShp" presStyleIdx="6" presStyleCnt="8"/>
      <dgm:spPr/>
    </dgm:pt>
    <dgm:pt modelId="{D7C3AD7D-2243-4740-AE26-C4926054FB9D}" type="pres">
      <dgm:prSet presAssocID="{E472D8E8-7FFC-4404-A67C-CB82CFEB2F3A}"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Thumbs Up Sign"/>
        </a:ext>
      </dgm:extLst>
    </dgm:pt>
    <dgm:pt modelId="{9206FADA-B948-4856-A641-897E17CB4420}" type="pres">
      <dgm:prSet presAssocID="{E472D8E8-7FFC-4404-A67C-CB82CFEB2F3A}" presName="spaceRect" presStyleCnt="0"/>
      <dgm:spPr/>
    </dgm:pt>
    <dgm:pt modelId="{52B6F607-A904-4209-B191-D1C10B44B517}" type="pres">
      <dgm:prSet presAssocID="{E472D8E8-7FFC-4404-A67C-CB82CFEB2F3A}" presName="textRect" presStyleLbl="revTx" presStyleIdx="6" presStyleCnt="8">
        <dgm:presLayoutVars>
          <dgm:chMax val="1"/>
          <dgm:chPref val="1"/>
        </dgm:presLayoutVars>
      </dgm:prSet>
      <dgm:spPr/>
    </dgm:pt>
    <dgm:pt modelId="{396B40F3-173A-420C-8D79-E78E0116FDC5}" type="pres">
      <dgm:prSet presAssocID="{E07D6B37-6CF4-4681-A590-21198F19AB91}" presName="sibTrans" presStyleLbl="sibTrans2D1" presStyleIdx="0" presStyleCnt="0"/>
      <dgm:spPr/>
    </dgm:pt>
    <dgm:pt modelId="{79F814B6-E1D6-413F-83C0-722ADF2409BB}" type="pres">
      <dgm:prSet presAssocID="{DD1A4C02-929F-404B-903B-AC5656691A02}" presName="compNode" presStyleCnt="0"/>
      <dgm:spPr/>
    </dgm:pt>
    <dgm:pt modelId="{5303746F-EC1C-4056-A7CB-523BE7E011AE}" type="pres">
      <dgm:prSet presAssocID="{DD1A4C02-929F-404B-903B-AC5656691A02}" presName="iconBgRect" presStyleLbl="bgShp" presStyleIdx="7" presStyleCnt="8"/>
      <dgm:spPr/>
    </dgm:pt>
    <dgm:pt modelId="{1D8192A2-04BB-439F-8664-3C214F0B11E4}" type="pres">
      <dgm:prSet presAssocID="{DD1A4C02-929F-404B-903B-AC5656691A02}"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Upward trend"/>
        </a:ext>
      </dgm:extLst>
    </dgm:pt>
    <dgm:pt modelId="{5472581C-3683-4187-BEB8-FE482C6B9D2B}" type="pres">
      <dgm:prSet presAssocID="{DD1A4C02-929F-404B-903B-AC5656691A02}" presName="spaceRect" presStyleCnt="0"/>
      <dgm:spPr/>
    </dgm:pt>
    <dgm:pt modelId="{3A5545F7-B5B9-4AB3-9839-9D3E615B4559}" type="pres">
      <dgm:prSet presAssocID="{DD1A4C02-929F-404B-903B-AC5656691A02}" presName="textRect" presStyleLbl="revTx" presStyleIdx="7" presStyleCnt="8">
        <dgm:presLayoutVars>
          <dgm:chMax val="1"/>
          <dgm:chPref val="1"/>
        </dgm:presLayoutVars>
      </dgm:prSet>
      <dgm:spPr/>
    </dgm:pt>
  </dgm:ptLst>
  <dgm:cxnLst>
    <dgm:cxn modelId="{CE084D01-18AA-45F2-B493-023F7C8EFB3A}" type="presOf" srcId="{583B6E72-3DFB-4857-9EA2-2076246CB7A9}" destId="{8F44048A-9C6A-4EE8-BE83-22380DCB20CC}" srcOrd="0" destOrd="0" presId="urn:microsoft.com/office/officeart/2018/2/layout/IconCircleList"/>
    <dgm:cxn modelId="{EC564306-BA6E-4672-B44D-CB7E6E22F3A0}" type="presOf" srcId="{1E93B3DF-0324-49AE-8207-DB26C2B9FD68}" destId="{C566A220-58F4-4E24-A8FC-D3DF760357FD}" srcOrd="0" destOrd="0" presId="urn:microsoft.com/office/officeart/2018/2/layout/IconCircleList"/>
    <dgm:cxn modelId="{28907D0D-817D-41E4-8CBC-1DAB80E5A1B5}" type="presOf" srcId="{E472D8E8-7FFC-4404-A67C-CB82CFEB2F3A}" destId="{52B6F607-A904-4209-B191-D1C10B44B517}" srcOrd="0" destOrd="0" presId="urn:microsoft.com/office/officeart/2018/2/layout/IconCircleList"/>
    <dgm:cxn modelId="{EF33B517-43EE-497F-8D25-A0268664E07B}" type="presOf" srcId="{4B6A2639-A155-4D23-8A83-282C7163C5A9}" destId="{367A4E90-5D47-4570-B329-064BBAB8C11A}" srcOrd="0" destOrd="0" presId="urn:microsoft.com/office/officeart/2018/2/layout/IconCircleList"/>
    <dgm:cxn modelId="{27927421-F74B-4651-8FC6-F5507F447588}" type="presOf" srcId="{34F7B067-E6DD-42E2-AB00-B52D5B61D998}" destId="{E20D4C26-B3D9-4692-AC42-900727C511BA}" srcOrd="0" destOrd="0" presId="urn:microsoft.com/office/officeart/2018/2/layout/IconCircleList"/>
    <dgm:cxn modelId="{0F43A324-9F69-4CF3-867D-2768B649B639}" type="presOf" srcId="{B048E1AB-5BEE-4E96-A55E-86A65B370208}" destId="{B7A0CD09-77E0-493D-8BA1-6C06C0822A2B}" srcOrd="0" destOrd="0" presId="urn:microsoft.com/office/officeart/2018/2/layout/IconCircleList"/>
    <dgm:cxn modelId="{7D77803A-84B3-4392-9820-51CBE3C3794B}" type="presOf" srcId="{E07D6B37-6CF4-4681-A590-21198F19AB91}" destId="{396B40F3-173A-420C-8D79-E78E0116FDC5}" srcOrd="0" destOrd="0" presId="urn:microsoft.com/office/officeart/2018/2/layout/IconCircleList"/>
    <dgm:cxn modelId="{B95A4C5C-3C45-48D0-9F51-049231A0D494}" srcId="{C81F38FA-5645-46C2-9E9A-0202F9CF5AC5}" destId="{583B6E72-3DFB-4857-9EA2-2076246CB7A9}" srcOrd="5" destOrd="0" parTransId="{845EEFF8-35FE-4E53-9C93-BE72C403517A}" sibTransId="{7ED16D95-AC55-42A8-AED2-ABEE1DE7BB9E}"/>
    <dgm:cxn modelId="{95916B60-122C-4B58-B212-E9176A38FC77}" srcId="{C81F38FA-5645-46C2-9E9A-0202F9CF5AC5}" destId="{D73CD7BA-9E55-46F6-B1D9-CB86DB8B7D9B}" srcOrd="4" destOrd="0" parTransId="{AE414943-14F8-4F78-9FEE-2CF85BFB64BF}" sibTransId="{E1AE6D5F-C846-4800-8F2D-E13E6FE8AEAA}"/>
    <dgm:cxn modelId="{57E75F4A-7779-4269-996D-6D9EF6F855CA}" type="presOf" srcId="{FD851702-D177-45D0-8153-87C70AB9EBD6}" destId="{9E06CEFE-B0EA-46AB-99DF-6D5B3B51E6B1}" srcOrd="0" destOrd="0" presId="urn:microsoft.com/office/officeart/2018/2/layout/IconCircleList"/>
    <dgm:cxn modelId="{C7E50D4C-8C87-48AB-AE37-DE3115D77C0F}" type="presOf" srcId="{7ED16D95-AC55-42A8-AED2-ABEE1DE7BB9E}" destId="{AD7A2B73-E4EF-4884-92C6-ECB7BD496A3A}" srcOrd="0" destOrd="0" presId="urn:microsoft.com/office/officeart/2018/2/layout/IconCircleList"/>
    <dgm:cxn modelId="{E081184C-D489-4F0A-9126-07DDB836347A}" srcId="{C81F38FA-5645-46C2-9E9A-0202F9CF5AC5}" destId="{E472D8E8-7FFC-4404-A67C-CB82CFEB2F3A}" srcOrd="6" destOrd="0" parTransId="{16F49DAF-92EA-41AF-B69B-E18A9B13BE96}" sibTransId="{E07D6B37-6CF4-4681-A590-21198F19AB91}"/>
    <dgm:cxn modelId="{CDEC0F71-CCDC-4C28-B9A1-CBBF512C60B9}" srcId="{C81F38FA-5645-46C2-9E9A-0202F9CF5AC5}" destId="{B048E1AB-5BEE-4E96-A55E-86A65B370208}" srcOrd="0" destOrd="0" parTransId="{93B913B7-DD4D-41F0-B652-3E030F90FE99}" sibTransId="{4B6A2639-A155-4D23-8A83-282C7163C5A9}"/>
    <dgm:cxn modelId="{553062B1-421F-469A-944C-1239703E0971}" srcId="{C81F38FA-5645-46C2-9E9A-0202F9CF5AC5}" destId="{DD1A4C02-929F-404B-903B-AC5656691A02}" srcOrd="7" destOrd="0" parTransId="{C5463D32-2F55-45BE-9823-1BB89870CB5B}" sibTransId="{89D9180F-C5EF-4776-9860-C0B75435AF3F}"/>
    <dgm:cxn modelId="{9147CCB6-38E1-47E3-9D73-4F0006DE03B2}" type="presOf" srcId="{DD1A4C02-929F-404B-903B-AC5656691A02}" destId="{3A5545F7-B5B9-4AB3-9839-9D3E615B4559}" srcOrd="0" destOrd="0" presId="urn:microsoft.com/office/officeart/2018/2/layout/IconCircleList"/>
    <dgm:cxn modelId="{961344BD-25E2-46B6-9AC4-4E19B310BACE}" type="presOf" srcId="{8A33FEA5-A2A7-49C6-AB51-456062CD3B06}" destId="{6B286E19-0017-4805-8CF5-362866AB3D35}" srcOrd="0" destOrd="0" presId="urn:microsoft.com/office/officeart/2018/2/layout/IconCircleList"/>
    <dgm:cxn modelId="{4D7458BD-33F9-4014-B21D-A9A1E1D92474}" type="presOf" srcId="{273B5264-0839-422E-95DC-AB157142AB8A}" destId="{28F57B08-A586-413A-B130-C3DD39DDEABD}" srcOrd="0" destOrd="0" presId="urn:microsoft.com/office/officeart/2018/2/layout/IconCircleList"/>
    <dgm:cxn modelId="{58C8CDBD-F355-486C-AD3D-7DB12872EDC8}" type="presOf" srcId="{4FB03CE7-208A-4B60-BBB3-9AE9FD2B8101}" destId="{37BD7F5F-9EF0-40FD-B529-D98B24ED79E8}" srcOrd="0" destOrd="0" presId="urn:microsoft.com/office/officeart/2018/2/layout/IconCircleList"/>
    <dgm:cxn modelId="{3C46E1CC-0055-45C5-98F9-5EF407F96707}" srcId="{C81F38FA-5645-46C2-9E9A-0202F9CF5AC5}" destId="{4FB03CE7-208A-4B60-BBB3-9AE9FD2B8101}" srcOrd="1" destOrd="0" parTransId="{4717B650-2DB9-4373-8545-606FB849CA46}" sibTransId="{8A33FEA5-A2A7-49C6-AB51-456062CD3B06}"/>
    <dgm:cxn modelId="{FB2211D0-88E5-4B10-B307-2351CD1564E1}" srcId="{C81F38FA-5645-46C2-9E9A-0202F9CF5AC5}" destId="{1E93B3DF-0324-49AE-8207-DB26C2B9FD68}" srcOrd="2" destOrd="0" parTransId="{36488D69-60FD-4D26-9A0C-65F92BE1400E}" sibTransId="{FD851702-D177-45D0-8153-87C70AB9EBD6}"/>
    <dgm:cxn modelId="{35DE21D6-4A2F-43AC-B57B-352EC1D3209E}" srcId="{C81F38FA-5645-46C2-9E9A-0202F9CF5AC5}" destId="{273B5264-0839-422E-95DC-AB157142AB8A}" srcOrd="3" destOrd="0" parTransId="{0EA5C55C-CAAD-45EE-9F61-ECAED0D09031}" sibTransId="{34F7B067-E6DD-42E2-AB00-B52D5B61D998}"/>
    <dgm:cxn modelId="{9CE774E2-6647-4622-A716-C4BC68E1A573}" type="presOf" srcId="{D73CD7BA-9E55-46F6-B1D9-CB86DB8B7D9B}" destId="{4F0660D1-1393-42E0-9509-56A4A01380D3}" srcOrd="0" destOrd="0" presId="urn:microsoft.com/office/officeart/2018/2/layout/IconCircleList"/>
    <dgm:cxn modelId="{133302E6-9B3C-454B-9F70-01043106564E}" type="presOf" srcId="{E1AE6D5F-C846-4800-8F2D-E13E6FE8AEAA}" destId="{44E46FC0-D96E-4A15-A866-EAA66D5F0B95}" srcOrd="0" destOrd="0" presId="urn:microsoft.com/office/officeart/2018/2/layout/IconCircleList"/>
    <dgm:cxn modelId="{39AE63FF-108B-488E-ADEB-8F40BBB71C65}" type="presOf" srcId="{C81F38FA-5645-46C2-9E9A-0202F9CF5AC5}" destId="{CF1C4B9B-FCB6-4739-B1FF-6829D0D8EC08}" srcOrd="0" destOrd="0" presId="urn:microsoft.com/office/officeart/2018/2/layout/IconCircleList"/>
    <dgm:cxn modelId="{0B936E0B-ED15-4962-9228-A36C3E4F747E}" type="presParOf" srcId="{CF1C4B9B-FCB6-4739-B1FF-6829D0D8EC08}" destId="{A4F534F9-11CC-419F-805A-C49BE48E8242}" srcOrd="0" destOrd="0" presId="urn:microsoft.com/office/officeart/2018/2/layout/IconCircleList"/>
    <dgm:cxn modelId="{168A6F75-3CDA-4767-BF3C-B8A85C1E2585}" type="presParOf" srcId="{A4F534F9-11CC-419F-805A-C49BE48E8242}" destId="{7CC69119-1AD4-47A2-866F-2A5CC88D84BC}" srcOrd="0" destOrd="0" presId="urn:microsoft.com/office/officeart/2018/2/layout/IconCircleList"/>
    <dgm:cxn modelId="{700F6FEC-7E05-4879-839D-3B2A4AAB9BE6}" type="presParOf" srcId="{7CC69119-1AD4-47A2-866F-2A5CC88D84BC}" destId="{1C72CBD0-CF97-483D-B6EF-23A007DFA74F}" srcOrd="0" destOrd="0" presId="urn:microsoft.com/office/officeart/2018/2/layout/IconCircleList"/>
    <dgm:cxn modelId="{14A884E0-78B0-4522-9B62-A360A93BB9A7}" type="presParOf" srcId="{7CC69119-1AD4-47A2-866F-2A5CC88D84BC}" destId="{20FEE841-0479-4F9C-B2AD-E027B6FD6093}" srcOrd="1" destOrd="0" presId="urn:microsoft.com/office/officeart/2018/2/layout/IconCircleList"/>
    <dgm:cxn modelId="{F536D754-16C8-45EE-BC98-7D4BB59A9125}" type="presParOf" srcId="{7CC69119-1AD4-47A2-866F-2A5CC88D84BC}" destId="{AA05DBCF-553E-4EE3-956C-B44BBE5FE285}" srcOrd="2" destOrd="0" presId="urn:microsoft.com/office/officeart/2018/2/layout/IconCircleList"/>
    <dgm:cxn modelId="{CF732764-87B0-45F9-AD32-D9F9D4219E04}" type="presParOf" srcId="{7CC69119-1AD4-47A2-866F-2A5CC88D84BC}" destId="{B7A0CD09-77E0-493D-8BA1-6C06C0822A2B}" srcOrd="3" destOrd="0" presId="urn:microsoft.com/office/officeart/2018/2/layout/IconCircleList"/>
    <dgm:cxn modelId="{8A36F11D-14B2-43D5-8FDB-0030F723A0CC}" type="presParOf" srcId="{A4F534F9-11CC-419F-805A-C49BE48E8242}" destId="{367A4E90-5D47-4570-B329-064BBAB8C11A}" srcOrd="1" destOrd="0" presId="urn:microsoft.com/office/officeart/2018/2/layout/IconCircleList"/>
    <dgm:cxn modelId="{873A525C-1810-443E-92E7-C219312396EA}" type="presParOf" srcId="{A4F534F9-11CC-419F-805A-C49BE48E8242}" destId="{5C1D6444-58CE-462D-8E3D-6482A5827D9F}" srcOrd="2" destOrd="0" presId="urn:microsoft.com/office/officeart/2018/2/layout/IconCircleList"/>
    <dgm:cxn modelId="{C79A8525-A653-48EC-B80F-A4839F9ACB14}" type="presParOf" srcId="{5C1D6444-58CE-462D-8E3D-6482A5827D9F}" destId="{06FF1E68-2B3A-47AF-A0B9-27F02B0796E7}" srcOrd="0" destOrd="0" presId="urn:microsoft.com/office/officeart/2018/2/layout/IconCircleList"/>
    <dgm:cxn modelId="{241BDAC6-41F0-43E8-87EC-221E712AE05C}" type="presParOf" srcId="{5C1D6444-58CE-462D-8E3D-6482A5827D9F}" destId="{C99E6FBF-EDB3-4BE5-A42E-BE4B767F0B12}" srcOrd="1" destOrd="0" presId="urn:microsoft.com/office/officeart/2018/2/layout/IconCircleList"/>
    <dgm:cxn modelId="{EFC80FB9-7E6F-4ADB-9096-48A3EE334277}" type="presParOf" srcId="{5C1D6444-58CE-462D-8E3D-6482A5827D9F}" destId="{29A14A5A-D798-47FB-B666-64394C10E69C}" srcOrd="2" destOrd="0" presId="urn:microsoft.com/office/officeart/2018/2/layout/IconCircleList"/>
    <dgm:cxn modelId="{35E85FF5-D99B-4618-AAC1-0720778B23EC}" type="presParOf" srcId="{5C1D6444-58CE-462D-8E3D-6482A5827D9F}" destId="{37BD7F5F-9EF0-40FD-B529-D98B24ED79E8}" srcOrd="3" destOrd="0" presId="urn:microsoft.com/office/officeart/2018/2/layout/IconCircleList"/>
    <dgm:cxn modelId="{AA808238-2B3C-4F69-9255-60035A971D4E}" type="presParOf" srcId="{A4F534F9-11CC-419F-805A-C49BE48E8242}" destId="{6B286E19-0017-4805-8CF5-362866AB3D35}" srcOrd="3" destOrd="0" presId="urn:microsoft.com/office/officeart/2018/2/layout/IconCircleList"/>
    <dgm:cxn modelId="{A68D7CBD-83A0-4AFB-9D68-D5E85AA825ED}" type="presParOf" srcId="{A4F534F9-11CC-419F-805A-C49BE48E8242}" destId="{0C914D88-1B10-4883-A387-885C192010AC}" srcOrd="4" destOrd="0" presId="urn:microsoft.com/office/officeart/2018/2/layout/IconCircleList"/>
    <dgm:cxn modelId="{F7AA0891-1818-494C-9C94-16ABA2F1319F}" type="presParOf" srcId="{0C914D88-1B10-4883-A387-885C192010AC}" destId="{4E49F933-1575-4A23-B83C-65B215CC5563}" srcOrd="0" destOrd="0" presId="urn:microsoft.com/office/officeart/2018/2/layout/IconCircleList"/>
    <dgm:cxn modelId="{9A9A63D0-327B-4DA5-8837-F3DDAF05EE9B}" type="presParOf" srcId="{0C914D88-1B10-4883-A387-885C192010AC}" destId="{56E087C8-EEC8-4BF9-9201-0C3C72D16281}" srcOrd="1" destOrd="0" presId="urn:microsoft.com/office/officeart/2018/2/layout/IconCircleList"/>
    <dgm:cxn modelId="{0010D909-5A38-4B53-A616-3981745B071C}" type="presParOf" srcId="{0C914D88-1B10-4883-A387-885C192010AC}" destId="{ADE7895D-A3A2-4BDE-BF54-0E2A2514C818}" srcOrd="2" destOrd="0" presId="urn:microsoft.com/office/officeart/2018/2/layout/IconCircleList"/>
    <dgm:cxn modelId="{85777AC9-CCBD-49CC-868E-B2095A7B2987}" type="presParOf" srcId="{0C914D88-1B10-4883-A387-885C192010AC}" destId="{C566A220-58F4-4E24-A8FC-D3DF760357FD}" srcOrd="3" destOrd="0" presId="urn:microsoft.com/office/officeart/2018/2/layout/IconCircleList"/>
    <dgm:cxn modelId="{2008E270-F6E6-4710-9C20-CCA0D2F17C98}" type="presParOf" srcId="{A4F534F9-11CC-419F-805A-C49BE48E8242}" destId="{9E06CEFE-B0EA-46AB-99DF-6D5B3B51E6B1}" srcOrd="5" destOrd="0" presId="urn:microsoft.com/office/officeart/2018/2/layout/IconCircleList"/>
    <dgm:cxn modelId="{65A4F1AF-4177-437F-A963-5A9D314E156E}" type="presParOf" srcId="{A4F534F9-11CC-419F-805A-C49BE48E8242}" destId="{9E0BFDCE-B96B-4CF6-9AFF-46D59AF34AFB}" srcOrd="6" destOrd="0" presId="urn:microsoft.com/office/officeart/2018/2/layout/IconCircleList"/>
    <dgm:cxn modelId="{238DD5E4-F7CF-474E-A01D-00A91F35EB39}" type="presParOf" srcId="{9E0BFDCE-B96B-4CF6-9AFF-46D59AF34AFB}" destId="{17ED893F-52F5-48CC-8043-1514208D19C0}" srcOrd="0" destOrd="0" presId="urn:microsoft.com/office/officeart/2018/2/layout/IconCircleList"/>
    <dgm:cxn modelId="{72A2F6D2-8137-489C-A96A-FDDFE5FDD18D}" type="presParOf" srcId="{9E0BFDCE-B96B-4CF6-9AFF-46D59AF34AFB}" destId="{F5F0CB7B-65E1-40DC-8537-8DC48D265374}" srcOrd="1" destOrd="0" presId="urn:microsoft.com/office/officeart/2018/2/layout/IconCircleList"/>
    <dgm:cxn modelId="{FF180397-4395-47FE-8D4D-D3E157E8E26C}" type="presParOf" srcId="{9E0BFDCE-B96B-4CF6-9AFF-46D59AF34AFB}" destId="{A992595C-3DF1-4365-B667-AAAD8D0358AD}" srcOrd="2" destOrd="0" presId="urn:microsoft.com/office/officeart/2018/2/layout/IconCircleList"/>
    <dgm:cxn modelId="{F9714C82-D8E4-4D0A-8170-E9E2EDD0FA0F}" type="presParOf" srcId="{9E0BFDCE-B96B-4CF6-9AFF-46D59AF34AFB}" destId="{28F57B08-A586-413A-B130-C3DD39DDEABD}" srcOrd="3" destOrd="0" presId="urn:microsoft.com/office/officeart/2018/2/layout/IconCircleList"/>
    <dgm:cxn modelId="{EFB9849E-C9E3-4C63-AE7A-2FC018A96B52}" type="presParOf" srcId="{A4F534F9-11CC-419F-805A-C49BE48E8242}" destId="{E20D4C26-B3D9-4692-AC42-900727C511BA}" srcOrd="7" destOrd="0" presId="urn:microsoft.com/office/officeart/2018/2/layout/IconCircleList"/>
    <dgm:cxn modelId="{B01DACE1-A627-46C1-A93F-7E713C3F114E}" type="presParOf" srcId="{A4F534F9-11CC-419F-805A-C49BE48E8242}" destId="{F0F882D2-5718-4D94-8B6A-630E2DB7F725}" srcOrd="8" destOrd="0" presId="urn:microsoft.com/office/officeart/2018/2/layout/IconCircleList"/>
    <dgm:cxn modelId="{90FFADD3-06C2-48EE-9A9B-BF8BF51DE3A0}" type="presParOf" srcId="{F0F882D2-5718-4D94-8B6A-630E2DB7F725}" destId="{DF8D4065-9AEB-4ED3-A070-7663A9CB93BA}" srcOrd="0" destOrd="0" presId="urn:microsoft.com/office/officeart/2018/2/layout/IconCircleList"/>
    <dgm:cxn modelId="{F8F98D2E-6758-42C1-9B3B-5E5E65232C1D}" type="presParOf" srcId="{F0F882D2-5718-4D94-8B6A-630E2DB7F725}" destId="{0DA67B75-3057-4894-8F3B-AB8F1B41E8DA}" srcOrd="1" destOrd="0" presId="urn:microsoft.com/office/officeart/2018/2/layout/IconCircleList"/>
    <dgm:cxn modelId="{896C6609-A1C9-499B-8A72-26CED452A195}" type="presParOf" srcId="{F0F882D2-5718-4D94-8B6A-630E2DB7F725}" destId="{1BE3A4C0-A98E-4CA9-A59F-A9A7C2002F1C}" srcOrd="2" destOrd="0" presId="urn:microsoft.com/office/officeart/2018/2/layout/IconCircleList"/>
    <dgm:cxn modelId="{9801B2CE-1738-400F-9EEA-A51315BC9841}" type="presParOf" srcId="{F0F882D2-5718-4D94-8B6A-630E2DB7F725}" destId="{4F0660D1-1393-42E0-9509-56A4A01380D3}" srcOrd="3" destOrd="0" presId="urn:microsoft.com/office/officeart/2018/2/layout/IconCircleList"/>
    <dgm:cxn modelId="{DAB713C9-2D69-4EF5-B084-60D444657606}" type="presParOf" srcId="{A4F534F9-11CC-419F-805A-C49BE48E8242}" destId="{44E46FC0-D96E-4A15-A866-EAA66D5F0B95}" srcOrd="9" destOrd="0" presId="urn:microsoft.com/office/officeart/2018/2/layout/IconCircleList"/>
    <dgm:cxn modelId="{D0AEC93B-B783-440D-B3DD-256879EF4C92}" type="presParOf" srcId="{A4F534F9-11CC-419F-805A-C49BE48E8242}" destId="{584CEAF2-F261-4868-B87E-F434F3255A4F}" srcOrd="10" destOrd="0" presId="urn:microsoft.com/office/officeart/2018/2/layout/IconCircleList"/>
    <dgm:cxn modelId="{1C340176-4EDA-4EAB-8999-3D6AAA08FBC3}" type="presParOf" srcId="{584CEAF2-F261-4868-B87E-F434F3255A4F}" destId="{92C1C7C2-7921-4E3A-B15F-0D7A10EAC3E4}" srcOrd="0" destOrd="0" presId="urn:microsoft.com/office/officeart/2018/2/layout/IconCircleList"/>
    <dgm:cxn modelId="{19C837B7-FAF8-4805-9E70-1591E1391D2D}" type="presParOf" srcId="{584CEAF2-F261-4868-B87E-F434F3255A4F}" destId="{43F6CF62-2ED7-4B33-B307-E6842B7ACE73}" srcOrd="1" destOrd="0" presId="urn:microsoft.com/office/officeart/2018/2/layout/IconCircleList"/>
    <dgm:cxn modelId="{D7B12127-D816-40F0-9719-8677AE2CCEBA}" type="presParOf" srcId="{584CEAF2-F261-4868-B87E-F434F3255A4F}" destId="{B93C6DBB-025E-4022-BC0E-F4FC694582A1}" srcOrd="2" destOrd="0" presId="urn:microsoft.com/office/officeart/2018/2/layout/IconCircleList"/>
    <dgm:cxn modelId="{D847CA20-C8AF-42F0-9636-401AA2EB5A01}" type="presParOf" srcId="{584CEAF2-F261-4868-B87E-F434F3255A4F}" destId="{8F44048A-9C6A-4EE8-BE83-22380DCB20CC}" srcOrd="3" destOrd="0" presId="urn:microsoft.com/office/officeart/2018/2/layout/IconCircleList"/>
    <dgm:cxn modelId="{04C0755C-7906-4633-ABCC-EBCD2FB1A587}" type="presParOf" srcId="{A4F534F9-11CC-419F-805A-C49BE48E8242}" destId="{AD7A2B73-E4EF-4884-92C6-ECB7BD496A3A}" srcOrd="11" destOrd="0" presId="urn:microsoft.com/office/officeart/2018/2/layout/IconCircleList"/>
    <dgm:cxn modelId="{0A7DB2DE-D240-43BE-B378-44940E542FE5}" type="presParOf" srcId="{A4F534F9-11CC-419F-805A-C49BE48E8242}" destId="{B17454AC-CEDE-43DE-AB0F-8AF53BAE18FC}" srcOrd="12" destOrd="0" presId="urn:microsoft.com/office/officeart/2018/2/layout/IconCircleList"/>
    <dgm:cxn modelId="{F6229F51-3EEF-4798-9D41-707F4E923DAA}" type="presParOf" srcId="{B17454AC-CEDE-43DE-AB0F-8AF53BAE18FC}" destId="{0147F258-5206-4E3C-BF82-3A9B6E6EC457}" srcOrd="0" destOrd="0" presId="urn:microsoft.com/office/officeart/2018/2/layout/IconCircleList"/>
    <dgm:cxn modelId="{89ECB23A-5034-4DA6-9DED-AC6539B7657C}" type="presParOf" srcId="{B17454AC-CEDE-43DE-AB0F-8AF53BAE18FC}" destId="{D7C3AD7D-2243-4740-AE26-C4926054FB9D}" srcOrd="1" destOrd="0" presId="urn:microsoft.com/office/officeart/2018/2/layout/IconCircleList"/>
    <dgm:cxn modelId="{B514E585-6091-4BD9-81C9-F66B26502BF5}" type="presParOf" srcId="{B17454AC-CEDE-43DE-AB0F-8AF53BAE18FC}" destId="{9206FADA-B948-4856-A641-897E17CB4420}" srcOrd="2" destOrd="0" presId="urn:microsoft.com/office/officeart/2018/2/layout/IconCircleList"/>
    <dgm:cxn modelId="{22E29A35-05E0-429E-8E03-43C9E7404F2E}" type="presParOf" srcId="{B17454AC-CEDE-43DE-AB0F-8AF53BAE18FC}" destId="{52B6F607-A904-4209-B191-D1C10B44B517}" srcOrd="3" destOrd="0" presId="urn:microsoft.com/office/officeart/2018/2/layout/IconCircleList"/>
    <dgm:cxn modelId="{8C33C616-0515-4FED-B8FA-99085F7CBD8E}" type="presParOf" srcId="{A4F534F9-11CC-419F-805A-C49BE48E8242}" destId="{396B40F3-173A-420C-8D79-E78E0116FDC5}" srcOrd="13" destOrd="0" presId="urn:microsoft.com/office/officeart/2018/2/layout/IconCircleList"/>
    <dgm:cxn modelId="{34B546E1-12D8-4BC6-95E2-A37541D9BC30}" type="presParOf" srcId="{A4F534F9-11CC-419F-805A-C49BE48E8242}" destId="{79F814B6-E1D6-413F-83C0-722ADF2409BB}" srcOrd="14" destOrd="0" presId="urn:microsoft.com/office/officeart/2018/2/layout/IconCircleList"/>
    <dgm:cxn modelId="{5BB636A3-45A2-4CC7-A703-001592615E85}" type="presParOf" srcId="{79F814B6-E1D6-413F-83C0-722ADF2409BB}" destId="{5303746F-EC1C-4056-A7CB-523BE7E011AE}" srcOrd="0" destOrd="0" presId="urn:microsoft.com/office/officeart/2018/2/layout/IconCircleList"/>
    <dgm:cxn modelId="{FC076C7C-86AD-41B7-B8F4-367C9231EB30}" type="presParOf" srcId="{79F814B6-E1D6-413F-83C0-722ADF2409BB}" destId="{1D8192A2-04BB-439F-8664-3C214F0B11E4}" srcOrd="1" destOrd="0" presId="urn:microsoft.com/office/officeart/2018/2/layout/IconCircleList"/>
    <dgm:cxn modelId="{F308593D-C315-4590-9048-6AAC6FA2F518}" type="presParOf" srcId="{79F814B6-E1D6-413F-83C0-722ADF2409BB}" destId="{5472581C-3683-4187-BEB8-FE482C6B9D2B}" srcOrd="2" destOrd="0" presId="urn:microsoft.com/office/officeart/2018/2/layout/IconCircleList"/>
    <dgm:cxn modelId="{42D825CD-C527-4637-A10B-C2DCA2AEDE0D}" type="presParOf" srcId="{79F814B6-E1D6-413F-83C0-722ADF2409BB}" destId="{3A5545F7-B5B9-4AB3-9839-9D3E615B455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7A0E44E-2848-4EDD-A1BF-C608D9E9FD3D}" type="doc">
      <dgm:prSet loTypeId="urn:microsoft.com/office/officeart/2018/5/layout/IconCircleLabel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F3BA711A-7482-4416-B287-A1655204B527}">
      <dgm:prSet/>
      <dgm:spPr/>
      <dgm:t>
        <a:bodyPr/>
        <a:lstStyle/>
        <a:p>
          <a:pPr>
            <a:defRPr cap="all"/>
          </a:pPr>
          <a:r>
            <a:rPr lang="en-US"/>
            <a:t>Continuous Deployment Trigger</a:t>
          </a:r>
        </a:p>
      </dgm:t>
    </dgm:pt>
    <dgm:pt modelId="{D8B7A480-0673-4D70-8065-41CC5E222CAB}" type="parTrans" cxnId="{CD23BDDF-9C50-4549-B9B4-861358AB0D4E}">
      <dgm:prSet/>
      <dgm:spPr/>
      <dgm:t>
        <a:bodyPr/>
        <a:lstStyle/>
        <a:p>
          <a:endParaRPr lang="en-US"/>
        </a:p>
      </dgm:t>
    </dgm:pt>
    <dgm:pt modelId="{122ED579-C9C1-4064-B95B-55E2557428E4}" type="sibTrans" cxnId="{CD23BDDF-9C50-4549-B9B4-861358AB0D4E}">
      <dgm:prSet/>
      <dgm:spPr/>
      <dgm:t>
        <a:bodyPr/>
        <a:lstStyle/>
        <a:p>
          <a:endParaRPr lang="en-US"/>
        </a:p>
      </dgm:t>
    </dgm:pt>
    <dgm:pt modelId="{DC19235A-176E-4BC8-A05D-F1EC02C30C12}">
      <dgm:prSet/>
      <dgm:spPr/>
      <dgm:t>
        <a:bodyPr/>
        <a:lstStyle/>
        <a:p>
          <a:pPr>
            <a:defRPr cap="all"/>
          </a:pPr>
          <a:r>
            <a:rPr lang="en-US"/>
            <a:t>Scheduled Trigger</a:t>
          </a:r>
        </a:p>
      </dgm:t>
    </dgm:pt>
    <dgm:pt modelId="{DB02248F-CF7E-45FB-91B8-3789C1B08A14}" type="parTrans" cxnId="{77432522-C289-423C-8DC1-73DD7D343908}">
      <dgm:prSet/>
      <dgm:spPr/>
      <dgm:t>
        <a:bodyPr/>
        <a:lstStyle/>
        <a:p>
          <a:endParaRPr lang="en-US"/>
        </a:p>
      </dgm:t>
    </dgm:pt>
    <dgm:pt modelId="{127B86CF-E579-4803-AA7F-3C95D0F0FE4C}" type="sibTrans" cxnId="{77432522-C289-423C-8DC1-73DD7D343908}">
      <dgm:prSet/>
      <dgm:spPr/>
      <dgm:t>
        <a:bodyPr/>
        <a:lstStyle/>
        <a:p>
          <a:endParaRPr lang="en-US"/>
        </a:p>
      </dgm:t>
    </dgm:pt>
    <dgm:pt modelId="{A1F518FB-540A-4B8E-9A34-42028BF071F7}">
      <dgm:prSet/>
      <dgm:spPr/>
      <dgm:t>
        <a:bodyPr/>
        <a:lstStyle/>
        <a:p>
          <a:pPr>
            <a:defRPr cap="all"/>
          </a:pPr>
          <a:r>
            <a:rPr lang="en-US"/>
            <a:t>Manual Trigger	</a:t>
          </a:r>
        </a:p>
      </dgm:t>
    </dgm:pt>
    <dgm:pt modelId="{B6C97801-EDEE-421F-AF71-A14EB9BDE2DA}" type="parTrans" cxnId="{056BE8B0-F596-40DF-98E1-2608C1D97220}">
      <dgm:prSet/>
      <dgm:spPr/>
      <dgm:t>
        <a:bodyPr/>
        <a:lstStyle/>
        <a:p>
          <a:endParaRPr lang="en-US"/>
        </a:p>
      </dgm:t>
    </dgm:pt>
    <dgm:pt modelId="{CB7897D2-7798-49F3-A65C-0713F8B9E40C}" type="sibTrans" cxnId="{056BE8B0-F596-40DF-98E1-2608C1D97220}">
      <dgm:prSet/>
      <dgm:spPr/>
      <dgm:t>
        <a:bodyPr/>
        <a:lstStyle/>
        <a:p>
          <a:endParaRPr lang="en-US"/>
        </a:p>
      </dgm:t>
    </dgm:pt>
    <dgm:pt modelId="{5AA37A92-ED30-4957-8E46-D52669117A91}" type="pres">
      <dgm:prSet presAssocID="{A7A0E44E-2848-4EDD-A1BF-C608D9E9FD3D}" presName="root" presStyleCnt="0">
        <dgm:presLayoutVars>
          <dgm:dir/>
          <dgm:resizeHandles val="exact"/>
        </dgm:presLayoutVars>
      </dgm:prSet>
      <dgm:spPr/>
    </dgm:pt>
    <dgm:pt modelId="{82088E88-8BEA-47F5-8581-6FD6A4797FB9}" type="pres">
      <dgm:prSet presAssocID="{F3BA711A-7482-4416-B287-A1655204B527}" presName="compNode" presStyleCnt="0"/>
      <dgm:spPr/>
    </dgm:pt>
    <dgm:pt modelId="{3FDDF402-D63A-4FEE-B7C9-D8E900CE1A7B}" type="pres">
      <dgm:prSet presAssocID="{F3BA711A-7482-4416-B287-A1655204B527}" presName="iconBgRect" presStyleLbl="bgShp" presStyleIdx="0" presStyleCnt="3"/>
      <dgm:spPr/>
    </dgm:pt>
    <dgm:pt modelId="{1EDFC0FC-6D6E-41F9-9CF4-46F43F16D715}" type="pres">
      <dgm:prSet presAssocID="{F3BA711A-7482-4416-B287-A1655204B52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re"/>
        </a:ext>
      </dgm:extLst>
    </dgm:pt>
    <dgm:pt modelId="{CD8F6BE7-84E7-426E-A330-0D8EFA951515}" type="pres">
      <dgm:prSet presAssocID="{F3BA711A-7482-4416-B287-A1655204B527}" presName="spaceRect" presStyleCnt="0"/>
      <dgm:spPr/>
    </dgm:pt>
    <dgm:pt modelId="{224B6EEF-4BE1-46AB-A5C8-799601FAB885}" type="pres">
      <dgm:prSet presAssocID="{F3BA711A-7482-4416-B287-A1655204B527}" presName="textRect" presStyleLbl="revTx" presStyleIdx="0" presStyleCnt="3">
        <dgm:presLayoutVars>
          <dgm:chMax val="1"/>
          <dgm:chPref val="1"/>
        </dgm:presLayoutVars>
      </dgm:prSet>
      <dgm:spPr/>
    </dgm:pt>
    <dgm:pt modelId="{879F1554-11AE-49C6-867F-7BBF3935A957}" type="pres">
      <dgm:prSet presAssocID="{122ED579-C9C1-4064-B95B-55E2557428E4}" presName="sibTrans" presStyleCnt="0"/>
      <dgm:spPr/>
    </dgm:pt>
    <dgm:pt modelId="{09B3C5A9-905A-4EBF-978B-EFD8DEAEB242}" type="pres">
      <dgm:prSet presAssocID="{DC19235A-176E-4BC8-A05D-F1EC02C30C12}" presName="compNode" presStyleCnt="0"/>
      <dgm:spPr/>
    </dgm:pt>
    <dgm:pt modelId="{383ED0B8-3198-40C1-8F79-5CA15D55C2F6}" type="pres">
      <dgm:prSet presAssocID="{DC19235A-176E-4BC8-A05D-F1EC02C30C12}" presName="iconBgRect" presStyleLbl="bgShp" presStyleIdx="1" presStyleCnt="3"/>
      <dgm:spPr/>
    </dgm:pt>
    <dgm:pt modelId="{FA5C2A10-0039-45D9-8277-5E9C4AE446B3}" type="pres">
      <dgm:prSet presAssocID="{DC19235A-176E-4BC8-A05D-F1EC02C30C1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thly calendar"/>
        </a:ext>
      </dgm:extLst>
    </dgm:pt>
    <dgm:pt modelId="{B7FC5F22-6969-4246-9462-83464B0B0F6C}" type="pres">
      <dgm:prSet presAssocID="{DC19235A-176E-4BC8-A05D-F1EC02C30C12}" presName="spaceRect" presStyleCnt="0"/>
      <dgm:spPr/>
    </dgm:pt>
    <dgm:pt modelId="{0848D648-9BFE-433C-B9A7-170E365285F2}" type="pres">
      <dgm:prSet presAssocID="{DC19235A-176E-4BC8-A05D-F1EC02C30C12}" presName="textRect" presStyleLbl="revTx" presStyleIdx="1" presStyleCnt="3">
        <dgm:presLayoutVars>
          <dgm:chMax val="1"/>
          <dgm:chPref val="1"/>
        </dgm:presLayoutVars>
      </dgm:prSet>
      <dgm:spPr/>
    </dgm:pt>
    <dgm:pt modelId="{DF0B9658-7F8B-46BA-87D9-024784F129B2}" type="pres">
      <dgm:prSet presAssocID="{127B86CF-E579-4803-AA7F-3C95D0F0FE4C}" presName="sibTrans" presStyleCnt="0"/>
      <dgm:spPr/>
    </dgm:pt>
    <dgm:pt modelId="{59E77932-C176-47D2-8B40-72AE6CD9AF99}" type="pres">
      <dgm:prSet presAssocID="{A1F518FB-540A-4B8E-9A34-42028BF071F7}" presName="compNode" presStyleCnt="0"/>
      <dgm:spPr/>
    </dgm:pt>
    <dgm:pt modelId="{993CDF4E-69AF-4455-B088-CB17FFE8BB80}" type="pres">
      <dgm:prSet presAssocID="{A1F518FB-540A-4B8E-9A34-42028BF071F7}" presName="iconBgRect" presStyleLbl="bgShp" presStyleIdx="2" presStyleCnt="3"/>
      <dgm:spPr/>
    </dgm:pt>
    <dgm:pt modelId="{68B5F9AF-3F19-407F-9746-ABC810AF6BAE}" type="pres">
      <dgm:prSet presAssocID="{A1F518FB-540A-4B8E-9A34-42028BF071F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AB56B838-BE9F-4F7B-BB5E-FD4D3ADA66DB}" type="pres">
      <dgm:prSet presAssocID="{A1F518FB-540A-4B8E-9A34-42028BF071F7}" presName="spaceRect" presStyleCnt="0"/>
      <dgm:spPr/>
    </dgm:pt>
    <dgm:pt modelId="{42367647-E7D5-4F79-8226-699740F0D054}" type="pres">
      <dgm:prSet presAssocID="{A1F518FB-540A-4B8E-9A34-42028BF071F7}" presName="textRect" presStyleLbl="revTx" presStyleIdx="2" presStyleCnt="3">
        <dgm:presLayoutVars>
          <dgm:chMax val="1"/>
          <dgm:chPref val="1"/>
        </dgm:presLayoutVars>
      </dgm:prSet>
      <dgm:spPr/>
    </dgm:pt>
  </dgm:ptLst>
  <dgm:cxnLst>
    <dgm:cxn modelId="{5D4A3C16-5A91-4A85-9E55-02F5900B0887}" type="presOf" srcId="{A7A0E44E-2848-4EDD-A1BF-C608D9E9FD3D}" destId="{5AA37A92-ED30-4957-8E46-D52669117A91}" srcOrd="0" destOrd="0" presId="urn:microsoft.com/office/officeart/2018/5/layout/IconCircleLabelList"/>
    <dgm:cxn modelId="{77432522-C289-423C-8DC1-73DD7D343908}" srcId="{A7A0E44E-2848-4EDD-A1BF-C608D9E9FD3D}" destId="{DC19235A-176E-4BC8-A05D-F1EC02C30C12}" srcOrd="1" destOrd="0" parTransId="{DB02248F-CF7E-45FB-91B8-3789C1B08A14}" sibTransId="{127B86CF-E579-4803-AA7F-3C95D0F0FE4C}"/>
    <dgm:cxn modelId="{A5538F4C-4EDF-4952-9FC6-351D099F9D33}" type="presOf" srcId="{F3BA711A-7482-4416-B287-A1655204B527}" destId="{224B6EEF-4BE1-46AB-A5C8-799601FAB885}" srcOrd="0" destOrd="0" presId="urn:microsoft.com/office/officeart/2018/5/layout/IconCircleLabelList"/>
    <dgm:cxn modelId="{056BE8B0-F596-40DF-98E1-2608C1D97220}" srcId="{A7A0E44E-2848-4EDD-A1BF-C608D9E9FD3D}" destId="{A1F518FB-540A-4B8E-9A34-42028BF071F7}" srcOrd="2" destOrd="0" parTransId="{B6C97801-EDEE-421F-AF71-A14EB9BDE2DA}" sibTransId="{CB7897D2-7798-49F3-A65C-0713F8B9E40C}"/>
    <dgm:cxn modelId="{602000B4-85A6-4977-A9B2-BBD8CC6F25DD}" type="presOf" srcId="{DC19235A-176E-4BC8-A05D-F1EC02C30C12}" destId="{0848D648-9BFE-433C-B9A7-170E365285F2}" srcOrd="0" destOrd="0" presId="urn:microsoft.com/office/officeart/2018/5/layout/IconCircleLabelList"/>
    <dgm:cxn modelId="{CD23BDDF-9C50-4549-B9B4-861358AB0D4E}" srcId="{A7A0E44E-2848-4EDD-A1BF-C608D9E9FD3D}" destId="{F3BA711A-7482-4416-B287-A1655204B527}" srcOrd="0" destOrd="0" parTransId="{D8B7A480-0673-4D70-8065-41CC5E222CAB}" sibTransId="{122ED579-C9C1-4064-B95B-55E2557428E4}"/>
    <dgm:cxn modelId="{A62D97EE-477B-4494-941F-5581B5FF41F3}" type="presOf" srcId="{A1F518FB-540A-4B8E-9A34-42028BF071F7}" destId="{42367647-E7D5-4F79-8226-699740F0D054}" srcOrd="0" destOrd="0" presId="urn:microsoft.com/office/officeart/2018/5/layout/IconCircleLabelList"/>
    <dgm:cxn modelId="{50BD6654-9771-4400-B41D-FC3387CE6556}" type="presParOf" srcId="{5AA37A92-ED30-4957-8E46-D52669117A91}" destId="{82088E88-8BEA-47F5-8581-6FD6A4797FB9}" srcOrd="0" destOrd="0" presId="urn:microsoft.com/office/officeart/2018/5/layout/IconCircleLabelList"/>
    <dgm:cxn modelId="{5570B50C-D61D-4919-8DAC-C56E41F6A80A}" type="presParOf" srcId="{82088E88-8BEA-47F5-8581-6FD6A4797FB9}" destId="{3FDDF402-D63A-4FEE-B7C9-D8E900CE1A7B}" srcOrd="0" destOrd="0" presId="urn:microsoft.com/office/officeart/2018/5/layout/IconCircleLabelList"/>
    <dgm:cxn modelId="{1F48CD3D-C943-4EE2-B1B2-81710F39C411}" type="presParOf" srcId="{82088E88-8BEA-47F5-8581-6FD6A4797FB9}" destId="{1EDFC0FC-6D6E-41F9-9CF4-46F43F16D715}" srcOrd="1" destOrd="0" presId="urn:microsoft.com/office/officeart/2018/5/layout/IconCircleLabelList"/>
    <dgm:cxn modelId="{4A966450-A01C-49EE-B745-56C2ECA9BB4C}" type="presParOf" srcId="{82088E88-8BEA-47F5-8581-6FD6A4797FB9}" destId="{CD8F6BE7-84E7-426E-A330-0D8EFA951515}" srcOrd="2" destOrd="0" presId="urn:microsoft.com/office/officeart/2018/5/layout/IconCircleLabelList"/>
    <dgm:cxn modelId="{79D2728A-CD6E-4FA6-B8B3-2754BFD5BC15}" type="presParOf" srcId="{82088E88-8BEA-47F5-8581-6FD6A4797FB9}" destId="{224B6EEF-4BE1-46AB-A5C8-799601FAB885}" srcOrd="3" destOrd="0" presId="urn:microsoft.com/office/officeart/2018/5/layout/IconCircleLabelList"/>
    <dgm:cxn modelId="{F3AC4A3C-CBEC-45EC-9987-8EF811B7DF15}" type="presParOf" srcId="{5AA37A92-ED30-4957-8E46-D52669117A91}" destId="{879F1554-11AE-49C6-867F-7BBF3935A957}" srcOrd="1" destOrd="0" presId="urn:microsoft.com/office/officeart/2018/5/layout/IconCircleLabelList"/>
    <dgm:cxn modelId="{C1564CD9-3A26-4B0C-BCFD-B6CE91DB2BF8}" type="presParOf" srcId="{5AA37A92-ED30-4957-8E46-D52669117A91}" destId="{09B3C5A9-905A-4EBF-978B-EFD8DEAEB242}" srcOrd="2" destOrd="0" presId="urn:microsoft.com/office/officeart/2018/5/layout/IconCircleLabelList"/>
    <dgm:cxn modelId="{1859E823-B9F3-490B-BB11-86171E5FC9C3}" type="presParOf" srcId="{09B3C5A9-905A-4EBF-978B-EFD8DEAEB242}" destId="{383ED0B8-3198-40C1-8F79-5CA15D55C2F6}" srcOrd="0" destOrd="0" presId="urn:microsoft.com/office/officeart/2018/5/layout/IconCircleLabelList"/>
    <dgm:cxn modelId="{D60A681B-15CE-436E-AD62-F279F8F2CF67}" type="presParOf" srcId="{09B3C5A9-905A-4EBF-978B-EFD8DEAEB242}" destId="{FA5C2A10-0039-45D9-8277-5E9C4AE446B3}" srcOrd="1" destOrd="0" presId="urn:microsoft.com/office/officeart/2018/5/layout/IconCircleLabelList"/>
    <dgm:cxn modelId="{3918C45E-CFAE-4A03-81CF-F979A9D06AB2}" type="presParOf" srcId="{09B3C5A9-905A-4EBF-978B-EFD8DEAEB242}" destId="{B7FC5F22-6969-4246-9462-83464B0B0F6C}" srcOrd="2" destOrd="0" presId="urn:microsoft.com/office/officeart/2018/5/layout/IconCircleLabelList"/>
    <dgm:cxn modelId="{EFF5AC7E-D995-48D1-ABE3-9B800FD1816D}" type="presParOf" srcId="{09B3C5A9-905A-4EBF-978B-EFD8DEAEB242}" destId="{0848D648-9BFE-433C-B9A7-170E365285F2}" srcOrd="3" destOrd="0" presId="urn:microsoft.com/office/officeart/2018/5/layout/IconCircleLabelList"/>
    <dgm:cxn modelId="{282041DB-2226-4F39-877F-C922879236AD}" type="presParOf" srcId="{5AA37A92-ED30-4957-8E46-D52669117A91}" destId="{DF0B9658-7F8B-46BA-87D9-024784F129B2}" srcOrd="3" destOrd="0" presId="urn:microsoft.com/office/officeart/2018/5/layout/IconCircleLabelList"/>
    <dgm:cxn modelId="{AFB4AD55-6A8E-42E0-B961-1C2E25A06B0C}" type="presParOf" srcId="{5AA37A92-ED30-4957-8E46-D52669117A91}" destId="{59E77932-C176-47D2-8B40-72AE6CD9AF99}" srcOrd="4" destOrd="0" presId="urn:microsoft.com/office/officeart/2018/5/layout/IconCircleLabelList"/>
    <dgm:cxn modelId="{219F6077-F4C4-47F9-9AD5-31B94514BFD3}" type="presParOf" srcId="{59E77932-C176-47D2-8B40-72AE6CD9AF99}" destId="{993CDF4E-69AF-4455-B088-CB17FFE8BB80}" srcOrd="0" destOrd="0" presId="urn:microsoft.com/office/officeart/2018/5/layout/IconCircleLabelList"/>
    <dgm:cxn modelId="{A0A49A74-A3BD-4CB3-A6A6-B2E0538453E3}" type="presParOf" srcId="{59E77932-C176-47D2-8B40-72AE6CD9AF99}" destId="{68B5F9AF-3F19-407F-9746-ABC810AF6BAE}" srcOrd="1" destOrd="0" presId="urn:microsoft.com/office/officeart/2018/5/layout/IconCircleLabelList"/>
    <dgm:cxn modelId="{D1F9C856-DCF7-4305-9E12-84762B093191}" type="presParOf" srcId="{59E77932-C176-47D2-8B40-72AE6CD9AF99}" destId="{AB56B838-BE9F-4F7B-BB5E-FD4D3ADA66DB}" srcOrd="2" destOrd="0" presId="urn:microsoft.com/office/officeart/2018/5/layout/IconCircleLabelList"/>
    <dgm:cxn modelId="{1BEDE79D-B546-4892-BCA4-6C9E51BF7E18}" type="presParOf" srcId="{59E77932-C176-47D2-8B40-72AE6CD9AF99}" destId="{42367647-E7D5-4F79-8226-699740F0D054}"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512155A-E540-44D3-B22E-78711888F0AE}"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31CAD1D8-4A23-4859-9167-1EA87062CB39}">
      <dgm:prSet/>
      <dgm:spPr/>
      <dgm:t>
        <a:bodyPr/>
        <a:lstStyle/>
        <a:p>
          <a:r>
            <a:rPr lang="en-US"/>
            <a:t>Release approvals are not to control </a:t>
          </a:r>
          <a:r>
            <a:rPr lang="en-US" i="1"/>
            <a:t>*how*</a:t>
          </a:r>
          <a:r>
            <a:rPr lang="en-US"/>
            <a:t>, but control </a:t>
          </a:r>
          <a:r>
            <a:rPr lang="en-US" i="1"/>
            <a:t>*if*</a:t>
          </a:r>
          <a:r>
            <a:rPr lang="en-US"/>
            <a:t> you want to deliver multiple times a day. </a:t>
          </a:r>
        </a:p>
      </dgm:t>
    </dgm:pt>
    <dgm:pt modelId="{41E333B9-F39D-425E-9442-5BB951261058}" type="parTrans" cxnId="{213B505E-3727-4379-9CCD-92A0659C7CC5}">
      <dgm:prSet/>
      <dgm:spPr/>
      <dgm:t>
        <a:bodyPr/>
        <a:lstStyle/>
        <a:p>
          <a:endParaRPr lang="en-US"/>
        </a:p>
      </dgm:t>
    </dgm:pt>
    <dgm:pt modelId="{FAE4E6D6-8CE6-4888-9AF3-3C674999BA7E}" type="sibTrans" cxnId="{213B505E-3727-4379-9CCD-92A0659C7CC5}">
      <dgm:prSet/>
      <dgm:spPr/>
      <dgm:t>
        <a:bodyPr/>
        <a:lstStyle/>
        <a:p>
          <a:endParaRPr lang="en-US"/>
        </a:p>
      </dgm:t>
    </dgm:pt>
    <dgm:pt modelId="{C532A945-0E89-43DA-AE6C-CE3107B71815}">
      <dgm:prSet/>
      <dgm:spPr/>
      <dgm:t>
        <a:bodyPr/>
        <a:lstStyle/>
        <a:p>
          <a:r>
            <a:rPr lang="en-US" dirty="0"/>
            <a:t>Manual Approvals help in building trust  about the automated release process</a:t>
          </a:r>
        </a:p>
      </dgm:t>
    </dgm:pt>
    <dgm:pt modelId="{9B16B6BD-547E-4E4E-B817-C5701263D8F1}" type="parTrans" cxnId="{65CE9F73-E136-4520-B024-6E20034A2E02}">
      <dgm:prSet/>
      <dgm:spPr/>
      <dgm:t>
        <a:bodyPr/>
        <a:lstStyle/>
        <a:p>
          <a:endParaRPr lang="en-US"/>
        </a:p>
      </dgm:t>
    </dgm:pt>
    <dgm:pt modelId="{5CFEF81E-667E-4B23-8130-0AC5104284E5}" type="sibTrans" cxnId="{65CE9F73-E136-4520-B024-6E20034A2E02}">
      <dgm:prSet/>
      <dgm:spPr/>
      <dgm:t>
        <a:bodyPr/>
        <a:lstStyle/>
        <a:p>
          <a:endParaRPr lang="en-US"/>
        </a:p>
      </dgm:t>
    </dgm:pt>
    <dgm:pt modelId="{378E573B-2796-4B80-BA9D-EE2BE88C8C8D}" type="pres">
      <dgm:prSet presAssocID="{D512155A-E540-44D3-B22E-78711888F0AE}" presName="root" presStyleCnt="0">
        <dgm:presLayoutVars>
          <dgm:dir/>
          <dgm:resizeHandles val="exact"/>
        </dgm:presLayoutVars>
      </dgm:prSet>
      <dgm:spPr/>
    </dgm:pt>
    <dgm:pt modelId="{C8900886-323E-4462-8863-1E4F42C3479F}" type="pres">
      <dgm:prSet presAssocID="{31CAD1D8-4A23-4859-9167-1EA87062CB39}" presName="compNode" presStyleCnt="0"/>
      <dgm:spPr/>
    </dgm:pt>
    <dgm:pt modelId="{92054582-87F6-411D-83D9-EEBEDAE392BF}" type="pres">
      <dgm:prSet presAssocID="{31CAD1D8-4A23-4859-9167-1EA87062CB39}" presName="bgRect" presStyleLbl="bgShp" presStyleIdx="0" presStyleCnt="2"/>
      <dgm:spPr/>
    </dgm:pt>
    <dgm:pt modelId="{6E9167BC-A6A4-435E-BC03-A4C9B1B9B96A}" type="pres">
      <dgm:prSet presAssocID="{31CAD1D8-4A23-4859-9167-1EA87062CB3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2890A10D-9200-4E46-91BC-17ADBC3C77EA}" type="pres">
      <dgm:prSet presAssocID="{31CAD1D8-4A23-4859-9167-1EA87062CB39}" presName="spaceRect" presStyleCnt="0"/>
      <dgm:spPr/>
    </dgm:pt>
    <dgm:pt modelId="{07FA5ED1-7705-454D-91D0-94D44469FB5F}" type="pres">
      <dgm:prSet presAssocID="{31CAD1D8-4A23-4859-9167-1EA87062CB39}" presName="parTx" presStyleLbl="revTx" presStyleIdx="0" presStyleCnt="2">
        <dgm:presLayoutVars>
          <dgm:chMax val="0"/>
          <dgm:chPref val="0"/>
        </dgm:presLayoutVars>
      </dgm:prSet>
      <dgm:spPr/>
    </dgm:pt>
    <dgm:pt modelId="{00062B3C-CC3B-4781-8E6F-FE48AF27921C}" type="pres">
      <dgm:prSet presAssocID="{FAE4E6D6-8CE6-4888-9AF3-3C674999BA7E}" presName="sibTrans" presStyleCnt="0"/>
      <dgm:spPr/>
    </dgm:pt>
    <dgm:pt modelId="{C48E402A-AAEF-4ADE-98A2-FA852C32C312}" type="pres">
      <dgm:prSet presAssocID="{C532A945-0E89-43DA-AE6C-CE3107B71815}" presName="compNode" presStyleCnt="0"/>
      <dgm:spPr/>
    </dgm:pt>
    <dgm:pt modelId="{11508026-6D8E-4DDA-9D53-00D8D83D6280}" type="pres">
      <dgm:prSet presAssocID="{C532A945-0E89-43DA-AE6C-CE3107B71815}" presName="bgRect" presStyleLbl="bgShp" presStyleIdx="1" presStyleCnt="2"/>
      <dgm:spPr/>
    </dgm:pt>
    <dgm:pt modelId="{8FF21394-0784-424B-B8C6-665C04688AC6}" type="pres">
      <dgm:prSet presAssocID="{C532A945-0E89-43DA-AE6C-CE3107B7181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E84315A8-4FC2-4FEE-BD6B-6461FF083B64}" type="pres">
      <dgm:prSet presAssocID="{C532A945-0E89-43DA-AE6C-CE3107B71815}" presName="spaceRect" presStyleCnt="0"/>
      <dgm:spPr/>
    </dgm:pt>
    <dgm:pt modelId="{1F826CA0-367C-4AFB-A22B-DE0AC33F0770}" type="pres">
      <dgm:prSet presAssocID="{C532A945-0E89-43DA-AE6C-CE3107B71815}" presName="parTx" presStyleLbl="revTx" presStyleIdx="1" presStyleCnt="2">
        <dgm:presLayoutVars>
          <dgm:chMax val="0"/>
          <dgm:chPref val="0"/>
        </dgm:presLayoutVars>
      </dgm:prSet>
      <dgm:spPr/>
    </dgm:pt>
  </dgm:ptLst>
  <dgm:cxnLst>
    <dgm:cxn modelId="{213B505E-3727-4379-9CCD-92A0659C7CC5}" srcId="{D512155A-E540-44D3-B22E-78711888F0AE}" destId="{31CAD1D8-4A23-4859-9167-1EA87062CB39}" srcOrd="0" destOrd="0" parTransId="{41E333B9-F39D-425E-9442-5BB951261058}" sibTransId="{FAE4E6D6-8CE6-4888-9AF3-3C674999BA7E}"/>
    <dgm:cxn modelId="{324C8F46-427C-4CA1-836D-FF47BA79149F}" type="presOf" srcId="{31CAD1D8-4A23-4859-9167-1EA87062CB39}" destId="{07FA5ED1-7705-454D-91D0-94D44469FB5F}" srcOrd="0" destOrd="0" presId="urn:microsoft.com/office/officeart/2018/2/layout/IconVerticalSolidList"/>
    <dgm:cxn modelId="{65CE9F73-E136-4520-B024-6E20034A2E02}" srcId="{D512155A-E540-44D3-B22E-78711888F0AE}" destId="{C532A945-0E89-43DA-AE6C-CE3107B71815}" srcOrd="1" destOrd="0" parTransId="{9B16B6BD-547E-4E4E-B817-C5701263D8F1}" sibTransId="{5CFEF81E-667E-4B23-8130-0AC5104284E5}"/>
    <dgm:cxn modelId="{A2166154-11FF-424C-9EC5-0ED1426D08A2}" type="presOf" srcId="{D512155A-E540-44D3-B22E-78711888F0AE}" destId="{378E573B-2796-4B80-BA9D-EE2BE88C8C8D}" srcOrd="0" destOrd="0" presId="urn:microsoft.com/office/officeart/2018/2/layout/IconVerticalSolidList"/>
    <dgm:cxn modelId="{026784EB-5356-4F9A-A4A3-AABA5E3E9599}" type="presOf" srcId="{C532A945-0E89-43DA-AE6C-CE3107B71815}" destId="{1F826CA0-367C-4AFB-A22B-DE0AC33F0770}" srcOrd="0" destOrd="0" presId="urn:microsoft.com/office/officeart/2018/2/layout/IconVerticalSolidList"/>
    <dgm:cxn modelId="{12224A24-B0E6-4DA0-8AB4-805498ADBB62}" type="presParOf" srcId="{378E573B-2796-4B80-BA9D-EE2BE88C8C8D}" destId="{C8900886-323E-4462-8863-1E4F42C3479F}" srcOrd="0" destOrd="0" presId="urn:microsoft.com/office/officeart/2018/2/layout/IconVerticalSolidList"/>
    <dgm:cxn modelId="{3C2109CA-FEE6-4486-8694-B5B7F877E4FD}" type="presParOf" srcId="{C8900886-323E-4462-8863-1E4F42C3479F}" destId="{92054582-87F6-411D-83D9-EEBEDAE392BF}" srcOrd="0" destOrd="0" presId="urn:microsoft.com/office/officeart/2018/2/layout/IconVerticalSolidList"/>
    <dgm:cxn modelId="{45C3ED0C-7F2A-474A-A9A6-83BB6CE32C95}" type="presParOf" srcId="{C8900886-323E-4462-8863-1E4F42C3479F}" destId="{6E9167BC-A6A4-435E-BC03-A4C9B1B9B96A}" srcOrd="1" destOrd="0" presId="urn:microsoft.com/office/officeart/2018/2/layout/IconVerticalSolidList"/>
    <dgm:cxn modelId="{68475A04-A61F-45DE-8D79-215D416FD595}" type="presParOf" srcId="{C8900886-323E-4462-8863-1E4F42C3479F}" destId="{2890A10D-9200-4E46-91BC-17ADBC3C77EA}" srcOrd="2" destOrd="0" presId="urn:microsoft.com/office/officeart/2018/2/layout/IconVerticalSolidList"/>
    <dgm:cxn modelId="{0B24F394-63BC-4E1C-82EA-7E39066AB052}" type="presParOf" srcId="{C8900886-323E-4462-8863-1E4F42C3479F}" destId="{07FA5ED1-7705-454D-91D0-94D44469FB5F}" srcOrd="3" destOrd="0" presId="urn:microsoft.com/office/officeart/2018/2/layout/IconVerticalSolidList"/>
    <dgm:cxn modelId="{65C60314-0064-4616-A5BA-4ACB2C97209B}" type="presParOf" srcId="{378E573B-2796-4B80-BA9D-EE2BE88C8C8D}" destId="{00062B3C-CC3B-4781-8E6F-FE48AF27921C}" srcOrd="1" destOrd="0" presId="urn:microsoft.com/office/officeart/2018/2/layout/IconVerticalSolidList"/>
    <dgm:cxn modelId="{BA9CB98B-B1D3-49D7-A1B8-451A75BA3826}" type="presParOf" srcId="{378E573B-2796-4B80-BA9D-EE2BE88C8C8D}" destId="{C48E402A-AAEF-4ADE-98A2-FA852C32C312}" srcOrd="2" destOrd="0" presId="urn:microsoft.com/office/officeart/2018/2/layout/IconVerticalSolidList"/>
    <dgm:cxn modelId="{0BD931BD-434D-4FEF-AACE-506589C37FAD}" type="presParOf" srcId="{C48E402A-AAEF-4ADE-98A2-FA852C32C312}" destId="{11508026-6D8E-4DDA-9D53-00D8D83D6280}" srcOrd="0" destOrd="0" presId="urn:microsoft.com/office/officeart/2018/2/layout/IconVerticalSolidList"/>
    <dgm:cxn modelId="{B80BE8CB-8F9F-4E12-B563-DCDA1414C715}" type="presParOf" srcId="{C48E402A-AAEF-4ADE-98A2-FA852C32C312}" destId="{8FF21394-0784-424B-B8C6-665C04688AC6}" srcOrd="1" destOrd="0" presId="urn:microsoft.com/office/officeart/2018/2/layout/IconVerticalSolidList"/>
    <dgm:cxn modelId="{76EDDA65-75D2-44E6-AD63-E45BF3570B4A}" type="presParOf" srcId="{C48E402A-AAEF-4ADE-98A2-FA852C32C312}" destId="{E84315A8-4FC2-4FEE-BD6B-6461FF083B64}" srcOrd="2" destOrd="0" presId="urn:microsoft.com/office/officeart/2018/2/layout/IconVerticalSolidList"/>
    <dgm:cxn modelId="{6BF2B93B-7677-4FC9-BBC7-04DC497E444E}" type="presParOf" srcId="{C48E402A-AAEF-4ADE-98A2-FA852C32C312}" destId="{1F826CA0-367C-4AFB-A22B-DE0AC33F077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62BFE9B-81CC-4DBE-832A-0D85EA8E8250}" type="doc">
      <dgm:prSet loTypeId="urn:microsoft.com/office/officeart/2018/5/layout/IconLeafLabelList" loCatId="icon" qsTypeId="urn:microsoft.com/office/officeart/2005/8/quickstyle/simple4" qsCatId="simple" csTypeId="urn:microsoft.com/office/officeart/2018/5/colors/Iconchunking_neutralbg_accent1_2" csCatId="accent1" phldr="1"/>
      <dgm:spPr/>
      <dgm:t>
        <a:bodyPr/>
        <a:lstStyle/>
        <a:p>
          <a:endParaRPr lang="en-US"/>
        </a:p>
      </dgm:t>
    </dgm:pt>
    <dgm:pt modelId="{FC4C0C4C-EAD3-48D5-A52C-E1D5954FE48C}">
      <dgm:prSet/>
      <dgm:spPr/>
      <dgm:t>
        <a:bodyPr/>
        <a:lstStyle/>
        <a:p>
          <a:pPr>
            <a:defRPr cap="all"/>
          </a:pPr>
          <a:r>
            <a:rPr lang="en-US"/>
            <a:t>Incident and issues management </a:t>
          </a:r>
        </a:p>
      </dgm:t>
    </dgm:pt>
    <dgm:pt modelId="{5757AEA8-4208-4575-99B9-10B0197EA9C1}" type="parTrans" cxnId="{B186A95E-34F7-486C-AF87-72F5F1B8445D}">
      <dgm:prSet/>
      <dgm:spPr/>
      <dgm:t>
        <a:bodyPr/>
        <a:lstStyle/>
        <a:p>
          <a:endParaRPr lang="en-US"/>
        </a:p>
      </dgm:t>
    </dgm:pt>
    <dgm:pt modelId="{FC742ACC-D7B5-4D6D-AEC4-3C8683E9A4A3}" type="sibTrans" cxnId="{B186A95E-34F7-486C-AF87-72F5F1B8445D}">
      <dgm:prSet/>
      <dgm:spPr/>
      <dgm:t>
        <a:bodyPr/>
        <a:lstStyle/>
        <a:p>
          <a:endParaRPr lang="en-US"/>
        </a:p>
      </dgm:t>
    </dgm:pt>
    <dgm:pt modelId="{5F763746-5239-4AAC-9D2D-6F5E462AB256}">
      <dgm:prSet/>
      <dgm:spPr/>
      <dgm:t>
        <a:bodyPr/>
        <a:lstStyle/>
        <a:p>
          <a:pPr>
            <a:defRPr cap="all"/>
          </a:pPr>
          <a:r>
            <a:rPr lang="en-US"/>
            <a:t>Notification of users by integration with collaboration systems</a:t>
          </a:r>
        </a:p>
      </dgm:t>
    </dgm:pt>
    <dgm:pt modelId="{F52B186C-884A-4E27-9DF5-66CDC900EA8C}" type="parTrans" cxnId="{498EAAC3-54AD-45F0-96B0-882A91040B04}">
      <dgm:prSet/>
      <dgm:spPr/>
      <dgm:t>
        <a:bodyPr/>
        <a:lstStyle/>
        <a:p>
          <a:endParaRPr lang="en-US"/>
        </a:p>
      </dgm:t>
    </dgm:pt>
    <dgm:pt modelId="{52DE1F27-6F2D-466E-ACA7-5A2B4048D0BA}" type="sibTrans" cxnId="{498EAAC3-54AD-45F0-96B0-882A91040B04}">
      <dgm:prSet/>
      <dgm:spPr/>
      <dgm:t>
        <a:bodyPr/>
        <a:lstStyle/>
        <a:p>
          <a:endParaRPr lang="en-US"/>
        </a:p>
      </dgm:t>
    </dgm:pt>
    <dgm:pt modelId="{28BD2E72-CA6C-4470-99D1-A61ED4B8B473}">
      <dgm:prSet/>
      <dgm:spPr/>
      <dgm:t>
        <a:bodyPr/>
        <a:lstStyle/>
        <a:p>
          <a:pPr>
            <a:defRPr cap="all"/>
          </a:pPr>
          <a:r>
            <a:rPr lang="en-US"/>
            <a:t>Quality validation</a:t>
          </a:r>
        </a:p>
      </dgm:t>
    </dgm:pt>
    <dgm:pt modelId="{A4EA8187-7752-4FE8-A92F-9379FC3927E3}" type="parTrans" cxnId="{C2BD1E2C-8BB5-4D52-BDD1-871E3ACA3BEF}">
      <dgm:prSet/>
      <dgm:spPr/>
      <dgm:t>
        <a:bodyPr/>
        <a:lstStyle/>
        <a:p>
          <a:endParaRPr lang="en-US"/>
        </a:p>
      </dgm:t>
    </dgm:pt>
    <dgm:pt modelId="{88AD82FD-F9F4-48A3-A665-35B1F0E58425}" type="sibTrans" cxnId="{C2BD1E2C-8BB5-4D52-BDD1-871E3ACA3BEF}">
      <dgm:prSet/>
      <dgm:spPr/>
      <dgm:t>
        <a:bodyPr/>
        <a:lstStyle/>
        <a:p>
          <a:endParaRPr lang="en-US"/>
        </a:p>
      </dgm:t>
    </dgm:pt>
    <dgm:pt modelId="{F0E2EDD9-1785-4EA7-A474-5112834C7FA9}">
      <dgm:prSet/>
      <dgm:spPr/>
      <dgm:t>
        <a:bodyPr/>
        <a:lstStyle/>
        <a:p>
          <a:pPr>
            <a:defRPr cap="all"/>
          </a:pPr>
          <a:r>
            <a:rPr lang="en-US"/>
            <a:t>Security scan on artifacts</a:t>
          </a:r>
        </a:p>
      </dgm:t>
    </dgm:pt>
    <dgm:pt modelId="{38533775-B63D-489F-BC23-1E2950013871}" type="parTrans" cxnId="{2E8A7FAA-A0DE-4553-8526-A1AEBF5F71D2}">
      <dgm:prSet/>
      <dgm:spPr/>
      <dgm:t>
        <a:bodyPr/>
        <a:lstStyle/>
        <a:p>
          <a:endParaRPr lang="en-US"/>
        </a:p>
      </dgm:t>
    </dgm:pt>
    <dgm:pt modelId="{7B520D60-A820-474C-84D7-0967D1C777DC}" type="sibTrans" cxnId="{2E8A7FAA-A0DE-4553-8526-A1AEBF5F71D2}">
      <dgm:prSet/>
      <dgm:spPr/>
      <dgm:t>
        <a:bodyPr/>
        <a:lstStyle/>
        <a:p>
          <a:endParaRPr lang="en-US"/>
        </a:p>
      </dgm:t>
    </dgm:pt>
    <dgm:pt modelId="{C7A8C712-BA4A-475F-A323-718DBBA17796}">
      <dgm:prSet/>
      <dgm:spPr/>
      <dgm:t>
        <a:bodyPr/>
        <a:lstStyle/>
        <a:p>
          <a:pPr>
            <a:defRPr cap="all"/>
          </a:pPr>
          <a:r>
            <a:rPr lang="en-US"/>
            <a:t>User experience relative to baseline</a:t>
          </a:r>
        </a:p>
      </dgm:t>
    </dgm:pt>
    <dgm:pt modelId="{110BA9FD-BC43-414B-815B-2A5E479D2860}" type="parTrans" cxnId="{C16F109A-2A44-4BAC-87F4-7B64F9619866}">
      <dgm:prSet/>
      <dgm:spPr/>
      <dgm:t>
        <a:bodyPr/>
        <a:lstStyle/>
        <a:p>
          <a:endParaRPr lang="en-US"/>
        </a:p>
      </dgm:t>
    </dgm:pt>
    <dgm:pt modelId="{AE1BE2FC-6BDA-47C6-8464-8A4718869061}" type="sibTrans" cxnId="{C16F109A-2A44-4BAC-87F4-7B64F9619866}">
      <dgm:prSet/>
      <dgm:spPr/>
      <dgm:t>
        <a:bodyPr/>
        <a:lstStyle/>
        <a:p>
          <a:endParaRPr lang="en-US"/>
        </a:p>
      </dgm:t>
    </dgm:pt>
    <dgm:pt modelId="{AF00C97A-5AA9-4A1D-88F5-8B3BBF290D71}">
      <dgm:prSet/>
      <dgm:spPr/>
      <dgm:t>
        <a:bodyPr/>
        <a:lstStyle/>
        <a:p>
          <a:pPr>
            <a:defRPr cap="all"/>
          </a:pPr>
          <a:r>
            <a:rPr lang="en-US"/>
            <a:t>Change management</a:t>
          </a:r>
        </a:p>
      </dgm:t>
    </dgm:pt>
    <dgm:pt modelId="{26B4AC0B-32FC-4E74-96F8-6688D1FB2477}" type="parTrans" cxnId="{7DE9FAD3-261E-479F-AFD3-D6AD2FFC2A39}">
      <dgm:prSet/>
      <dgm:spPr/>
      <dgm:t>
        <a:bodyPr/>
        <a:lstStyle/>
        <a:p>
          <a:endParaRPr lang="en-US"/>
        </a:p>
      </dgm:t>
    </dgm:pt>
    <dgm:pt modelId="{141DDCCA-92FA-443C-9BA7-365079B2F8AF}" type="sibTrans" cxnId="{7DE9FAD3-261E-479F-AFD3-D6AD2FFC2A39}">
      <dgm:prSet/>
      <dgm:spPr/>
      <dgm:t>
        <a:bodyPr/>
        <a:lstStyle/>
        <a:p>
          <a:endParaRPr lang="en-US"/>
        </a:p>
      </dgm:t>
    </dgm:pt>
    <dgm:pt modelId="{7D1D7232-FD62-4953-9401-4BA9F3F62877}">
      <dgm:prSet/>
      <dgm:spPr/>
      <dgm:t>
        <a:bodyPr/>
        <a:lstStyle/>
        <a:p>
          <a:pPr>
            <a:defRPr cap="all"/>
          </a:pPr>
          <a:r>
            <a:rPr lang="en-US"/>
            <a:t>Infrastructure health</a:t>
          </a:r>
        </a:p>
      </dgm:t>
    </dgm:pt>
    <dgm:pt modelId="{03A82FA4-A2B7-447C-BA37-C1BA5C63D7D5}" type="parTrans" cxnId="{4D93F86E-9F71-49BC-B803-FEE03BFA2A4F}">
      <dgm:prSet/>
      <dgm:spPr/>
      <dgm:t>
        <a:bodyPr/>
        <a:lstStyle/>
        <a:p>
          <a:endParaRPr lang="en-US"/>
        </a:p>
      </dgm:t>
    </dgm:pt>
    <dgm:pt modelId="{55871D39-5430-4C38-AAB6-0002F4DDCF2C}" type="sibTrans" cxnId="{4D93F86E-9F71-49BC-B803-FEE03BFA2A4F}">
      <dgm:prSet/>
      <dgm:spPr/>
      <dgm:t>
        <a:bodyPr/>
        <a:lstStyle/>
        <a:p>
          <a:endParaRPr lang="en-US"/>
        </a:p>
      </dgm:t>
    </dgm:pt>
    <dgm:pt modelId="{E717FB3E-7865-4637-8171-D0A1A9F6F2F0}" type="pres">
      <dgm:prSet presAssocID="{E62BFE9B-81CC-4DBE-832A-0D85EA8E8250}" presName="root" presStyleCnt="0">
        <dgm:presLayoutVars>
          <dgm:dir/>
          <dgm:resizeHandles val="exact"/>
        </dgm:presLayoutVars>
      </dgm:prSet>
      <dgm:spPr/>
    </dgm:pt>
    <dgm:pt modelId="{C4B0EBBC-70BF-4F38-87C0-90197F61DCE5}" type="pres">
      <dgm:prSet presAssocID="{FC4C0C4C-EAD3-48D5-A52C-E1D5954FE48C}" presName="compNode" presStyleCnt="0"/>
      <dgm:spPr/>
    </dgm:pt>
    <dgm:pt modelId="{231CA129-6387-4816-BEAB-7C3224FCFE0B}" type="pres">
      <dgm:prSet presAssocID="{FC4C0C4C-EAD3-48D5-A52C-E1D5954FE48C}" presName="iconBgRect" presStyleLbl="bgShp" presStyleIdx="0" presStyleCnt="7"/>
      <dgm:spPr>
        <a:prstGeom prst="round2DiagRect">
          <a:avLst>
            <a:gd name="adj1" fmla="val 29727"/>
            <a:gd name="adj2" fmla="val 0"/>
          </a:avLst>
        </a:prstGeom>
      </dgm:spPr>
    </dgm:pt>
    <dgm:pt modelId="{3E5DE333-48D4-41EB-A42E-16D8BF0F9522}" type="pres">
      <dgm:prSet presAssocID="{FC4C0C4C-EAD3-48D5-A52C-E1D5954FE48C}"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lippery"/>
        </a:ext>
      </dgm:extLst>
    </dgm:pt>
    <dgm:pt modelId="{064A0F8E-791A-434E-8301-D57B37CF70FA}" type="pres">
      <dgm:prSet presAssocID="{FC4C0C4C-EAD3-48D5-A52C-E1D5954FE48C}" presName="spaceRect" presStyleCnt="0"/>
      <dgm:spPr/>
    </dgm:pt>
    <dgm:pt modelId="{F8AD8250-1B2A-4B07-999F-931D44EDA440}" type="pres">
      <dgm:prSet presAssocID="{FC4C0C4C-EAD3-48D5-A52C-E1D5954FE48C}" presName="textRect" presStyleLbl="revTx" presStyleIdx="0" presStyleCnt="7">
        <dgm:presLayoutVars>
          <dgm:chMax val="1"/>
          <dgm:chPref val="1"/>
        </dgm:presLayoutVars>
      </dgm:prSet>
      <dgm:spPr/>
    </dgm:pt>
    <dgm:pt modelId="{8CF86CB8-FE53-4927-8099-8E43236F0FBE}" type="pres">
      <dgm:prSet presAssocID="{FC742ACC-D7B5-4D6D-AEC4-3C8683E9A4A3}" presName="sibTrans" presStyleCnt="0"/>
      <dgm:spPr/>
    </dgm:pt>
    <dgm:pt modelId="{8EC950A4-F62D-47C3-8514-25475100CD47}" type="pres">
      <dgm:prSet presAssocID="{5F763746-5239-4AAC-9D2D-6F5E462AB256}" presName="compNode" presStyleCnt="0"/>
      <dgm:spPr/>
    </dgm:pt>
    <dgm:pt modelId="{E5BC2FFD-EE90-4B8E-ADFF-901991F4424E}" type="pres">
      <dgm:prSet presAssocID="{5F763746-5239-4AAC-9D2D-6F5E462AB256}" presName="iconBgRect" presStyleLbl="bgShp" presStyleIdx="1" presStyleCnt="7"/>
      <dgm:spPr>
        <a:prstGeom prst="round2DiagRect">
          <a:avLst>
            <a:gd name="adj1" fmla="val 29727"/>
            <a:gd name="adj2" fmla="val 0"/>
          </a:avLst>
        </a:prstGeom>
      </dgm:spPr>
    </dgm:pt>
    <dgm:pt modelId="{2724AB64-978C-40E4-BB32-7EFED2AC4242}" type="pres">
      <dgm:prSet presAssocID="{5F763746-5239-4AAC-9D2D-6F5E462AB256}"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3398514B-E294-43FD-9D90-16EAA9F7437C}" type="pres">
      <dgm:prSet presAssocID="{5F763746-5239-4AAC-9D2D-6F5E462AB256}" presName="spaceRect" presStyleCnt="0"/>
      <dgm:spPr/>
    </dgm:pt>
    <dgm:pt modelId="{3B9A0867-7695-4D25-8B47-D523D47D6141}" type="pres">
      <dgm:prSet presAssocID="{5F763746-5239-4AAC-9D2D-6F5E462AB256}" presName="textRect" presStyleLbl="revTx" presStyleIdx="1" presStyleCnt="7">
        <dgm:presLayoutVars>
          <dgm:chMax val="1"/>
          <dgm:chPref val="1"/>
        </dgm:presLayoutVars>
      </dgm:prSet>
      <dgm:spPr/>
    </dgm:pt>
    <dgm:pt modelId="{D1892AEC-D90D-4610-989A-0B1D985761D1}" type="pres">
      <dgm:prSet presAssocID="{52DE1F27-6F2D-466E-ACA7-5A2B4048D0BA}" presName="sibTrans" presStyleCnt="0"/>
      <dgm:spPr/>
    </dgm:pt>
    <dgm:pt modelId="{244F2861-5F4D-4955-8739-80134857E481}" type="pres">
      <dgm:prSet presAssocID="{28BD2E72-CA6C-4470-99D1-A61ED4B8B473}" presName="compNode" presStyleCnt="0"/>
      <dgm:spPr/>
    </dgm:pt>
    <dgm:pt modelId="{5830D016-391D-4CC7-B8C3-E847972D73A9}" type="pres">
      <dgm:prSet presAssocID="{28BD2E72-CA6C-4470-99D1-A61ED4B8B473}" presName="iconBgRect" presStyleLbl="bgShp" presStyleIdx="2" presStyleCnt="7"/>
      <dgm:spPr>
        <a:prstGeom prst="round2DiagRect">
          <a:avLst>
            <a:gd name="adj1" fmla="val 29727"/>
            <a:gd name="adj2" fmla="val 0"/>
          </a:avLst>
        </a:prstGeom>
      </dgm:spPr>
    </dgm:pt>
    <dgm:pt modelId="{B014007D-8527-4F88-9A31-D6DE355FF7B0}" type="pres">
      <dgm:prSet presAssocID="{28BD2E72-CA6C-4470-99D1-A61ED4B8B473}"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ibbon"/>
        </a:ext>
      </dgm:extLst>
    </dgm:pt>
    <dgm:pt modelId="{8D52C748-0857-46A5-BED3-54B296426BCE}" type="pres">
      <dgm:prSet presAssocID="{28BD2E72-CA6C-4470-99D1-A61ED4B8B473}" presName="spaceRect" presStyleCnt="0"/>
      <dgm:spPr/>
    </dgm:pt>
    <dgm:pt modelId="{24A2B67B-67D7-46B7-B3DA-37AB8B1E0C23}" type="pres">
      <dgm:prSet presAssocID="{28BD2E72-CA6C-4470-99D1-A61ED4B8B473}" presName="textRect" presStyleLbl="revTx" presStyleIdx="2" presStyleCnt="7">
        <dgm:presLayoutVars>
          <dgm:chMax val="1"/>
          <dgm:chPref val="1"/>
        </dgm:presLayoutVars>
      </dgm:prSet>
      <dgm:spPr/>
    </dgm:pt>
    <dgm:pt modelId="{A55ADB6D-8E9D-474E-BBCF-CB1462F4D374}" type="pres">
      <dgm:prSet presAssocID="{88AD82FD-F9F4-48A3-A665-35B1F0E58425}" presName="sibTrans" presStyleCnt="0"/>
      <dgm:spPr/>
    </dgm:pt>
    <dgm:pt modelId="{54E28389-EF3B-4495-8719-7E67EC5932A1}" type="pres">
      <dgm:prSet presAssocID="{F0E2EDD9-1785-4EA7-A474-5112834C7FA9}" presName="compNode" presStyleCnt="0"/>
      <dgm:spPr/>
    </dgm:pt>
    <dgm:pt modelId="{4D09FDA6-C724-4680-81D9-6B69B8567DA3}" type="pres">
      <dgm:prSet presAssocID="{F0E2EDD9-1785-4EA7-A474-5112834C7FA9}" presName="iconBgRect" presStyleLbl="bgShp" presStyleIdx="3" presStyleCnt="7"/>
      <dgm:spPr>
        <a:prstGeom prst="round2DiagRect">
          <a:avLst>
            <a:gd name="adj1" fmla="val 29727"/>
            <a:gd name="adj2" fmla="val 0"/>
          </a:avLst>
        </a:prstGeom>
      </dgm:spPr>
    </dgm:pt>
    <dgm:pt modelId="{C3CAAF8C-BA25-4762-B51E-DB0D5E467DF2}" type="pres">
      <dgm:prSet presAssocID="{F0E2EDD9-1785-4EA7-A474-5112834C7FA9}"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curity Camera"/>
        </a:ext>
      </dgm:extLst>
    </dgm:pt>
    <dgm:pt modelId="{58239ADC-FB04-463C-9CB3-B55CB1B1F99F}" type="pres">
      <dgm:prSet presAssocID="{F0E2EDD9-1785-4EA7-A474-5112834C7FA9}" presName="spaceRect" presStyleCnt="0"/>
      <dgm:spPr/>
    </dgm:pt>
    <dgm:pt modelId="{807BFC5F-4590-4A41-98ED-0CCE6D5A7AB9}" type="pres">
      <dgm:prSet presAssocID="{F0E2EDD9-1785-4EA7-A474-5112834C7FA9}" presName="textRect" presStyleLbl="revTx" presStyleIdx="3" presStyleCnt="7">
        <dgm:presLayoutVars>
          <dgm:chMax val="1"/>
          <dgm:chPref val="1"/>
        </dgm:presLayoutVars>
      </dgm:prSet>
      <dgm:spPr/>
    </dgm:pt>
    <dgm:pt modelId="{AEA9B407-ED14-4B54-A851-24F721A70A59}" type="pres">
      <dgm:prSet presAssocID="{7B520D60-A820-474C-84D7-0967D1C777DC}" presName="sibTrans" presStyleCnt="0"/>
      <dgm:spPr/>
    </dgm:pt>
    <dgm:pt modelId="{7D108878-6A7E-48F0-887A-2ED5FA3F9457}" type="pres">
      <dgm:prSet presAssocID="{C7A8C712-BA4A-475F-A323-718DBBA17796}" presName="compNode" presStyleCnt="0"/>
      <dgm:spPr/>
    </dgm:pt>
    <dgm:pt modelId="{682C2B19-31C6-49BE-A6F4-1D429748A3EA}" type="pres">
      <dgm:prSet presAssocID="{C7A8C712-BA4A-475F-A323-718DBBA17796}" presName="iconBgRect" presStyleLbl="bgShp" presStyleIdx="4" presStyleCnt="7"/>
      <dgm:spPr>
        <a:prstGeom prst="round2DiagRect">
          <a:avLst>
            <a:gd name="adj1" fmla="val 29727"/>
            <a:gd name="adj2" fmla="val 0"/>
          </a:avLst>
        </a:prstGeom>
      </dgm:spPr>
    </dgm:pt>
    <dgm:pt modelId="{C7B1F987-B9DC-4077-B76E-2BB5563A86E4}" type="pres">
      <dgm:prSet presAssocID="{C7A8C712-BA4A-475F-A323-718DBBA17796}"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gnifying glass"/>
        </a:ext>
      </dgm:extLst>
    </dgm:pt>
    <dgm:pt modelId="{AB613E81-907E-4BF3-8AE5-B627540E1D13}" type="pres">
      <dgm:prSet presAssocID="{C7A8C712-BA4A-475F-A323-718DBBA17796}" presName="spaceRect" presStyleCnt="0"/>
      <dgm:spPr/>
    </dgm:pt>
    <dgm:pt modelId="{A1B0E8DB-0059-489A-B356-50273A30C22E}" type="pres">
      <dgm:prSet presAssocID="{C7A8C712-BA4A-475F-A323-718DBBA17796}" presName="textRect" presStyleLbl="revTx" presStyleIdx="4" presStyleCnt="7">
        <dgm:presLayoutVars>
          <dgm:chMax val="1"/>
          <dgm:chPref val="1"/>
        </dgm:presLayoutVars>
      </dgm:prSet>
      <dgm:spPr/>
    </dgm:pt>
    <dgm:pt modelId="{D11AF027-6084-42FD-BEE5-C0D92E5E86AD}" type="pres">
      <dgm:prSet presAssocID="{AE1BE2FC-6BDA-47C6-8464-8A4718869061}" presName="sibTrans" presStyleCnt="0"/>
      <dgm:spPr/>
    </dgm:pt>
    <dgm:pt modelId="{D13FC59E-B7D5-4711-A4D5-B07D3B9A1BB0}" type="pres">
      <dgm:prSet presAssocID="{AF00C97A-5AA9-4A1D-88F5-8B3BBF290D71}" presName="compNode" presStyleCnt="0"/>
      <dgm:spPr/>
    </dgm:pt>
    <dgm:pt modelId="{365FEF76-7B80-4E77-A252-9434C2F05C0A}" type="pres">
      <dgm:prSet presAssocID="{AF00C97A-5AA9-4A1D-88F5-8B3BBF290D71}" presName="iconBgRect" presStyleLbl="bgShp" presStyleIdx="5" presStyleCnt="7"/>
      <dgm:spPr>
        <a:prstGeom prst="round2DiagRect">
          <a:avLst>
            <a:gd name="adj1" fmla="val 29727"/>
            <a:gd name="adj2" fmla="val 0"/>
          </a:avLst>
        </a:prstGeom>
      </dgm:spPr>
    </dgm:pt>
    <dgm:pt modelId="{133CAC97-7A44-413F-893C-99CC0EAAC464}" type="pres">
      <dgm:prSet presAssocID="{AF00C97A-5AA9-4A1D-88F5-8B3BBF290D71}"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Repeat"/>
        </a:ext>
      </dgm:extLst>
    </dgm:pt>
    <dgm:pt modelId="{98E5D66A-46FF-4BE9-8A0B-7B88AAA0C64D}" type="pres">
      <dgm:prSet presAssocID="{AF00C97A-5AA9-4A1D-88F5-8B3BBF290D71}" presName="spaceRect" presStyleCnt="0"/>
      <dgm:spPr/>
    </dgm:pt>
    <dgm:pt modelId="{98463197-014F-4289-BF09-62D7A8F404B8}" type="pres">
      <dgm:prSet presAssocID="{AF00C97A-5AA9-4A1D-88F5-8B3BBF290D71}" presName="textRect" presStyleLbl="revTx" presStyleIdx="5" presStyleCnt="7">
        <dgm:presLayoutVars>
          <dgm:chMax val="1"/>
          <dgm:chPref val="1"/>
        </dgm:presLayoutVars>
      </dgm:prSet>
      <dgm:spPr/>
    </dgm:pt>
    <dgm:pt modelId="{B4238033-D590-4224-9D58-3F37BC27307A}" type="pres">
      <dgm:prSet presAssocID="{141DDCCA-92FA-443C-9BA7-365079B2F8AF}" presName="sibTrans" presStyleCnt="0"/>
      <dgm:spPr/>
    </dgm:pt>
    <dgm:pt modelId="{964A4448-78A2-423A-B048-EF2C439D4604}" type="pres">
      <dgm:prSet presAssocID="{7D1D7232-FD62-4953-9401-4BA9F3F62877}" presName="compNode" presStyleCnt="0"/>
      <dgm:spPr/>
    </dgm:pt>
    <dgm:pt modelId="{DA0ECE8E-5732-4573-BA44-A224C34335A9}" type="pres">
      <dgm:prSet presAssocID="{7D1D7232-FD62-4953-9401-4BA9F3F62877}" presName="iconBgRect" presStyleLbl="bgShp" presStyleIdx="6" presStyleCnt="7"/>
      <dgm:spPr>
        <a:prstGeom prst="round2DiagRect">
          <a:avLst>
            <a:gd name="adj1" fmla="val 29727"/>
            <a:gd name="adj2" fmla="val 0"/>
          </a:avLst>
        </a:prstGeom>
      </dgm:spPr>
    </dgm:pt>
    <dgm:pt modelId="{1E2FDC46-62C7-472A-85C1-359585E36FFE}" type="pres">
      <dgm:prSet presAssocID="{7D1D7232-FD62-4953-9401-4BA9F3F62877}"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Heartbeat"/>
        </a:ext>
      </dgm:extLst>
    </dgm:pt>
    <dgm:pt modelId="{6AB9C377-9A24-4A7E-BB9B-F3D4AA4293FB}" type="pres">
      <dgm:prSet presAssocID="{7D1D7232-FD62-4953-9401-4BA9F3F62877}" presName="spaceRect" presStyleCnt="0"/>
      <dgm:spPr/>
    </dgm:pt>
    <dgm:pt modelId="{F6848CC5-B578-4544-B16E-AAC65D1D3104}" type="pres">
      <dgm:prSet presAssocID="{7D1D7232-FD62-4953-9401-4BA9F3F62877}" presName="textRect" presStyleLbl="revTx" presStyleIdx="6" presStyleCnt="7">
        <dgm:presLayoutVars>
          <dgm:chMax val="1"/>
          <dgm:chPref val="1"/>
        </dgm:presLayoutVars>
      </dgm:prSet>
      <dgm:spPr/>
    </dgm:pt>
  </dgm:ptLst>
  <dgm:cxnLst>
    <dgm:cxn modelId="{5793DC0F-6BBD-41D5-8970-0A6278050225}" type="presOf" srcId="{C7A8C712-BA4A-475F-A323-718DBBA17796}" destId="{A1B0E8DB-0059-489A-B356-50273A30C22E}" srcOrd="0" destOrd="0" presId="urn:microsoft.com/office/officeart/2018/5/layout/IconLeafLabelList"/>
    <dgm:cxn modelId="{25F9C821-BB6A-43E4-9D26-6A5D6977DAB5}" type="presOf" srcId="{AF00C97A-5AA9-4A1D-88F5-8B3BBF290D71}" destId="{98463197-014F-4289-BF09-62D7A8F404B8}" srcOrd="0" destOrd="0" presId="urn:microsoft.com/office/officeart/2018/5/layout/IconLeafLabelList"/>
    <dgm:cxn modelId="{C2BD1E2C-8BB5-4D52-BDD1-871E3ACA3BEF}" srcId="{E62BFE9B-81CC-4DBE-832A-0D85EA8E8250}" destId="{28BD2E72-CA6C-4470-99D1-A61ED4B8B473}" srcOrd="2" destOrd="0" parTransId="{A4EA8187-7752-4FE8-A92F-9379FC3927E3}" sibTransId="{88AD82FD-F9F4-48A3-A665-35B1F0E58425}"/>
    <dgm:cxn modelId="{45417E2C-5757-42A6-8BFE-1EB858F2B9F7}" type="presOf" srcId="{5F763746-5239-4AAC-9D2D-6F5E462AB256}" destId="{3B9A0867-7695-4D25-8B47-D523D47D6141}" srcOrd="0" destOrd="0" presId="urn:microsoft.com/office/officeart/2018/5/layout/IconLeafLabelList"/>
    <dgm:cxn modelId="{B186A95E-34F7-486C-AF87-72F5F1B8445D}" srcId="{E62BFE9B-81CC-4DBE-832A-0D85EA8E8250}" destId="{FC4C0C4C-EAD3-48D5-A52C-E1D5954FE48C}" srcOrd="0" destOrd="0" parTransId="{5757AEA8-4208-4575-99B9-10B0197EA9C1}" sibTransId="{FC742ACC-D7B5-4D6D-AEC4-3C8683E9A4A3}"/>
    <dgm:cxn modelId="{4D93F86E-9F71-49BC-B803-FEE03BFA2A4F}" srcId="{E62BFE9B-81CC-4DBE-832A-0D85EA8E8250}" destId="{7D1D7232-FD62-4953-9401-4BA9F3F62877}" srcOrd="6" destOrd="0" parTransId="{03A82FA4-A2B7-447C-BA37-C1BA5C63D7D5}" sibTransId="{55871D39-5430-4C38-AAB6-0002F4DDCF2C}"/>
    <dgm:cxn modelId="{C16F109A-2A44-4BAC-87F4-7B64F9619866}" srcId="{E62BFE9B-81CC-4DBE-832A-0D85EA8E8250}" destId="{C7A8C712-BA4A-475F-A323-718DBBA17796}" srcOrd="4" destOrd="0" parTransId="{110BA9FD-BC43-414B-815B-2A5E479D2860}" sibTransId="{AE1BE2FC-6BDA-47C6-8464-8A4718869061}"/>
    <dgm:cxn modelId="{2E8A7FAA-A0DE-4553-8526-A1AEBF5F71D2}" srcId="{E62BFE9B-81CC-4DBE-832A-0D85EA8E8250}" destId="{F0E2EDD9-1785-4EA7-A474-5112834C7FA9}" srcOrd="3" destOrd="0" parTransId="{38533775-B63D-489F-BC23-1E2950013871}" sibTransId="{7B520D60-A820-474C-84D7-0967D1C777DC}"/>
    <dgm:cxn modelId="{A75242AB-3E52-472D-B10B-5DE5D44F83AE}" type="presOf" srcId="{FC4C0C4C-EAD3-48D5-A52C-E1D5954FE48C}" destId="{F8AD8250-1B2A-4B07-999F-931D44EDA440}" srcOrd="0" destOrd="0" presId="urn:microsoft.com/office/officeart/2018/5/layout/IconLeafLabelList"/>
    <dgm:cxn modelId="{498EAAC3-54AD-45F0-96B0-882A91040B04}" srcId="{E62BFE9B-81CC-4DBE-832A-0D85EA8E8250}" destId="{5F763746-5239-4AAC-9D2D-6F5E462AB256}" srcOrd="1" destOrd="0" parTransId="{F52B186C-884A-4E27-9DF5-66CDC900EA8C}" sibTransId="{52DE1F27-6F2D-466E-ACA7-5A2B4048D0BA}"/>
    <dgm:cxn modelId="{8EA4EECA-693C-4AF7-9B91-923C18E5C5A9}" type="presOf" srcId="{7D1D7232-FD62-4953-9401-4BA9F3F62877}" destId="{F6848CC5-B578-4544-B16E-AAC65D1D3104}" srcOrd="0" destOrd="0" presId="urn:microsoft.com/office/officeart/2018/5/layout/IconLeafLabelList"/>
    <dgm:cxn modelId="{090A5ECF-3499-476B-9CBF-B69BFCCE74F2}" type="presOf" srcId="{28BD2E72-CA6C-4470-99D1-A61ED4B8B473}" destId="{24A2B67B-67D7-46B7-B3DA-37AB8B1E0C23}" srcOrd="0" destOrd="0" presId="urn:microsoft.com/office/officeart/2018/5/layout/IconLeafLabelList"/>
    <dgm:cxn modelId="{7DE9FAD3-261E-479F-AFD3-D6AD2FFC2A39}" srcId="{E62BFE9B-81CC-4DBE-832A-0D85EA8E8250}" destId="{AF00C97A-5AA9-4A1D-88F5-8B3BBF290D71}" srcOrd="5" destOrd="0" parTransId="{26B4AC0B-32FC-4E74-96F8-6688D1FB2477}" sibTransId="{141DDCCA-92FA-443C-9BA7-365079B2F8AF}"/>
    <dgm:cxn modelId="{AFDA4BD8-FCD2-4C31-8911-47DD815FA809}" type="presOf" srcId="{E62BFE9B-81CC-4DBE-832A-0D85EA8E8250}" destId="{E717FB3E-7865-4637-8171-D0A1A9F6F2F0}" srcOrd="0" destOrd="0" presId="urn:microsoft.com/office/officeart/2018/5/layout/IconLeafLabelList"/>
    <dgm:cxn modelId="{F2868FF7-F390-446E-86D2-997020DBD0C3}" type="presOf" srcId="{F0E2EDD9-1785-4EA7-A474-5112834C7FA9}" destId="{807BFC5F-4590-4A41-98ED-0CCE6D5A7AB9}" srcOrd="0" destOrd="0" presId="urn:microsoft.com/office/officeart/2018/5/layout/IconLeafLabelList"/>
    <dgm:cxn modelId="{67991244-9750-471E-AA8E-643815884449}" type="presParOf" srcId="{E717FB3E-7865-4637-8171-D0A1A9F6F2F0}" destId="{C4B0EBBC-70BF-4F38-87C0-90197F61DCE5}" srcOrd="0" destOrd="0" presId="urn:microsoft.com/office/officeart/2018/5/layout/IconLeafLabelList"/>
    <dgm:cxn modelId="{04F12052-81DE-4AD9-8434-FFF195148605}" type="presParOf" srcId="{C4B0EBBC-70BF-4F38-87C0-90197F61DCE5}" destId="{231CA129-6387-4816-BEAB-7C3224FCFE0B}" srcOrd="0" destOrd="0" presId="urn:microsoft.com/office/officeart/2018/5/layout/IconLeafLabelList"/>
    <dgm:cxn modelId="{84295669-96DC-4715-AEF0-2A206F44B304}" type="presParOf" srcId="{C4B0EBBC-70BF-4F38-87C0-90197F61DCE5}" destId="{3E5DE333-48D4-41EB-A42E-16D8BF0F9522}" srcOrd="1" destOrd="0" presId="urn:microsoft.com/office/officeart/2018/5/layout/IconLeafLabelList"/>
    <dgm:cxn modelId="{E81EF6E5-B0FC-4783-8427-DDE4D9442CDE}" type="presParOf" srcId="{C4B0EBBC-70BF-4F38-87C0-90197F61DCE5}" destId="{064A0F8E-791A-434E-8301-D57B37CF70FA}" srcOrd="2" destOrd="0" presId="urn:microsoft.com/office/officeart/2018/5/layout/IconLeafLabelList"/>
    <dgm:cxn modelId="{51F65A9D-F3C2-4362-A50C-A405A5F07E26}" type="presParOf" srcId="{C4B0EBBC-70BF-4F38-87C0-90197F61DCE5}" destId="{F8AD8250-1B2A-4B07-999F-931D44EDA440}" srcOrd="3" destOrd="0" presId="urn:microsoft.com/office/officeart/2018/5/layout/IconLeafLabelList"/>
    <dgm:cxn modelId="{A76A3C93-DB78-4568-890A-A82A3C39E1FE}" type="presParOf" srcId="{E717FB3E-7865-4637-8171-D0A1A9F6F2F0}" destId="{8CF86CB8-FE53-4927-8099-8E43236F0FBE}" srcOrd="1" destOrd="0" presId="urn:microsoft.com/office/officeart/2018/5/layout/IconLeafLabelList"/>
    <dgm:cxn modelId="{D6D5197C-5E19-4D7C-A381-F07C330D9A75}" type="presParOf" srcId="{E717FB3E-7865-4637-8171-D0A1A9F6F2F0}" destId="{8EC950A4-F62D-47C3-8514-25475100CD47}" srcOrd="2" destOrd="0" presId="urn:microsoft.com/office/officeart/2018/5/layout/IconLeafLabelList"/>
    <dgm:cxn modelId="{3C5B6CE6-3969-4AB7-BE74-30B2B6E16EDA}" type="presParOf" srcId="{8EC950A4-F62D-47C3-8514-25475100CD47}" destId="{E5BC2FFD-EE90-4B8E-ADFF-901991F4424E}" srcOrd="0" destOrd="0" presId="urn:microsoft.com/office/officeart/2018/5/layout/IconLeafLabelList"/>
    <dgm:cxn modelId="{B055112F-E9E4-4BD4-8884-B9194C5068FB}" type="presParOf" srcId="{8EC950A4-F62D-47C3-8514-25475100CD47}" destId="{2724AB64-978C-40E4-BB32-7EFED2AC4242}" srcOrd="1" destOrd="0" presId="urn:microsoft.com/office/officeart/2018/5/layout/IconLeafLabelList"/>
    <dgm:cxn modelId="{B430AA23-69C0-4228-B898-3D2BBC311FD9}" type="presParOf" srcId="{8EC950A4-F62D-47C3-8514-25475100CD47}" destId="{3398514B-E294-43FD-9D90-16EAA9F7437C}" srcOrd="2" destOrd="0" presId="urn:microsoft.com/office/officeart/2018/5/layout/IconLeafLabelList"/>
    <dgm:cxn modelId="{B079B4C0-68BB-4478-9389-946E12076D3F}" type="presParOf" srcId="{8EC950A4-F62D-47C3-8514-25475100CD47}" destId="{3B9A0867-7695-4D25-8B47-D523D47D6141}" srcOrd="3" destOrd="0" presId="urn:microsoft.com/office/officeart/2018/5/layout/IconLeafLabelList"/>
    <dgm:cxn modelId="{129A91F9-742A-4F02-B3B1-2ECFDD725D87}" type="presParOf" srcId="{E717FB3E-7865-4637-8171-D0A1A9F6F2F0}" destId="{D1892AEC-D90D-4610-989A-0B1D985761D1}" srcOrd="3" destOrd="0" presId="urn:microsoft.com/office/officeart/2018/5/layout/IconLeafLabelList"/>
    <dgm:cxn modelId="{CD4A7BD7-F71E-4201-BC29-D92738FEE658}" type="presParOf" srcId="{E717FB3E-7865-4637-8171-D0A1A9F6F2F0}" destId="{244F2861-5F4D-4955-8739-80134857E481}" srcOrd="4" destOrd="0" presId="urn:microsoft.com/office/officeart/2018/5/layout/IconLeafLabelList"/>
    <dgm:cxn modelId="{632DEA42-2BC5-4F45-B8C4-F9780DEB696D}" type="presParOf" srcId="{244F2861-5F4D-4955-8739-80134857E481}" destId="{5830D016-391D-4CC7-B8C3-E847972D73A9}" srcOrd="0" destOrd="0" presId="urn:microsoft.com/office/officeart/2018/5/layout/IconLeafLabelList"/>
    <dgm:cxn modelId="{90552121-DD52-425D-9317-7A0546FCE3F4}" type="presParOf" srcId="{244F2861-5F4D-4955-8739-80134857E481}" destId="{B014007D-8527-4F88-9A31-D6DE355FF7B0}" srcOrd="1" destOrd="0" presId="urn:microsoft.com/office/officeart/2018/5/layout/IconLeafLabelList"/>
    <dgm:cxn modelId="{3308BC94-0C7A-473C-B4F9-4034D5468DEB}" type="presParOf" srcId="{244F2861-5F4D-4955-8739-80134857E481}" destId="{8D52C748-0857-46A5-BED3-54B296426BCE}" srcOrd="2" destOrd="0" presId="urn:microsoft.com/office/officeart/2018/5/layout/IconLeafLabelList"/>
    <dgm:cxn modelId="{61DFC7EF-23C7-4F2D-846E-28330B722317}" type="presParOf" srcId="{244F2861-5F4D-4955-8739-80134857E481}" destId="{24A2B67B-67D7-46B7-B3DA-37AB8B1E0C23}" srcOrd="3" destOrd="0" presId="urn:microsoft.com/office/officeart/2018/5/layout/IconLeafLabelList"/>
    <dgm:cxn modelId="{C8318845-AD2C-4A03-A540-F1D6A31ECC14}" type="presParOf" srcId="{E717FB3E-7865-4637-8171-D0A1A9F6F2F0}" destId="{A55ADB6D-8E9D-474E-BBCF-CB1462F4D374}" srcOrd="5" destOrd="0" presId="urn:microsoft.com/office/officeart/2018/5/layout/IconLeafLabelList"/>
    <dgm:cxn modelId="{EC23E34D-C95D-44E6-9485-0899B18B417A}" type="presParOf" srcId="{E717FB3E-7865-4637-8171-D0A1A9F6F2F0}" destId="{54E28389-EF3B-4495-8719-7E67EC5932A1}" srcOrd="6" destOrd="0" presId="urn:microsoft.com/office/officeart/2018/5/layout/IconLeafLabelList"/>
    <dgm:cxn modelId="{34456407-BC76-4279-BCC7-350D0ED1DA84}" type="presParOf" srcId="{54E28389-EF3B-4495-8719-7E67EC5932A1}" destId="{4D09FDA6-C724-4680-81D9-6B69B8567DA3}" srcOrd="0" destOrd="0" presId="urn:microsoft.com/office/officeart/2018/5/layout/IconLeafLabelList"/>
    <dgm:cxn modelId="{20D4BF0F-73F3-43EC-897F-947898A16571}" type="presParOf" srcId="{54E28389-EF3B-4495-8719-7E67EC5932A1}" destId="{C3CAAF8C-BA25-4762-B51E-DB0D5E467DF2}" srcOrd="1" destOrd="0" presId="urn:microsoft.com/office/officeart/2018/5/layout/IconLeafLabelList"/>
    <dgm:cxn modelId="{E128C574-8B11-496A-B14E-D77269532C24}" type="presParOf" srcId="{54E28389-EF3B-4495-8719-7E67EC5932A1}" destId="{58239ADC-FB04-463C-9CB3-B55CB1B1F99F}" srcOrd="2" destOrd="0" presId="urn:microsoft.com/office/officeart/2018/5/layout/IconLeafLabelList"/>
    <dgm:cxn modelId="{EBAA9E31-447C-4F42-986D-A0FEB33AB56C}" type="presParOf" srcId="{54E28389-EF3B-4495-8719-7E67EC5932A1}" destId="{807BFC5F-4590-4A41-98ED-0CCE6D5A7AB9}" srcOrd="3" destOrd="0" presId="urn:microsoft.com/office/officeart/2018/5/layout/IconLeafLabelList"/>
    <dgm:cxn modelId="{8C77084D-C03F-45A4-AE4D-D2FF9C0D9909}" type="presParOf" srcId="{E717FB3E-7865-4637-8171-D0A1A9F6F2F0}" destId="{AEA9B407-ED14-4B54-A851-24F721A70A59}" srcOrd="7" destOrd="0" presId="urn:microsoft.com/office/officeart/2018/5/layout/IconLeafLabelList"/>
    <dgm:cxn modelId="{00715010-0F65-470D-A5B5-2C6D087E50D8}" type="presParOf" srcId="{E717FB3E-7865-4637-8171-D0A1A9F6F2F0}" destId="{7D108878-6A7E-48F0-887A-2ED5FA3F9457}" srcOrd="8" destOrd="0" presId="urn:microsoft.com/office/officeart/2018/5/layout/IconLeafLabelList"/>
    <dgm:cxn modelId="{7D57DBAF-8905-491B-8723-17F22D228DBA}" type="presParOf" srcId="{7D108878-6A7E-48F0-887A-2ED5FA3F9457}" destId="{682C2B19-31C6-49BE-A6F4-1D429748A3EA}" srcOrd="0" destOrd="0" presId="urn:microsoft.com/office/officeart/2018/5/layout/IconLeafLabelList"/>
    <dgm:cxn modelId="{29D53DA1-6D06-4DBF-B721-5B4DE15E5223}" type="presParOf" srcId="{7D108878-6A7E-48F0-887A-2ED5FA3F9457}" destId="{C7B1F987-B9DC-4077-B76E-2BB5563A86E4}" srcOrd="1" destOrd="0" presId="urn:microsoft.com/office/officeart/2018/5/layout/IconLeafLabelList"/>
    <dgm:cxn modelId="{BB242E9B-DEF2-479F-80B2-1F35E7979DA6}" type="presParOf" srcId="{7D108878-6A7E-48F0-887A-2ED5FA3F9457}" destId="{AB613E81-907E-4BF3-8AE5-B627540E1D13}" srcOrd="2" destOrd="0" presId="urn:microsoft.com/office/officeart/2018/5/layout/IconLeafLabelList"/>
    <dgm:cxn modelId="{FBE857F9-A79D-4A51-B134-1C869C0C7BB3}" type="presParOf" srcId="{7D108878-6A7E-48F0-887A-2ED5FA3F9457}" destId="{A1B0E8DB-0059-489A-B356-50273A30C22E}" srcOrd="3" destOrd="0" presId="urn:microsoft.com/office/officeart/2018/5/layout/IconLeafLabelList"/>
    <dgm:cxn modelId="{84A1F6A9-B3BD-49CA-8BB6-ADCCCFC09F81}" type="presParOf" srcId="{E717FB3E-7865-4637-8171-D0A1A9F6F2F0}" destId="{D11AF027-6084-42FD-BEE5-C0D92E5E86AD}" srcOrd="9" destOrd="0" presId="urn:microsoft.com/office/officeart/2018/5/layout/IconLeafLabelList"/>
    <dgm:cxn modelId="{9519EC9C-DC52-48AB-AA78-BF0CA9249962}" type="presParOf" srcId="{E717FB3E-7865-4637-8171-D0A1A9F6F2F0}" destId="{D13FC59E-B7D5-4711-A4D5-B07D3B9A1BB0}" srcOrd="10" destOrd="0" presId="urn:microsoft.com/office/officeart/2018/5/layout/IconLeafLabelList"/>
    <dgm:cxn modelId="{EB29FA70-93BA-400F-AA88-3D545C8D7C24}" type="presParOf" srcId="{D13FC59E-B7D5-4711-A4D5-B07D3B9A1BB0}" destId="{365FEF76-7B80-4E77-A252-9434C2F05C0A}" srcOrd="0" destOrd="0" presId="urn:microsoft.com/office/officeart/2018/5/layout/IconLeafLabelList"/>
    <dgm:cxn modelId="{D9F2A90C-E274-49E4-810D-9AC871877244}" type="presParOf" srcId="{D13FC59E-B7D5-4711-A4D5-B07D3B9A1BB0}" destId="{133CAC97-7A44-413F-893C-99CC0EAAC464}" srcOrd="1" destOrd="0" presId="urn:microsoft.com/office/officeart/2018/5/layout/IconLeafLabelList"/>
    <dgm:cxn modelId="{816AF6DF-514E-43C8-BB2B-58C7483FFD5C}" type="presParOf" srcId="{D13FC59E-B7D5-4711-A4D5-B07D3B9A1BB0}" destId="{98E5D66A-46FF-4BE9-8A0B-7B88AAA0C64D}" srcOrd="2" destOrd="0" presId="urn:microsoft.com/office/officeart/2018/5/layout/IconLeafLabelList"/>
    <dgm:cxn modelId="{35D857F3-F194-4D62-805B-C87FD3ECD262}" type="presParOf" srcId="{D13FC59E-B7D5-4711-A4D5-B07D3B9A1BB0}" destId="{98463197-014F-4289-BF09-62D7A8F404B8}" srcOrd="3" destOrd="0" presId="urn:microsoft.com/office/officeart/2018/5/layout/IconLeafLabelList"/>
    <dgm:cxn modelId="{B8876B0C-F136-4A98-97FA-1D40BF3B3B5B}" type="presParOf" srcId="{E717FB3E-7865-4637-8171-D0A1A9F6F2F0}" destId="{B4238033-D590-4224-9D58-3F37BC27307A}" srcOrd="11" destOrd="0" presId="urn:microsoft.com/office/officeart/2018/5/layout/IconLeafLabelList"/>
    <dgm:cxn modelId="{9B546711-5539-4AB4-9ED8-0D9243284ADD}" type="presParOf" srcId="{E717FB3E-7865-4637-8171-D0A1A9F6F2F0}" destId="{964A4448-78A2-423A-B048-EF2C439D4604}" srcOrd="12" destOrd="0" presId="urn:microsoft.com/office/officeart/2018/5/layout/IconLeafLabelList"/>
    <dgm:cxn modelId="{D64C5D5C-7512-41AC-AE76-CCF046B0688E}" type="presParOf" srcId="{964A4448-78A2-423A-B048-EF2C439D4604}" destId="{DA0ECE8E-5732-4573-BA44-A224C34335A9}" srcOrd="0" destOrd="0" presId="urn:microsoft.com/office/officeart/2018/5/layout/IconLeafLabelList"/>
    <dgm:cxn modelId="{87D1D0D4-1670-495A-8311-3A069EF4C0B6}" type="presParOf" srcId="{964A4448-78A2-423A-B048-EF2C439D4604}" destId="{1E2FDC46-62C7-472A-85C1-359585E36FFE}" srcOrd="1" destOrd="0" presId="urn:microsoft.com/office/officeart/2018/5/layout/IconLeafLabelList"/>
    <dgm:cxn modelId="{B88892A2-EF28-4400-B5EC-32CDECA4B340}" type="presParOf" srcId="{964A4448-78A2-423A-B048-EF2C439D4604}" destId="{6AB9C377-9A24-4A7E-BB9B-F3D4AA4293FB}" srcOrd="2" destOrd="0" presId="urn:microsoft.com/office/officeart/2018/5/layout/IconLeafLabelList"/>
    <dgm:cxn modelId="{0BC84D70-3FD7-4999-B8F2-6AA418FF61F3}" type="presParOf" srcId="{964A4448-78A2-423A-B048-EF2C439D4604}" destId="{F6848CC5-B578-4544-B16E-AAC65D1D3104}"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861D968-D532-4597-B0A8-D8D3F33812BE}"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C709418F-558F-4C95-B5AF-C77B25F72971}">
      <dgm:prSet/>
      <dgm:spPr/>
      <dgm:t>
        <a:bodyPr/>
        <a:lstStyle/>
        <a:p>
          <a:r>
            <a:rPr lang="en-US"/>
            <a:t>Service Connections</a:t>
          </a:r>
        </a:p>
      </dgm:t>
    </dgm:pt>
    <dgm:pt modelId="{4D6A0FDC-E0BB-41DC-9D66-5EABA9600580}" type="parTrans" cxnId="{A330E32F-CDF6-4569-AF24-6417C07212F4}">
      <dgm:prSet/>
      <dgm:spPr/>
      <dgm:t>
        <a:bodyPr/>
        <a:lstStyle/>
        <a:p>
          <a:endParaRPr lang="en-US"/>
        </a:p>
      </dgm:t>
    </dgm:pt>
    <dgm:pt modelId="{307A4527-9DB1-4E89-8959-867ED44D6A90}" type="sibTrans" cxnId="{A330E32F-CDF6-4569-AF24-6417C07212F4}">
      <dgm:prSet/>
      <dgm:spPr/>
      <dgm:t>
        <a:bodyPr/>
        <a:lstStyle/>
        <a:p>
          <a:endParaRPr lang="en-US"/>
        </a:p>
      </dgm:t>
    </dgm:pt>
    <dgm:pt modelId="{4F964A42-70E2-4C1A-B2F3-DF3EEE8883A8}">
      <dgm:prSet/>
      <dgm:spPr/>
      <dgm:t>
        <a:bodyPr/>
        <a:lstStyle/>
        <a:p>
          <a:r>
            <a:rPr lang="en-US" b="1"/>
            <a:t>Using secret variables</a:t>
          </a:r>
          <a:endParaRPr lang="en-US"/>
        </a:p>
      </dgm:t>
    </dgm:pt>
    <dgm:pt modelId="{30D7EEB0-AF5E-4C00-9311-1F621048A3E2}" type="parTrans" cxnId="{089CEF0F-97FD-417D-BEB8-BCE4C529C890}">
      <dgm:prSet/>
      <dgm:spPr/>
      <dgm:t>
        <a:bodyPr/>
        <a:lstStyle/>
        <a:p>
          <a:endParaRPr lang="en-US"/>
        </a:p>
      </dgm:t>
    </dgm:pt>
    <dgm:pt modelId="{2402D906-9C74-4173-8FB1-D2C7E296017E}" type="sibTrans" cxnId="{089CEF0F-97FD-417D-BEB8-BCE4C529C890}">
      <dgm:prSet/>
      <dgm:spPr/>
      <dgm:t>
        <a:bodyPr/>
        <a:lstStyle/>
        <a:p>
          <a:endParaRPr lang="en-US"/>
        </a:p>
      </dgm:t>
    </dgm:pt>
    <dgm:pt modelId="{DAB989F4-2DAB-47F1-9AB6-98E005D157A5}">
      <dgm:prSet/>
      <dgm:spPr/>
      <dgm:t>
        <a:bodyPr/>
        <a:lstStyle/>
        <a:p>
          <a:r>
            <a:rPr lang="en-US" b="1"/>
            <a:t>Storing secrets in a key vault </a:t>
          </a:r>
          <a:endParaRPr lang="en-US"/>
        </a:p>
      </dgm:t>
    </dgm:pt>
    <dgm:pt modelId="{C6EA96B7-F0CB-48D3-8DD1-1E115443BE5D}" type="parTrans" cxnId="{F54088F6-C850-4915-A5B8-7F9E4380C65B}">
      <dgm:prSet/>
      <dgm:spPr/>
      <dgm:t>
        <a:bodyPr/>
        <a:lstStyle/>
        <a:p>
          <a:endParaRPr lang="en-US"/>
        </a:p>
      </dgm:t>
    </dgm:pt>
    <dgm:pt modelId="{B70CD656-0B91-41CA-ABE3-0D1AB20B9000}" type="sibTrans" cxnId="{F54088F6-C850-4915-A5B8-7F9E4380C65B}">
      <dgm:prSet/>
      <dgm:spPr/>
      <dgm:t>
        <a:bodyPr/>
        <a:lstStyle/>
        <a:p>
          <a:endParaRPr lang="en-US"/>
        </a:p>
      </dgm:t>
    </dgm:pt>
    <dgm:pt modelId="{3F71AEC9-48C4-48D1-9912-1452F66B1DE6}">
      <dgm:prSet/>
      <dgm:spPr/>
      <dgm:t>
        <a:bodyPr/>
        <a:lstStyle/>
        <a:p>
          <a:r>
            <a:rPr lang="en-US" b="1"/>
            <a:t>Retrieve with a variable group</a:t>
          </a:r>
          <a:endParaRPr lang="en-US"/>
        </a:p>
      </dgm:t>
    </dgm:pt>
    <dgm:pt modelId="{52118805-478E-4DCE-9BFB-EA28E825FBF6}" type="parTrans" cxnId="{0E09DEA3-C642-4C06-BA94-1C6ACE7F3843}">
      <dgm:prSet/>
      <dgm:spPr/>
      <dgm:t>
        <a:bodyPr/>
        <a:lstStyle/>
        <a:p>
          <a:endParaRPr lang="en-US"/>
        </a:p>
      </dgm:t>
    </dgm:pt>
    <dgm:pt modelId="{BE28DE77-0B8E-4B83-8700-EB697B9E3FF3}" type="sibTrans" cxnId="{0E09DEA3-C642-4C06-BA94-1C6ACE7F3843}">
      <dgm:prSet/>
      <dgm:spPr/>
      <dgm:t>
        <a:bodyPr/>
        <a:lstStyle/>
        <a:p>
          <a:endParaRPr lang="en-US"/>
        </a:p>
      </dgm:t>
    </dgm:pt>
    <dgm:pt modelId="{25233726-AD7D-414C-9D04-3E0B732F3B3C}">
      <dgm:prSet/>
      <dgm:spPr/>
      <dgm:t>
        <a:bodyPr/>
        <a:lstStyle/>
        <a:p>
          <a:r>
            <a:rPr lang="en-US" b="1"/>
            <a:t>Accessing Keyvault from within the pipeline</a:t>
          </a:r>
          <a:endParaRPr lang="en-US"/>
        </a:p>
      </dgm:t>
    </dgm:pt>
    <dgm:pt modelId="{D15845E5-B016-4A2A-ADDE-B93B5752A8B5}" type="parTrans" cxnId="{945A32A9-E09F-4554-BBA3-F75ED3522A0C}">
      <dgm:prSet/>
      <dgm:spPr/>
      <dgm:t>
        <a:bodyPr/>
        <a:lstStyle/>
        <a:p>
          <a:endParaRPr lang="en-US"/>
        </a:p>
      </dgm:t>
    </dgm:pt>
    <dgm:pt modelId="{D9431CC2-5B87-4115-B3D7-FF1FA97F9C63}" type="sibTrans" cxnId="{945A32A9-E09F-4554-BBA3-F75ED3522A0C}">
      <dgm:prSet/>
      <dgm:spPr/>
      <dgm:t>
        <a:bodyPr/>
        <a:lstStyle/>
        <a:p>
          <a:endParaRPr lang="en-US"/>
        </a:p>
      </dgm:t>
    </dgm:pt>
    <dgm:pt modelId="{4EF3819F-E565-4AF3-9397-B3E04C15D939}" type="pres">
      <dgm:prSet presAssocID="{7861D968-D532-4597-B0A8-D8D3F33812BE}" presName="root" presStyleCnt="0">
        <dgm:presLayoutVars>
          <dgm:dir/>
          <dgm:resizeHandles val="exact"/>
        </dgm:presLayoutVars>
      </dgm:prSet>
      <dgm:spPr/>
    </dgm:pt>
    <dgm:pt modelId="{7B7CDC7A-DE42-4CEF-8566-84A801D45394}" type="pres">
      <dgm:prSet presAssocID="{C709418F-558F-4C95-B5AF-C77B25F72971}" presName="compNode" presStyleCnt="0"/>
      <dgm:spPr/>
    </dgm:pt>
    <dgm:pt modelId="{8C57076B-D98B-4EA7-873E-405D7FF9C188}" type="pres">
      <dgm:prSet presAssocID="{C709418F-558F-4C95-B5AF-C77B25F72971}" presName="bgRect" presStyleLbl="bgShp" presStyleIdx="0" presStyleCnt="3"/>
      <dgm:spPr/>
    </dgm:pt>
    <dgm:pt modelId="{12E5E4E5-53AC-42CE-ACCE-162FBB347B25}" type="pres">
      <dgm:prSet presAssocID="{C709418F-558F-4C95-B5AF-C77B25F7297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USB"/>
        </a:ext>
      </dgm:extLst>
    </dgm:pt>
    <dgm:pt modelId="{773BA541-73D3-4EBD-BFFF-8CEE35FF3891}" type="pres">
      <dgm:prSet presAssocID="{C709418F-558F-4C95-B5AF-C77B25F72971}" presName="spaceRect" presStyleCnt="0"/>
      <dgm:spPr/>
    </dgm:pt>
    <dgm:pt modelId="{FE148940-1EE3-472F-A0BD-642728DCB09E}" type="pres">
      <dgm:prSet presAssocID="{C709418F-558F-4C95-B5AF-C77B25F72971}" presName="parTx" presStyleLbl="revTx" presStyleIdx="0" presStyleCnt="4">
        <dgm:presLayoutVars>
          <dgm:chMax val="0"/>
          <dgm:chPref val="0"/>
        </dgm:presLayoutVars>
      </dgm:prSet>
      <dgm:spPr/>
    </dgm:pt>
    <dgm:pt modelId="{F67E2F82-CE14-4630-8AC2-A8EB15CAA7C0}" type="pres">
      <dgm:prSet presAssocID="{307A4527-9DB1-4E89-8959-867ED44D6A90}" presName="sibTrans" presStyleCnt="0"/>
      <dgm:spPr/>
    </dgm:pt>
    <dgm:pt modelId="{A5E31240-2E6D-4079-8F91-7BE01D7F27EB}" type="pres">
      <dgm:prSet presAssocID="{4F964A42-70E2-4C1A-B2F3-DF3EEE8883A8}" presName="compNode" presStyleCnt="0"/>
      <dgm:spPr/>
    </dgm:pt>
    <dgm:pt modelId="{FD3DCEE4-982B-44C5-84B0-798C319FF0F2}" type="pres">
      <dgm:prSet presAssocID="{4F964A42-70E2-4C1A-B2F3-DF3EEE8883A8}" presName="bgRect" presStyleLbl="bgShp" presStyleIdx="1" presStyleCnt="3"/>
      <dgm:spPr/>
    </dgm:pt>
    <dgm:pt modelId="{9ABD5A5E-A759-4EBF-B6F8-19AFADB21042}" type="pres">
      <dgm:prSet presAssocID="{4F964A42-70E2-4C1A-B2F3-DF3EEE8883A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rson with Idea"/>
        </a:ext>
      </dgm:extLst>
    </dgm:pt>
    <dgm:pt modelId="{2CE08E06-B440-46A4-92AC-76BD883642CF}" type="pres">
      <dgm:prSet presAssocID="{4F964A42-70E2-4C1A-B2F3-DF3EEE8883A8}" presName="spaceRect" presStyleCnt="0"/>
      <dgm:spPr/>
    </dgm:pt>
    <dgm:pt modelId="{5E80F2E4-159F-414A-BF2A-DF0232F136B0}" type="pres">
      <dgm:prSet presAssocID="{4F964A42-70E2-4C1A-B2F3-DF3EEE8883A8}" presName="parTx" presStyleLbl="revTx" presStyleIdx="1" presStyleCnt="4">
        <dgm:presLayoutVars>
          <dgm:chMax val="0"/>
          <dgm:chPref val="0"/>
        </dgm:presLayoutVars>
      </dgm:prSet>
      <dgm:spPr/>
    </dgm:pt>
    <dgm:pt modelId="{D24D885B-37F3-46F4-89C9-6C672ABB5ACD}" type="pres">
      <dgm:prSet presAssocID="{2402D906-9C74-4173-8FB1-D2C7E296017E}" presName="sibTrans" presStyleCnt="0"/>
      <dgm:spPr/>
    </dgm:pt>
    <dgm:pt modelId="{EEEF8BBD-8E8E-4AED-986C-0B279B7CDE6E}" type="pres">
      <dgm:prSet presAssocID="{DAB989F4-2DAB-47F1-9AB6-98E005D157A5}" presName="compNode" presStyleCnt="0"/>
      <dgm:spPr/>
    </dgm:pt>
    <dgm:pt modelId="{D2CF90BE-4488-45A7-BFA8-6A30B9C59082}" type="pres">
      <dgm:prSet presAssocID="{DAB989F4-2DAB-47F1-9AB6-98E005D157A5}" presName="bgRect" presStyleLbl="bgShp" presStyleIdx="2" presStyleCnt="3"/>
      <dgm:spPr/>
    </dgm:pt>
    <dgm:pt modelId="{E8A58941-1DF1-434E-AD50-52AE6B3B01F5}" type="pres">
      <dgm:prSet presAssocID="{DAB989F4-2DAB-47F1-9AB6-98E005D157A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107815D3-834E-4B31-9216-5783C3CCFA05}" type="pres">
      <dgm:prSet presAssocID="{DAB989F4-2DAB-47F1-9AB6-98E005D157A5}" presName="spaceRect" presStyleCnt="0"/>
      <dgm:spPr/>
    </dgm:pt>
    <dgm:pt modelId="{6760321F-9749-4F67-8B4C-F111309516C9}" type="pres">
      <dgm:prSet presAssocID="{DAB989F4-2DAB-47F1-9AB6-98E005D157A5}" presName="parTx" presStyleLbl="revTx" presStyleIdx="2" presStyleCnt="4">
        <dgm:presLayoutVars>
          <dgm:chMax val="0"/>
          <dgm:chPref val="0"/>
        </dgm:presLayoutVars>
      </dgm:prSet>
      <dgm:spPr/>
    </dgm:pt>
    <dgm:pt modelId="{89B8D84D-F8B1-48F4-84F1-FF69E1EAF2D9}" type="pres">
      <dgm:prSet presAssocID="{DAB989F4-2DAB-47F1-9AB6-98E005D157A5}" presName="desTx" presStyleLbl="revTx" presStyleIdx="3" presStyleCnt="4">
        <dgm:presLayoutVars/>
      </dgm:prSet>
      <dgm:spPr/>
    </dgm:pt>
  </dgm:ptLst>
  <dgm:cxnLst>
    <dgm:cxn modelId="{089CEF0F-97FD-417D-BEB8-BCE4C529C890}" srcId="{7861D968-D532-4597-B0A8-D8D3F33812BE}" destId="{4F964A42-70E2-4C1A-B2F3-DF3EEE8883A8}" srcOrd="1" destOrd="0" parTransId="{30D7EEB0-AF5E-4C00-9311-1F621048A3E2}" sibTransId="{2402D906-9C74-4173-8FB1-D2C7E296017E}"/>
    <dgm:cxn modelId="{F92F6423-D7CF-4730-89B8-1004D5CD63E3}" type="presOf" srcId="{DAB989F4-2DAB-47F1-9AB6-98E005D157A5}" destId="{6760321F-9749-4F67-8B4C-F111309516C9}" srcOrd="0" destOrd="0" presId="urn:microsoft.com/office/officeart/2018/2/layout/IconVerticalSolidList"/>
    <dgm:cxn modelId="{A330E32F-CDF6-4569-AF24-6417C07212F4}" srcId="{7861D968-D532-4597-B0A8-D8D3F33812BE}" destId="{C709418F-558F-4C95-B5AF-C77B25F72971}" srcOrd="0" destOrd="0" parTransId="{4D6A0FDC-E0BB-41DC-9D66-5EABA9600580}" sibTransId="{307A4527-9DB1-4E89-8959-867ED44D6A90}"/>
    <dgm:cxn modelId="{84B35860-C6D5-460D-8D06-2582BD14A2A2}" type="presOf" srcId="{3F71AEC9-48C4-48D1-9912-1452F66B1DE6}" destId="{89B8D84D-F8B1-48F4-84F1-FF69E1EAF2D9}" srcOrd="0" destOrd="0" presId="urn:microsoft.com/office/officeart/2018/2/layout/IconVerticalSolidList"/>
    <dgm:cxn modelId="{6A9A046E-17F9-424A-B756-3FD05A1BF136}" type="presOf" srcId="{7861D968-D532-4597-B0A8-D8D3F33812BE}" destId="{4EF3819F-E565-4AF3-9397-B3E04C15D939}" srcOrd="0" destOrd="0" presId="urn:microsoft.com/office/officeart/2018/2/layout/IconVerticalSolidList"/>
    <dgm:cxn modelId="{F59BBC77-9153-49B6-8694-2FD9093C61E7}" type="presOf" srcId="{25233726-AD7D-414C-9D04-3E0B732F3B3C}" destId="{89B8D84D-F8B1-48F4-84F1-FF69E1EAF2D9}" srcOrd="0" destOrd="1" presId="urn:microsoft.com/office/officeart/2018/2/layout/IconVerticalSolidList"/>
    <dgm:cxn modelId="{4E3B1E86-D1DC-4868-B714-6CA864D6855A}" type="presOf" srcId="{4F964A42-70E2-4C1A-B2F3-DF3EEE8883A8}" destId="{5E80F2E4-159F-414A-BF2A-DF0232F136B0}" srcOrd="0" destOrd="0" presId="urn:microsoft.com/office/officeart/2018/2/layout/IconVerticalSolidList"/>
    <dgm:cxn modelId="{0E09DEA3-C642-4C06-BA94-1C6ACE7F3843}" srcId="{DAB989F4-2DAB-47F1-9AB6-98E005D157A5}" destId="{3F71AEC9-48C4-48D1-9912-1452F66B1DE6}" srcOrd="0" destOrd="0" parTransId="{52118805-478E-4DCE-9BFB-EA28E825FBF6}" sibTransId="{BE28DE77-0B8E-4B83-8700-EB697B9E3FF3}"/>
    <dgm:cxn modelId="{945A32A9-E09F-4554-BBA3-F75ED3522A0C}" srcId="{DAB989F4-2DAB-47F1-9AB6-98E005D157A5}" destId="{25233726-AD7D-414C-9D04-3E0B732F3B3C}" srcOrd="1" destOrd="0" parTransId="{D15845E5-B016-4A2A-ADDE-B93B5752A8B5}" sibTransId="{D9431CC2-5B87-4115-B3D7-FF1FA97F9C63}"/>
    <dgm:cxn modelId="{F54088F6-C850-4915-A5B8-7F9E4380C65B}" srcId="{7861D968-D532-4597-B0A8-D8D3F33812BE}" destId="{DAB989F4-2DAB-47F1-9AB6-98E005D157A5}" srcOrd="2" destOrd="0" parTransId="{C6EA96B7-F0CB-48D3-8DD1-1E115443BE5D}" sibTransId="{B70CD656-0B91-41CA-ABE3-0D1AB20B9000}"/>
    <dgm:cxn modelId="{7FD49CFC-3804-4C84-AEF0-0AF30E13075F}" type="presOf" srcId="{C709418F-558F-4C95-B5AF-C77B25F72971}" destId="{FE148940-1EE3-472F-A0BD-642728DCB09E}" srcOrd="0" destOrd="0" presId="urn:microsoft.com/office/officeart/2018/2/layout/IconVerticalSolidList"/>
    <dgm:cxn modelId="{B8E5C859-8269-4822-9145-323FE148872E}" type="presParOf" srcId="{4EF3819F-E565-4AF3-9397-B3E04C15D939}" destId="{7B7CDC7A-DE42-4CEF-8566-84A801D45394}" srcOrd="0" destOrd="0" presId="urn:microsoft.com/office/officeart/2018/2/layout/IconVerticalSolidList"/>
    <dgm:cxn modelId="{8F9543F4-5F34-461C-B564-805A375E7891}" type="presParOf" srcId="{7B7CDC7A-DE42-4CEF-8566-84A801D45394}" destId="{8C57076B-D98B-4EA7-873E-405D7FF9C188}" srcOrd="0" destOrd="0" presId="urn:microsoft.com/office/officeart/2018/2/layout/IconVerticalSolidList"/>
    <dgm:cxn modelId="{DB2D2E90-2350-4493-8FEB-1FE98EC7CD10}" type="presParOf" srcId="{7B7CDC7A-DE42-4CEF-8566-84A801D45394}" destId="{12E5E4E5-53AC-42CE-ACCE-162FBB347B25}" srcOrd="1" destOrd="0" presId="urn:microsoft.com/office/officeart/2018/2/layout/IconVerticalSolidList"/>
    <dgm:cxn modelId="{FACB4C98-721E-4653-8B0A-012048101B9A}" type="presParOf" srcId="{7B7CDC7A-DE42-4CEF-8566-84A801D45394}" destId="{773BA541-73D3-4EBD-BFFF-8CEE35FF3891}" srcOrd="2" destOrd="0" presId="urn:microsoft.com/office/officeart/2018/2/layout/IconVerticalSolidList"/>
    <dgm:cxn modelId="{8CEC30B6-A72D-4371-86A5-0EB049F76F18}" type="presParOf" srcId="{7B7CDC7A-DE42-4CEF-8566-84A801D45394}" destId="{FE148940-1EE3-472F-A0BD-642728DCB09E}" srcOrd="3" destOrd="0" presId="urn:microsoft.com/office/officeart/2018/2/layout/IconVerticalSolidList"/>
    <dgm:cxn modelId="{C7FE7388-C350-48CD-8833-B99FE1D85D18}" type="presParOf" srcId="{4EF3819F-E565-4AF3-9397-B3E04C15D939}" destId="{F67E2F82-CE14-4630-8AC2-A8EB15CAA7C0}" srcOrd="1" destOrd="0" presId="urn:microsoft.com/office/officeart/2018/2/layout/IconVerticalSolidList"/>
    <dgm:cxn modelId="{0518D11A-E308-443A-BE2A-C7CAFEA31FAD}" type="presParOf" srcId="{4EF3819F-E565-4AF3-9397-B3E04C15D939}" destId="{A5E31240-2E6D-4079-8F91-7BE01D7F27EB}" srcOrd="2" destOrd="0" presId="urn:microsoft.com/office/officeart/2018/2/layout/IconVerticalSolidList"/>
    <dgm:cxn modelId="{D32E739E-529D-4C17-A14F-9F993CD5902A}" type="presParOf" srcId="{A5E31240-2E6D-4079-8F91-7BE01D7F27EB}" destId="{FD3DCEE4-982B-44C5-84B0-798C319FF0F2}" srcOrd="0" destOrd="0" presId="urn:microsoft.com/office/officeart/2018/2/layout/IconVerticalSolidList"/>
    <dgm:cxn modelId="{78378F0D-920C-43D5-9479-42C6252EE379}" type="presParOf" srcId="{A5E31240-2E6D-4079-8F91-7BE01D7F27EB}" destId="{9ABD5A5E-A759-4EBF-B6F8-19AFADB21042}" srcOrd="1" destOrd="0" presId="urn:microsoft.com/office/officeart/2018/2/layout/IconVerticalSolidList"/>
    <dgm:cxn modelId="{32926CAC-C2F1-4F3B-BF79-AA4B114DDE41}" type="presParOf" srcId="{A5E31240-2E6D-4079-8F91-7BE01D7F27EB}" destId="{2CE08E06-B440-46A4-92AC-76BD883642CF}" srcOrd="2" destOrd="0" presId="urn:microsoft.com/office/officeart/2018/2/layout/IconVerticalSolidList"/>
    <dgm:cxn modelId="{0A17E730-21AA-4867-A26C-94BF8CCF4A1D}" type="presParOf" srcId="{A5E31240-2E6D-4079-8F91-7BE01D7F27EB}" destId="{5E80F2E4-159F-414A-BF2A-DF0232F136B0}" srcOrd="3" destOrd="0" presId="urn:microsoft.com/office/officeart/2018/2/layout/IconVerticalSolidList"/>
    <dgm:cxn modelId="{68DE9BFE-2EC5-4B0C-8051-1460E418C4F4}" type="presParOf" srcId="{4EF3819F-E565-4AF3-9397-B3E04C15D939}" destId="{D24D885B-37F3-46F4-89C9-6C672ABB5ACD}" srcOrd="3" destOrd="0" presId="urn:microsoft.com/office/officeart/2018/2/layout/IconVerticalSolidList"/>
    <dgm:cxn modelId="{4EC35522-3F8E-46FC-880E-DEB89432BE65}" type="presParOf" srcId="{4EF3819F-E565-4AF3-9397-B3E04C15D939}" destId="{EEEF8BBD-8E8E-4AED-986C-0B279B7CDE6E}" srcOrd="4" destOrd="0" presId="urn:microsoft.com/office/officeart/2018/2/layout/IconVerticalSolidList"/>
    <dgm:cxn modelId="{B58F5D79-EA16-455E-9FEC-8E513DCC71B4}" type="presParOf" srcId="{EEEF8BBD-8E8E-4AED-986C-0B279B7CDE6E}" destId="{D2CF90BE-4488-45A7-BFA8-6A30B9C59082}" srcOrd="0" destOrd="0" presId="urn:microsoft.com/office/officeart/2018/2/layout/IconVerticalSolidList"/>
    <dgm:cxn modelId="{5F128ADD-3E0A-4879-8594-DDEE14E65C65}" type="presParOf" srcId="{EEEF8BBD-8E8E-4AED-986C-0B279B7CDE6E}" destId="{E8A58941-1DF1-434E-AD50-52AE6B3B01F5}" srcOrd="1" destOrd="0" presId="urn:microsoft.com/office/officeart/2018/2/layout/IconVerticalSolidList"/>
    <dgm:cxn modelId="{D41B70EA-0E4D-4984-A89A-4DEE0E83EEA7}" type="presParOf" srcId="{EEEF8BBD-8E8E-4AED-986C-0B279B7CDE6E}" destId="{107815D3-834E-4B31-9216-5783C3CCFA05}" srcOrd="2" destOrd="0" presId="urn:microsoft.com/office/officeart/2018/2/layout/IconVerticalSolidList"/>
    <dgm:cxn modelId="{E83B2629-21DB-424B-9FA8-887AD3625B8C}" type="presParOf" srcId="{EEEF8BBD-8E8E-4AED-986C-0B279B7CDE6E}" destId="{6760321F-9749-4F67-8B4C-F111309516C9}" srcOrd="3" destOrd="0" presId="urn:microsoft.com/office/officeart/2018/2/layout/IconVerticalSolidList"/>
    <dgm:cxn modelId="{9A1F52B8-8714-4305-B6CF-765212ACF041}" type="presParOf" srcId="{EEEF8BBD-8E8E-4AED-986C-0B279B7CDE6E}" destId="{89B8D84D-F8B1-48F4-84F1-FF69E1EAF2D9}"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71883B3-4CCC-4C1B-B587-2CA749C7A8C0}" type="doc">
      <dgm:prSet loTypeId="urn:microsoft.com/office/officeart/2005/8/layout/process1" loCatId="process" qsTypeId="urn:microsoft.com/office/officeart/2005/8/quickstyle/simple1" qsCatId="simple" csTypeId="urn:microsoft.com/office/officeart/2005/8/colors/accent1_2" csCatId="accent1" phldr="1"/>
      <dgm:spPr/>
    </dgm:pt>
    <dgm:pt modelId="{56814C6C-3B45-4EF5-B7D8-0F19032C28EE}">
      <dgm:prSet phldrT="[Text]"/>
      <dgm:spPr/>
      <dgm:t>
        <a:bodyPr/>
        <a:lstStyle/>
        <a:p>
          <a:r>
            <a:rPr lang="en-US" dirty="0"/>
            <a:t>Dev</a:t>
          </a:r>
        </a:p>
      </dgm:t>
    </dgm:pt>
    <dgm:pt modelId="{B401AF4A-3AD2-4393-8033-2F55B0F27E15}" type="parTrans" cxnId="{A9AE52F1-1098-4382-AB57-DB1575CAA200}">
      <dgm:prSet/>
      <dgm:spPr/>
      <dgm:t>
        <a:bodyPr/>
        <a:lstStyle/>
        <a:p>
          <a:endParaRPr lang="en-US"/>
        </a:p>
      </dgm:t>
    </dgm:pt>
    <dgm:pt modelId="{0413AAB6-021D-420A-B654-2A12FF68CDFE}" type="sibTrans" cxnId="{A9AE52F1-1098-4382-AB57-DB1575CAA200}">
      <dgm:prSet/>
      <dgm:spPr/>
      <dgm:t>
        <a:bodyPr/>
        <a:lstStyle/>
        <a:p>
          <a:endParaRPr lang="en-US"/>
        </a:p>
      </dgm:t>
    </dgm:pt>
    <dgm:pt modelId="{92B903D9-C52E-4CD5-8466-BCCE5EFF8C22}">
      <dgm:prSet phldrT="[Text]"/>
      <dgm:spPr/>
      <dgm:t>
        <a:bodyPr/>
        <a:lstStyle/>
        <a:p>
          <a:r>
            <a:rPr lang="en-US" dirty="0"/>
            <a:t>Test</a:t>
          </a:r>
        </a:p>
      </dgm:t>
    </dgm:pt>
    <dgm:pt modelId="{435975DB-B97D-48F3-8A49-FA485FCC4105}" type="parTrans" cxnId="{11E94DB5-6FB4-482E-8935-04714FD376B9}">
      <dgm:prSet/>
      <dgm:spPr/>
      <dgm:t>
        <a:bodyPr/>
        <a:lstStyle/>
        <a:p>
          <a:endParaRPr lang="en-US"/>
        </a:p>
      </dgm:t>
    </dgm:pt>
    <dgm:pt modelId="{DEC34EC3-B689-4F89-9D78-7092E2D62A4E}" type="sibTrans" cxnId="{11E94DB5-6FB4-482E-8935-04714FD376B9}">
      <dgm:prSet/>
      <dgm:spPr/>
      <dgm:t>
        <a:bodyPr/>
        <a:lstStyle/>
        <a:p>
          <a:endParaRPr lang="en-US"/>
        </a:p>
      </dgm:t>
    </dgm:pt>
    <dgm:pt modelId="{B32531BB-5207-4B1E-96A9-9F05520F0D9B}">
      <dgm:prSet phldrT="[Text]"/>
      <dgm:spPr/>
      <dgm:t>
        <a:bodyPr/>
        <a:lstStyle/>
        <a:p>
          <a:r>
            <a:rPr lang="en-US" dirty="0"/>
            <a:t>Staging</a:t>
          </a:r>
        </a:p>
      </dgm:t>
    </dgm:pt>
    <dgm:pt modelId="{9B85B34D-6B7A-4B34-BC1B-CBBCAB37DFD3}" type="parTrans" cxnId="{E6B18B80-687F-4447-9494-4EEB6028D0BC}">
      <dgm:prSet/>
      <dgm:spPr/>
      <dgm:t>
        <a:bodyPr/>
        <a:lstStyle/>
        <a:p>
          <a:endParaRPr lang="en-US"/>
        </a:p>
      </dgm:t>
    </dgm:pt>
    <dgm:pt modelId="{8365EAE2-C3EB-4613-B151-89A6E90A03F0}" type="sibTrans" cxnId="{E6B18B80-687F-4447-9494-4EEB6028D0BC}">
      <dgm:prSet/>
      <dgm:spPr/>
      <dgm:t>
        <a:bodyPr/>
        <a:lstStyle/>
        <a:p>
          <a:endParaRPr lang="en-US"/>
        </a:p>
      </dgm:t>
    </dgm:pt>
    <dgm:pt modelId="{0F315319-8D09-460B-B400-D579B5E934A0}">
      <dgm:prSet phldrT="[Text]"/>
      <dgm:spPr/>
      <dgm:t>
        <a:bodyPr/>
        <a:lstStyle/>
        <a:p>
          <a:r>
            <a:rPr lang="en-US" dirty="0"/>
            <a:t>Production</a:t>
          </a:r>
        </a:p>
      </dgm:t>
    </dgm:pt>
    <dgm:pt modelId="{048C970A-5FBD-4985-B929-64C29DFD8350}" type="parTrans" cxnId="{19EDBCD4-5271-42BC-97AD-A8216FC148B9}">
      <dgm:prSet/>
      <dgm:spPr/>
      <dgm:t>
        <a:bodyPr/>
        <a:lstStyle/>
        <a:p>
          <a:endParaRPr lang="en-US"/>
        </a:p>
      </dgm:t>
    </dgm:pt>
    <dgm:pt modelId="{CA99973E-8912-4AAE-B7E1-1B0525124BF0}" type="sibTrans" cxnId="{19EDBCD4-5271-42BC-97AD-A8216FC148B9}">
      <dgm:prSet/>
      <dgm:spPr/>
      <dgm:t>
        <a:bodyPr/>
        <a:lstStyle/>
        <a:p>
          <a:endParaRPr lang="en-US"/>
        </a:p>
      </dgm:t>
    </dgm:pt>
    <dgm:pt modelId="{FDE54D63-6827-4AF1-8541-1536D1AF128D}" type="pres">
      <dgm:prSet presAssocID="{A71883B3-4CCC-4C1B-B587-2CA749C7A8C0}" presName="Name0" presStyleCnt="0">
        <dgm:presLayoutVars>
          <dgm:dir/>
          <dgm:resizeHandles val="exact"/>
        </dgm:presLayoutVars>
      </dgm:prSet>
      <dgm:spPr/>
    </dgm:pt>
    <dgm:pt modelId="{6FF76381-94D4-4F24-85C6-424373F4D3E8}" type="pres">
      <dgm:prSet presAssocID="{56814C6C-3B45-4EF5-B7D8-0F19032C28EE}" presName="node" presStyleLbl="node1" presStyleIdx="0" presStyleCnt="4">
        <dgm:presLayoutVars>
          <dgm:bulletEnabled val="1"/>
        </dgm:presLayoutVars>
      </dgm:prSet>
      <dgm:spPr/>
    </dgm:pt>
    <dgm:pt modelId="{DA32E9CE-F212-4319-8F81-CA03CFCFA272}" type="pres">
      <dgm:prSet presAssocID="{0413AAB6-021D-420A-B654-2A12FF68CDFE}" presName="sibTrans" presStyleLbl="sibTrans2D1" presStyleIdx="0" presStyleCnt="3"/>
      <dgm:spPr/>
    </dgm:pt>
    <dgm:pt modelId="{697E58F2-C36D-452D-9D0A-E901FEF61A85}" type="pres">
      <dgm:prSet presAssocID="{0413AAB6-021D-420A-B654-2A12FF68CDFE}" presName="connectorText" presStyleLbl="sibTrans2D1" presStyleIdx="0" presStyleCnt="3"/>
      <dgm:spPr/>
    </dgm:pt>
    <dgm:pt modelId="{4058C502-7C9E-41F8-B41B-1EA242F4D754}" type="pres">
      <dgm:prSet presAssocID="{92B903D9-C52E-4CD5-8466-BCCE5EFF8C22}" presName="node" presStyleLbl="node1" presStyleIdx="1" presStyleCnt="4">
        <dgm:presLayoutVars>
          <dgm:bulletEnabled val="1"/>
        </dgm:presLayoutVars>
      </dgm:prSet>
      <dgm:spPr/>
    </dgm:pt>
    <dgm:pt modelId="{D290EEDE-7A8F-4003-899F-A8219308CA28}" type="pres">
      <dgm:prSet presAssocID="{DEC34EC3-B689-4F89-9D78-7092E2D62A4E}" presName="sibTrans" presStyleLbl="sibTrans2D1" presStyleIdx="1" presStyleCnt="3"/>
      <dgm:spPr/>
    </dgm:pt>
    <dgm:pt modelId="{217A4EC0-A952-4D2B-9ABD-8A451AAB59EE}" type="pres">
      <dgm:prSet presAssocID="{DEC34EC3-B689-4F89-9D78-7092E2D62A4E}" presName="connectorText" presStyleLbl="sibTrans2D1" presStyleIdx="1" presStyleCnt="3"/>
      <dgm:spPr/>
    </dgm:pt>
    <dgm:pt modelId="{B14FBF8D-8880-4AB6-AF0E-E1D05CFF9A20}" type="pres">
      <dgm:prSet presAssocID="{B32531BB-5207-4B1E-96A9-9F05520F0D9B}" presName="node" presStyleLbl="node1" presStyleIdx="2" presStyleCnt="4">
        <dgm:presLayoutVars>
          <dgm:bulletEnabled val="1"/>
        </dgm:presLayoutVars>
      </dgm:prSet>
      <dgm:spPr/>
    </dgm:pt>
    <dgm:pt modelId="{983B04DD-04A7-4BC8-9E11-C099815E3214}" type="pres">
      <dgm:prSet presAssocID="{8365EAE2-C3EB-4613-B151-89A6E90A03F0}" presName="sibTrans" presStyleLbl="sibTrans2D1" presStyleIdx="2" presStyleCnt="3"/>
      <dgm:spPr/>
    </dgm:pt>
    <dgm:pt modelId="{E873F4FD-EF8C-4FBD-9F36-C1BB6571D8B2}" type="pres">
      <dgm:prSet presAssocID="{8365EAE2-C3EB-4613-B151-89A6E90A03F0}" presName="connectorText" presStyleLbl="sibTrans2D1" presStyleIdx="2" presStyleCnt="3"/>
      <dgm:spPr/>
    </dgm:pt>
    <dgm:pt modelId="{765B3D7A-D93F-4EB5-8701-8B8A941535E5}" type="pres">
      <dgm:prSet presAssocID="{0F315319-8D09-460B-B400-D579B5E934A0}" presName="node" presStyleLbl="node1" presStyleIdx="3" presStyleCnt="4">
        <dgm:presLayoutVars>
          <dgm:bulletEnabled val="1"/>
        </dgm:presLayoutVars>
      </dgm:prSet>
      <dgm:spPr/>
    </dgm:pt>
  </dgm:ptLst>
  <dgm:cxnLst>
    <dgm:cxn modelId="{2E719167-E6FB-4A2D-AFA7-6D55614687BF}" type="presOf" srcId="{0413AAB6-021D-420A-B654-2A12FF68CDFE}" destId="{DA32E9CE-F212-4319-8F81-CA03CFCFA272}" srcOrd="0" destOrd="0" presId="urn:microsoft.com/office/officeart/2005/8/layout/process1"/>
    <dgm:cxn modelId="{F2C61E71-DFC1-4ABD-BE67-7F7F64F8EE3A}" type="presOf" srcId="{92B903D9-C52E-4CD5-8466-BCCE5EFF8C22}" destId="{4058C502-7C9E-41F8-B41B-1EA242F4D754}" srcOrd="0" destOrd="0" presId="urn:microsoft.com/office/officeart/2005/8/layout/process1"/>
    <dgm:cxn modelId="{50ECE579-1507-4A71-ACDB-E8E6959ECC29}" type="presOf" srcId="{0F315319-8D09-460B-B400-D579B5E934A0}" destId="{765B3D7A-D93F-4EB5-8701-8B8A941535E5}" srcOrd="0" destOrd="0" presId="urn:microsoft.com/office/officeart/2005/8/layout/process1"/>
    <dgm:cxn modelId="{E6B18B80-687F-4447-9494-4EEB6028D0BC}" srcId="{A71883B3-4CCC-4C1B-B587-2CA749C7A8C0}" destId="{B32531BB-5207-4B1E-96A9-9F05520F0D9B}" srcOrd="2" destOrd="0" parTransId="{9B85B34D-6B7A-4B34-BC1B-CBBCAB37DFD3}" sibTransId="{8365EAE2-C3EB-4613-B151-89A6E90A03F0}"/>
    <dgm:cxn modelId="{B7E0B281-4097-4E52-A242-F2562B5C4D89}" type="presOf" srcId="{0413AAB6-021D-420A-B654-2A12FF68CDFE}" destId="{697E58F2-C36D-452D-9D0A-E901FEF61A85}" srcOrd="1" destOrd="0" presId="urn:microsoft.com/office/officeart/2005/8/layout/process1"/>
    <dgm:cxn modelId="{09FD52A7-F1CB-40B7-8A54-E963B75A486F}" type="presOf" srcId="{DEC34EC3-B689-4F89-9D78-7092E2D62A4E}" destId="{217A4EC0-A952-4D2B-9ABD-8A451AAB59EE}" srcOrd="1" destOrd="0" presId="urn:microsoft.com/office/officeart/2005/8/layout/process1"/>
    <dgm:cxn modelId="{7ACDBCA7-7198-4CF7-9E5C-83DBE35FBFFE}" type="presOf" srcId="{DEC34EC3-B689-4F89-9D78-7092E2D62A4E}" destId="{D290EEDE-7A8F-4003-899F-A8219308CA28}" srcOrd="0" destOrd="0" presId="urn:microsoft.com/office/officeart/2005/8/layout/process1"/>
    <dgm:cxn modelId="{86D421AD-EE2C-40B4-928C-5EA44AEF5DD2}" type="presOf" srcId="{B32531BB-5207-4B1E-96A9-9F05520F0D9B}" destId="{B14FBF8D-8880-4AB6-AF0E-E1D05CFF9A20}" srcOrd="0" destOrd="0" presId="urn:microsoft.com/office/officeart/2005/8/layout/process1"/>
    <dgm:cxn modelId="{11E94DB5-6FB4-482E-8935-04714FD376B9}" srcId="{A71883B3-4CCC-4C1B-B587-2CA749C7A8C0}" destId="{92B903D9-C52E-4CD5-8466-BCCE5EFF8C22}" srcOrd="1" destOrd="0" parTransId="{435975DB-B97D-48F3-8A49-FA485FCC4105}" sibTransId="{DEC34EC3-B689-4F89-9D78-7092E2D62A4E}"/>
    <dgm:cxn modelId="{19EDBCD4-5271-42BC-97AD-A8216FC148B9}" srcId="{A71883B3-4CCC-4C1B-B587-2CA749C7A8C0}" destId="{0F315319-8D09-460B-B400-D579B5E934A0}" srcOrd="3" destOrd="0" parTransId="{048C970A-5FBD-4985-B929-64C29DFD8350}" sibTransId="{CA99973E-8912-4AAE-B7E1-1B0525124BF0}"/>
    <dgm:cxn modelId="{429E48D6-DB89-47E3-B349-4FCE5C6622C6}" type="presOf" srcId="{8365EAE2-C3EB-4613-B151-89A6E90A03F0}" destId="{983B04DD-04A7-4BC8-9E11-C099815E3214}" srcOrd="0" destOrd="0" presId="urn:microsoft.com/office/officeart/2005/8/layout/process1"/>
    <dgm:cxn modelId="{6EA576D8-F557-464E-AA32-B6A4868291D3}" type="presOf" srcId="{A71883B3-4CCC-4C1B-B587-2CA749C7A8C0}" destId="{FDE54D63-6827-4AF1-8541-1536D1AF128D}" srcOrd="0" destOrd="0" presId="urn:microsoft.com/office/officeart/2005/8/layout/process1"/>
    <dgm:cxn modelId="{1FA755EA-96B7-48B4-B8AB-9AAC3822BCEF}" type="presOf" srcId="{8365EAE2-C3EB-4613-B151-89A6E90A03F0}" destId="{E873F4FD-EF8C-4FBD-9F36-C1BB6571D8B2}" srcOrd="1" destOrd="0" presId="urn:microsoft.com/office/officeart/2005/8/layout/process1"/>
    <dgm:cxn modelId="{A9AE52F1-1098-4382-AB57-DB1575CAA200}" srcId="{A71883B3-4CCC-4C1B-B587-2CA749C7A8C0}" destId="{56814C6C-3B45-4EF5-B7D8-0F19032C28EE}" srcOrd="0" destOrd="0" parTransId="{B401AF4A-3AD2-4393-8033-2F55B0F27E15}" sibTransId="{0413AAB6-021D-420A-B654-2A12FF68CDFE}"/>
    <dgm:cxn modelId="{AF0136F9-7C03-4AAF-BA1F-98D262FAF75B}" type="presOf" srcId="{56814C6C-3B45-4EF5-B7D8-0F19032C28EE}" destId="{6FF76381-94D4-4F24-85C6-424373F4D3E8}" srcOrd="0" destOrd="0" presId="urn:microsoft.com/office/officeart/2005/8/layout/process1"/>
    <dgm:cxn modelId="{A3761C63-9326-49A1-9D2A-260D9AC6BCEE}" type="presParOf" srcId="{FDE54D63-6827-4AF1-8541-1536D1AF128D}" destId="{6FF76381-94D4-4F24-85C6-424373F4D3E8}" srcOrd="0" destOrd="0" presId="urn:microsoft.com/office/officeart/2005/8/layout/process1"/>
    <dgm:cxn modelId="{CE742FAF-7F8D-445A-ADC0-3DDC8B04C7CE}" type="presParOf" srcId="{FDE54D63-6827-4AF1-8541-1536D1AF128D}" destId="{DA32E9CE-F212-4319-8F81-CA03CFCFA272}" srcOrd="1" destOrd="0" presId="urn:microsoft.com/office/officeart/2005/8/layout/process1"/>
    <dgm:cxn modelId="{E1FBAEF8-9584-43E9-AE96-23EDC8004500}" type="presParOf" srcId="{DA32E9CE-F212-4319-8F81-CA03CFCFA272}" destId="{697E58F2-C36D-452D-9D0A-E901FEF61A85}" srcOrd="0" destOrd="0" presId="urn:microsoft.com/office/officeart/2005/8/layout/process1"/>
    <dgm:cxn modelId="{8C47E6DB-95B9-42D0-B3A5-24993DA0F2FD}" type="presParOf" srcId="{FDE54D63-6827-4AF1-8541-1536D1AF128D}" destId="{4058C502-7C9E-41F8-B41B-1EA242F4D754}" srcOrd="2" destOrd="0" presId="urn:microsoft.com/office/officeart/2005/8/layout/process1"/>
    <dgm:cxn modelId="{35435313-F603-446B-BAB3-7FA13A5BD2F5}" type="presParOf" srcId="{FDE54D63-6827-4AF1-8541-1536D1AF128D}" destId="{D290EEDE-7A8F-4003-899F-A8219308CA28}" srcOrd="3" destOrd="0" presId="urn:microsoft.com/office/officeart/2005/8/layout/process1"/>
    <dgm:cxn modelId="{FD80B9D3-0F1B-44A3-9E97-355029C36EB6}" type="presParOf" srcId="{D290EEDE-7A8F-4003-899F-A8219308CA28}" destId="{217A4EC0-A952-4D2B-9ABD-8A451AAB59EE}" srcOrd="0" destOrd="0" presId="urn:microsoft.com/office/officeart/2005/8/layout/process1"/>
    <dgm:cxn modelId="{CD72695B-2659-4843-BB98-ECF911B26015}" type="presParOf" srcId="{FDE54D63-6827-4AF1-8541-1536D1AF128D}" destId="{B14FBF8D-8880-4AB6-AF0E-E1D05CFF9A20}" srcOrd="4" destOrd="0" presId="urn:microsoft.com/office/officeart/2005/8/layout/process1"/>
    <dgm:cxn modelId="{EDAEB59D-7B91-461F-A62C-16813E830D53}" type="presParOf" srcId="{FDE54D63-6827-4AF1-8541-1536D1AF128D}" destId="{983B04DD-04A7-4BC8-9E11-C099815E3214}" srcOrd="5" destOrd="0" presId="urn:microsoft.com/office/officeart/2005/8/layout/process1"/>
    <dgm:cxn modelId="{F87D59A4-CBC3-4A7A-91A9-D9EF738564B0}" type="presParOf" srcId="{983B04DD-04A7-4BC8-9E11-C099815E3214}" destId="{E873F4FD-EF8C-4FBD-9F36-C1BB6571D8B2}" srcOrd="0" destOrd="0" presId="urn:microsoft.com/office/officeart/2005/8/layout/process1"/>
    <dgm:cxn modelId="{EFBBD723-6814-4103-94F7-16CBAEB5E847}" type="presParOf" srcId="{FDE54D63-6827-4AF1-8541-1536D1AF128D}" destId="{765B3D7A-D93F-4EB5-8701-8B8A941535E5}"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5B36F-693A-49C2-8C24-47540048B1BB}">
      <dsp:nvSpPr>
        <dsp:cNvPr id="0" name=""/>
        <dsp:cNvSpPr/>
      </dsp:nvSpPr>
      <dsp:spPr>
        <a:xfrm>
          <a:off x="645621" y="0"/>
          <a:ext cx="7317049" cy="31391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357FCE-170E-4B6A-AD51-29A338F03782}">
      <dsp:nvSpPr>
        <dsp:cNvPr id="0" name=""/>
        <dsp:cNvSpPr/>
      </dsp:nvSpPr>
      <dsp:spPr>
        <a:xfrm>
          <a:off x="27808" y="941741"/>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Create a branch</a:t>
          </a:r>
        </a:p>
      </dsp:txBody>
      <dsp:txXfrm>
        <a:off x="89104" y="1003037"/>
        <a:ext cx="1137127" cy="1133063"/>
      </dsp:txXfrm>
    </dsp:sp>
    <dsp:sp modelId="{33B3F0F3-09C1-4BAD-AB8D-1CB86DD94C3D}">
      <dsp:nvSpPr>
        <dsp:cNvPr id="0" name=""/>
        <dsp:cNvSpPr/>
      </dsp:nvSpPr>
      <dsp:spPr>
        <a:xfrm>
          <a:off x="1352229" y="941741"/>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Add commits</a:t>
          </a:r>
        </a:p>
      </dsp:txBody>
      <dsp:txXfrm>
        <a:off x="1413525" y="1003037"/>
        <a:ext cx="1137127" cy="1133063"/>
      </dsp:txXfrm>
    </dsp:sp>
    <dsp:sp modelId="{F4354F2A-5B99-4913-9F2D-2F03B7732B5E}">
      <dsp:nvSpPr>
        <dsp:cNvPr id="0" name=""/>
        <dsp:cNvSpPr/>
      </dsp:nvSpPr>
      <dsp:spPr>
        <a:xfrm>
          <a:off x="2640334" y="941741"/>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Open a pull request</a:t>
          </a:r>
        </a:p>
      </dsp:txBody>
      <dsp:txXfrm>
        <a:off x="2701630" y="1003037"/>
        <a:ext cx="1137127" cy="1133063"/>
      </dsp:txXfrm>
    </dsp:sp>
    <dsp:sp modelId="{1E3DDB3F-501B-42A3-AA84-7EA4A19A0DE2}">
      <dsp:nvSpPr>
        <dsp:cNvPr id="0" name=""/>
        <dsp:cNvSpPr/>
      </dsp:nvSpPr>
      <dsp:spPr>
        <a:xfrm>
          <a:off x="3937513" y="927125"/>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Discuss and review your code</a:t>
          </a:r>
        </a:p>
      </dsp:txBody>
      <dsp:txXfrm>
        <a:off x="3998809" y="988421"/>
        <a:ext cx="1137127" cy="1133063"/>
      </dsp:txXfrm>
    </dsp:sp>
    <dsp:sp modelId="{DD95FF0D-0052-4714-A13B-7385E553E87E}">
      <dsp:nvSpPr>
        <dsp:cNvPr id="0" name=""/>
        <dsp:cNvSpPr/>
      </dsp:nvSpPr>
      <dsp:spPr>
        <a:xfrm>
          <a:off x="5234705" y="941741"/>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Deploy</a:t>
          </a:r>
        </a:p>
      </dsp:txBody>
      <dsp:txXfrm>
        <a:off x="5296001" y="1003037"/>
        <a:ext cx="1137127" cy="1133063"/>
      </dsp:txXfrm>
    </dsp:sp>
    <dsp:sp modelId="{2065AC3C-798D-4340-9E2E-9327558722A5}">
      <dsp:nvSpPr>
        <dsp:cNvPr id="0" name=""/>
        <dsp:cNvSpPr/>
      </dsp:nvSpPr>
      <dsp:spPr>
        <a:xfrm>
          <a:off x="6549571" y="941741"/>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Merge</a:t>
          </a:r>
        </a:p>
      </dsp:txBody>
      <dsp:txXfrm>
        <a:off x="6610867" y="1003037"/>
        <a:ext cx="1137127" cy="11330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5B36F-693A-49C2-8C24-47540048B1BB}">
      <dsp:nvSpPr>
        <dsp:cNvPr id="0" name=""/>
        <dsp:cNvSpPr/>
      </dsp:nvSpPr>
      <dsp:spPr>
        <a:xfrm>
          <a:off x="497671" y="0"/>
          <a:ext cx="5640277" cy="172149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357FCE-170E-4B6A-AD51-29A338F03782}">
      <dsp:nvSpPr>
        <dsp:cNvPr id="0" name=""/>
        <dsp:cNvSpPr/>
      </dsp:nvSpPr>
      <dsp:spPr>
        <a:xfrm>
          <a:off x="33012" y="516449"/>
          <a:ext cx="2045301" cy="68859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Build Automation and Continuous Integration</a:t>
          </a:r>
        </a:p>
      </dsp:txBody>
      <dsp:txXfrm>
        <a:off x="66627" y="550064"/>
        <a:ext cx="1978071" cy="621369"/>
      </dsp:txXfrm>
    </dsp:sp>
    <dsp:sp modelId="{33B3F0F3-09C1-4BAD-AB8D-1CB86DD94C3D}">
      <dsp:nvSpPr>
        <dsp:cNvPr id="0" name=""/>
        <dsp:cNvSpPr/>
      </dsp:nvSpPr>
      <dsp:spPr>
        <a:xfrm>
          <a:off x="2155297" y="516449"/>
          <a:ext cx="2045301" cy="68859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Test Automation</a:t>
          </a:r>
        </a:p>
      </dsp:txBody>
      <dsp:txXfrm>
        <a:off x="2188912" y="550064"/>
        <a:ext cx="1978071" cy="621369"/>
      </dsp:txXfrm>
    </dsp:sp>
    <dsp:sp modelId="{F4354F2A-5B99-4913-9F2D-2F03B7732B5E}">
      <dsp:nvSpPr>
        <dsp:cNvPr id="0" name=""/>
        <dsp:cNvSpPr/>
      </dsp:nvSpPr>
      <dsp:spPr>
        <a:xfrm>
          <a:off x="4195694" y="516449"/>
          <a:ext cx="2045301" cy="68859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Deployment Automation</a:t>
          </a:r>
        </a:p>
      </dsp:txBody>
      <dsp:txXfrm>
        <a:off x="4229309" y="550064"/>
        <a:ext cx="1978071" cy="6213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72CBD0-CF97-483D-B6EF-23A007DFA74F}">
      <dsp:nvSpPr>
        <dsp:cNvPr id="0" name=""/>
        <dsp:cNvSpPr/>
      </dsp:nvSpPr>
      <dsp:spPr>
        <a:xfrm>
          <a:off x="283500" y="29881"/>
          <a:ext cx="604800" cy="6048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0FEE841-0479-4F9C-B2AD-E027B6FD6093}">
      <dsp:nvSpPr>
        <dsp:cNvPr id="0" name=""/>
        <dsp:cNvSpPr/>
      </dsp:nvSpPr>
      <dsp:spPr>
        <a:xfrm>
          <a:off x="410507" y="156889"/>
          <a:ext cx="350784" cy="3507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7A0CD09-77E0-493D-8BA1-6C06C0822A2B}">
      <dsp:nvSpPr>
        <dsp:cNvPr id="0" name=""/>
        <dsp:cNvSpPr/>
      </dsp:nvSpPr>
      <dsp:spPr>
        <a:xfrm>
          <a:off x="1017900" y="29881"/>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The process for releasing/deploying software </a:t>
          </a:r>
          <a:br>
            <a:rPr lang="en-US" sz="1100" kern="1200"/>
          </a:br>
          <a:r>
            <a:rPr lang="en-US" sz="1100" kern="1200"/>
            <a:t>MUST be repeatable and reliable.</a:t>
          </a:r>
        </a:p>
      </dsp:txBody>
      <dsp:txXfrm>
        <a:off x="1017900" y="29881"/>
        <a:ext cx="1425599" cy="604800"/>
      </dsp:txXfrm>
    </dsp:sp>
    <dsp:sp modelId="{06FF1E68-2B3A-47AF-A0B9-27F02B0796E7}">
      <dsp:nvSpPr>
        <dsp:cNvPr id="0" name=""/>
        <dsp:cNvSpPr/>
      </dsp:nvSpPr>
      <dsp:spPr>
        <a:xfrm>
          <a:off x="2691900" y="29881"/>
          <a:ext cx="604800" cy="6048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99E6FBF-EDB3-4BE5-A42E-BE4B767F0B12}">
      <dsp:nvSpPr>
        <dsp:cNvPr id="0" name=""/>
        <dsp:cNvSpPr/>
      </dsp:nvSpPr>
      <dsp:spPr>
        <a:xfrm>
          <a:off x="2818908" y="156889"/>
          <a:ext cx="350784" cy="3507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7BD7F5F-9EF0-40FD-B529-D98B24ED79E8}">
      <dsp:nvSpPr>
        <dsp:cNvPr id="0" name=""/>
        <dsp:cNvSpPr/>
      </dsp:nvSpPr>
      <dsp:spPr>
        <a:xfrm>
          <a:off x="3426300" y="29881"/>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Automate everything!</a:t>
          </a:r>
        </a:p>
      </dsp:txBody>
      <dsp:txXfrm>
        <a:off x="3426300" y="29881"/>
        <a:ext cx="1425599" cy="604800"/>
      </dsp:txXfrm>
    </dsp:sp>
    <dsp:sp modelId="{4E49F933-1575-4A23-B83C-65B215CC5563}">
      <dsp:nvSpPr>
        <dsp:cNvPr id="0" name=""/>
        <dsp:cNvSpPr/>
      </dsp:nvSpPr>
      <dsp:spPr>
        <a:xfrm>
          <a:off x="5100300" y="29881"/>
          <a:ext cx="604800" cy="6048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6E087C8-EEC8-4BF9-9201-0C3C72D16281}">
      <dsp:nvSpPr>
        <dsp:cNvPr id="0" name=""/>
        <dsp:cNvSpPr/>
      </dsp:nvSpPr>
      <dsp:spPr>
        <a:xfrm>
          <a:off x="5227308" y="156889"/>
          <a:ext cx="350784" cy="3507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566A220-58F4-4E24-A8FC-D3DF760357FD}">
      <dsp:nvSpPr>
        <dsp:cNvPr id="0" name=""/>
        <dsp:cNvSpPr/>
      </dsp:nvSpPr>
      <dsp:spPr>
        <a:xfrm>
          <a:off x="5834700" y="29881"/>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If somethings difficult or painful, do it more often.</a:t>
          </a:r>
        </a:p>
      </dsp:txBody>
      <dsp:txXfrm>
        <a:off x="5834700" y="29881"/>
        <a:ext cx="1425599" cy="604800"/>
      </dsp:txXfrm>
    </dsp:sp>
    <dsp:sp modelId="{17ED893F-52F5-48CC-8043-1514208D19C0}">
      <dsp:nvSpPr>
        <dsp:cNvPr id="0" name=""/>
        <dsp:cNvSpPr/>
      </dsp:nvSpPr>
      <dsp:spPr>
        <a:xfrm>
          <a:off x="283500" y="1117420"/>
          <a:ext cx="604800" cy="6048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5F0CB7B-65E1-40DC-8537-8DC48D265374}">
      <dsp:nvSpPr>
        <dsp:cNvPr id="0" name=""/>
        <dsp:cNvSpPr/>
      </dsp:nvSpPr>
      <dsp:spPr>
        <a:xfrm>
          <a:off x="410507" y="1244428"/>
          <a:ext cx="350784" cy="35078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8F57B08-A586-413A-B130-C3DD39DDEABD}">
      <dsp:nvSpPr>
        <dsp:cNvPr id="0" name=""/>
        <dsp:cNvSpPr/>
      </dsp:nvSpPr>
      <dsp:spPr>
        <a:xfrm>
          <a:off x="1017900" y="1117420"/>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Keep everything in source control.</a:t>
          </a:r>
        </a:p>
      </dsp:txBody>
      <dsp:txXfrm>
        <a:off x="1017900" y="1117420"/>
        <a:ext cx="1425599" cy="604800"/>
      </dsp:txXfrm>
    </dsp:sp>
    <dsp:sp modelId="{DF8D4065-9AEB-4ED3-A070-7663A9CB93BA}">
      <dsp:nvSpPr>
        <dsp:cNvPr id="0" name=""/>
        <dsp:cNvSpPr/>
      </dsp:nvSpPr>
      <dsp:spPr>
        <a:xfrm>
          <a:off x="2691900" y="1117420"/>
          <a:ext cx="604800" cy="6048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DA67B75-3057-4894-8F3B-AB8F1B41E8DA}">
      <dsp:nvSpPr>
        <dsp:cNvPr id="0" name=""/>
        <dsp:cNvSpPr/>
      </dsp:nvSpPr>
      <dsp:spPr>
        <a:xfrm>
          <a:off x="2818908" y="1244428"/>
          <a:ext cx="350784" cy="35078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F0660D1-1393-42E0-9509-56A4A01380D3}">
      <dsp:nvSpPr>
        <dsp:cNvPr id="0" name=""/>
        <dsp:cNvSpPr/>
      </dsp:nvSpPr>
      <dsp:spPr>
        <a:xfrm>
          <a:off x="3426300" y="1117420"/>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Done means “released”.</a:t>
          </a:r>
        </a:p>
      </dsp:txBody>
      <dsp:txXfrm>
        <a:off x="3426300" y="1117420"/>
        <a:ext cx="1425599" cy="604800"/>
      </dsp:txXfrm>
    </dsp:sp>
    <dsp:sp modelId="{92C1C7C2-7921-4E3A-B15F-0D7A10EAC3E4}">
      <dsp:nvSpPr>
        <dsp:cNvPr id="0" name=""/>
        <dsp:cNvSpPr/>
      </dsp:nvSpPr>
      <dsp:spPr>
        <a:xfrm>
          <a:off x="5100300" y="1117420"/>
          <a:ext cx="604800" cy="6048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3F6CF62-2ED7-4B33-B307-E6842B7ACE73}">
      <dsp:nvSpPr>
        <dsp:cNvPr id="0" name=""/>
        <dsp:cNvSpPr/>
      </dsp:nvSpPr>
      <dsp:spPr>
        <a:xfrm>
          <a:off x="5227308" y="1244428"/>
          <a:ext cx="350784" cy="35078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F44048A-9C6A-4EE8-BE83-22380DCB20CC}">
      <dsp:nvSpPr>
        <dsp:cNvPr id="0" name=""/>
        <dsp:cNvSpPr/>
      </dsp:nvSpPr>
      <dsp:spPr>
        <a:xfrm>
          <a:off x="5834700" y="1117420"/>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Build quality in!</a:t>
          </a:r>
        </a:p>
      </dsp:txBody>
      <dsp:txXfrm>
        <a:off x="5834700" y="1117420"/>
        <a:ext cx="1425599" cy="604800"/>
      </dsp:txXfrm>
    </dsp:sp>
    <dsp:sp modelId="{0147F258-5206-4E3C-BF82-3A9B6E6EC457}">
      <dsp:nvSpPr>
        <dsp:cNvPr id="0" name=""/>
        <dsp:cNvSpPr/>
      </dsp:nvSpPr>
      <dsp:spPr>
        <a:xfrm>
          <a:off x="283500" y="2204959"/>
          <a:ext cx="604800" cy="6048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7C3AD7D-2243-4740-AE26-C4926054FB9D}">
      <dsp:nvSpPr>
        <dsp:cNvPr id="0" name=""/>
        <dsp:cNvSpPr/>
      </dsp:nvSpPr>
      <dsp:spPr>
        <a:xfrm>
          <a:off x="410507" y="2331967"/>
          <a:ext cx="350784" cy="35078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2B6F607-A904-4209-B191-D1C10B44B517}">
      <dsp:nvSpPr>
        <dsp:cNvPr id="0" name=""/>
        <dsp:cNvSpPr/>
      </dsp:nvSpPr>
      <dsp:spPr>
        <a:xfrm>
          <a:off x="1017900" y="2204959"/>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Everybody has responsibility for the release process.</a:t>
          </a:r>
        </a:p>
      </dsp:txBody>
      <dsp:txXfrm>
        <a:off x="1017900" y="2204959"/>
        <a:ext cx="1425599" cy="604800"/>
      </dsp:txXfrm>
    </dsp:sp>
    <dsp:sp modelId="{5303746F-EC1C-4056-A7CB-523BE7E011AE}">
      <dsp:nvSpPr>
        <dsp:cNvPr id="0" name=""/>
        <dsp:cNvSpPr/>
      </dsp:nvSpPr>
      <dsp:spPr>
        <a:xfrm>
          <a:off x="2691900" y="2204959"/>
          <a:ext cx="604800" cy="6048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D8192A2-04BB-439F-8664-3C214F0B11E4}">
      <dsp:nvSpPr>
        <dsp:cNvPr id="0" name=""/>
        <dsp:cNvSpPr/>
      </dsp:nvSpPr>
      <dsp:spPr>
        <a:xfrm>
          <a:off x="2818908" y="2331967"/>
          <a:ext cx="350784" cy="350784"/>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A5545F7-B5B9-4AB3-9839-9D3E615B4559}">
      <dsp:nvSpPr>
        <dsp:cNvPr id="0" name=""/>
        <dsp:cNvSpPr/>
      </dsp:nvSpPr>
      <dsp:spPr>
        <a:xfrm>
          <a:off x="3426300" y="2204959"/>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Improve continuously.</a:t>
          </a:r>
        </a:p>
      </dsp:txBody>
      <dsp:txXfrm>
        <a:off x="3426300" y="2204959"/>
        <a:ext cx="1425599" cy="6048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DDF402-D63A-4FEE-B7C9-D8E900CE1A7B}">
      <dsp:nvSpPr>
        <dsp:cNvPr id="0" name=""/>
        <dsp:cNvSpPr/>
      </dsp:nvSpPr>
      <dsp:spPr>
        <a:xfrm>
          <a:off x="441900" y="159820"/>
          <a:ext cx="1372500" cy="13725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EDFC0FC-6D6E-41F9-9CF4-46F43F16D715}">
      <dsp:nvSpPr>
        <dsp:cNvPr id="0" name=""/>
        <dsp:cNvSpPr/>
      </dsp:nvSpPr>
      <dsp:spPr>
        <a:xfrm>
          <a:off x="734400" y="452320"/>
          <a:ext cx="787500" cy="787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24B6EEF-4BE1-46AB-A5C8-799601FAB885}">
      <dsp:nvSpPr>
        <dsp:cNvPr id="0" name=""/>
        <dsp:cNvSpPr/>
      </dsp:nvSpPr>
      <dsp:spPr>
        <a:xfrm>
          <a:off x="3150" y="195982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Continuous Deployment Trigger</a:t>
          </a:r>
        </a:p>
      </dsp:txBody>
      <dsp:txXfrm>
        <a:off x="3150" y="1959820"/>
        <a:ext cx="2250000" cy="720000"/>
      </dsp:txXfrm>
    </dsp:sp>
    <dsp:sp modelId="{383ED0B8-3198-40C1-8F79-5CA15D55C2F6}">
      <dsp:nvSpPr>
        <dsp:cNvPr id="0" name=""/>
        <dsp:cNvSpPr/>
      </dsp:nvSpPr>
      <dsp:spPr>
        <a:xfrm>
          <a:off x="3085650" y="159820"/>
          <a:ext cx="1372500" cy="13725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A5C2A10-0039-45D9-8277-5E9C4AE446B3}">
      <dsp:nvSpPr>
        <dsp:cNvPr id="0" name=""/>
        <dsp:cNvSpPr/>
      </dsp:nvSpPr>
      <dsp:spPr>
        <a:xfrm>
          <a:off x="3378150" y="452320"/>
          <a:ext cx="787500" cy="787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848D648-9BFE-433C-B9A7-170E365285F2}">
      <dsp:nvSpPr>
        <dsp:cNvPr id="0" name=""/>
        <dsp:cNvSpPr/>
      </dsp:nvSpPr>
      <dsp:spPr>
        <a:xfrm>
          <a:off x="2646900" y="195982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Scheduled Trigger</a:t>
          </a:r>
        </a:p>
      </dsp:txBody>
      <dsp:txXfrm>
        <a:off x="2646900" y="1959820"/>
        <a:ext cx="2250000" cy="720000"/>
      </dsp:txXfrm>
    </dsp:sp>
    <dsp:sp modelId="{993CDF4E-69AF-4455-B088-CB17FFE8BB80}">
      <dsp:nvSpPr>
        <dsp:cNvPr id="0" name=""/>
        <dsp:cNvSpPr/>
      </dsp:nvSpPr>
      <dsp:spPr>
        <a:xfrm>
          <a:off x="5729400" y="159820"/>
          <a:ext cx="1372500" cy="13725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8B5F9AF-3F19-407F-9746-ABC810AF6BAE}">
      <dsp:nvSpPr>
        <dsp:cNvPr id="0" name=""/>
        <dsp:cNvSpPr/>
      </dsp:nvSpPr>
      <dsp:spPr>
        <a:xfrm>
          <a:off x="6021900" y="452320"/>
          <a:ext cx="787500" cy="7875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2367647-E7D5-4F79-8226-699740F0D054}">
      <dsp:nvSpPr>
        <dsp:cNvPr id="0" name=""/>
        <dsp:cNvSpPr/>
      </dsp:nvSpPr>
      <dsp:spPr>
        <a:xfrm>
          <a:off x="5290650" y="195982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Manual Trigger	</a:t>
          </a:r>
        </a:p>
      </dsp:txBody>
      <dsp:txXfrm>
        <a:off x="5290650" y="1959820"/>
        <a:ext cx="225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054582-87F6-411D-83D9-EEBEDAE392BF}">
      <dsp:nvSpPr>
        <dsp:cNvPr id="0" name=""/>
        <dsp:cNvSpPr/>
      </dsp:nvSpPr>
      <dsp:spPr>
        <a:xfrm>
          <a:off x="0" y="461441"/>
          <a:ext cx="7543800" cy="85189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E9167BC-A6A4-435E-BC03-A4C9B1B9B96A}">
      <dsp:nvSpPr>
        <dsp:cNvPr id="0" name=""/>
        <dsp:cNvSpPr/>
      </dsp:nvSpPr>
      <dsp:spPr>
        <a:xfrm>
          <a:off x="257697" y="653117"/>
          <a:ext cx="468540" cy="4685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7FA5ED1-7705-454D-91D0-94D44469FB5F}">
      <dsp:nvSpPr>
        <dsp:cNvPr id="0" name=""/>
        <dsp:cNvSpPr/>
      </dsp:nvSpPr>
      <dsp:spPr>
        <a:xfrm>
          <a:off x="983935" y="461441"/>
          <a:ext cx="6559864" cy="851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159" tIns="90159" rIns="90159" bIns="90159" numCol="1" spcCol="1270" anchor="ctr" anchorCtr="0">
          <a:noAutofit/>
        </a:bodyPr>
        <a:lstStyle/>
        <a:p>
          <a:pPr marL="0" lvl="0" indent="0" algn="l" defTabSz="933450">
            <a:lnSpc>
              <a:spcPct val="90000"/>
            </a:lnSpc>
            <a:spcBef>
              <a:spcPct val="0"/>
            </a:spcBef>
            <a:spcAft>
              <a:spcPct val="35000"/>
            </a:spcAft>
            <a:buNone/>
          </a:pPr>
          <a:r>
            <a:rPr lang="en-US" sz="2100" kern="1200"/>
            <a:t>Release approvals are not to control </a:t>
          </a:r>
          <a:r>
            <a:rPr lang="en-US" sz="2100" i="1" kern="1200"/>
            <a:t>*how*</a:t>
          </a:r>
          <a:r>
            <a:rPr lang="en-US" sz="2100" kern="1200"/>
            <a:t>, but control </a:t>
          </a:r>
          <a:r>
            <a:rPr lang="en-US" sz="2100" i="1" kern="1200"/>
            <a:t>*if*</a:t>
          </a:r>
          <a:r>
            <a:rPr lang="en-US" sz="2100" kern="1200"/>
            <a:t> you want to deliver multiple times a day. </a:t>
          </a:r>
        </a:p>
      </dsp:txBody>
      <dsp:txXfrm>
        <a:off x="983935" y="461441"/>
        <a:ext cx="6559864" cy="851892"/>
      </dsp:txXfrm>
    </dsp:sp>
    <dsp:sp modelId="{11508026-6D8E-4DDA-9D53-00D8D83D6280}">
      <dsp:nvSpPr>
        <dsp:cNvPr id="0" name=""/>
        <dsp:cNvSpPr/>
      </dsp:nvSpPr>
      <dsp:spPr>
        <a:xfrm>
          <a:off x="0" y="1526307"/>
          <a:ext cx="7543800" cy="85189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FF21394-0784-424B-B8C6-665C04688AC6}">
      <dsp:nvSpPr>
        <dsp:cNvPr id="0" name=""/>
        <dsp:cNvSpPr/>
      </dsp:nvSpPr>
      <dsp:spPr>
        <a:xfrm>
          <a:off x="257697" y="1717982"/>
          <a:ext cx="468540" cy="4685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F826CA0-367C-4AFB-A22B-DE0AC33F0770}">
      <dsp:nvSpPr>
        <dsp:cNvPr id="0" name=""/>
        <dsp:cNvSpPr/>
      </dsp:nvSpPr>
      <dsp:spPr>
        <a:xfrm>
          <a:off x="983935" y="1526307"/>
          <a:ext cx="6559864" cy="851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159" tIns="90159" rIns="90159" bIns="90159" numCol="1" spcCol="1270" anchor="ctr" anchorCtr="0">
          <a:noAutofit/>
        </a:bodyPr>
        <a:lstStyle/>
        <a:p>
          <a:pPr marL="0" lvl="0" indent="0" algn="l" defTabSz="933450">
            <a:lnSpc>
              <a:spcPct val="90000"/>
            </a:lnSpc>
            <a:spcBef>
              <a:spcPct val="0"/>
            </a:spcBef>
            <a:spcAft>
              <a:spcPct val="35000"/>
            </a:spcAft>
            <a:buNone/>
          </a:pPr>
          <a:r>
            <a:rPr lang="en-US" sz="2100" kern="1200" dirty="0"/>
            <a:t>Manual Approvals help in building trust  about the automated release process</a:t>
          </a:r>
        </a:p>
      </dsp:txBody>
      <dsp:txXfrm>
        <a:off x="983935" y="1526307"/>
        <a:ext cx="6559864" cy="85189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1CA129-6387-4816-BEAB-7C3224FCFE0B}">
      <dsp:nvSpPr>
        <dsp:cNvPr id="0" name=""/>
        <dsp:cNvSpPr/>
      </dsp:nvSpPr>
      <dsp:spPr>
        <a:xfrm>
          <a:off x="300778"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E5DE333-48D4-41EB-A42E-16D8BF0F9522}">
      <dsp:nvSpPr>
        <dsp:cNvPr id="0" name=""/>
        <dsp:cNvSpPr/>
      </dsp:nvSpPr>
      <dsp:spPr>
        <a:xfrm>
          <a:off x="439944" y="140563"/>
          <a:ext cx="374677" cy="3746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8AD8250-1B2A-4B07-999F-931D44EDA440}">
      <dsp:nvSpPr>
        <dsp:cNvPr id="0" name=""/>
        <dsp:cNvSpPr/>
      </dsp:nvSpPr>
      <dsp:spPr>
        <a:xfrm>
          <a:off x="92029"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Incident and issues management </a:t>
          </a:r>
        </a:p>
      </dsp:txBody>
      <dsp:txXfrm>
        <a:off x="92029" y="857803"/>
        <a:ext cx="1070507" cy="428203"/>
      </dsp:txXfrm>
    </dsp:sp>
    <dsp:sp modelId="{E5BC2FFD-EE90-4B8E-ADFF-901991F4424E}">
      <dsp:nvSpPr>
        <dsp:cNvPr id="0" name=""/>
        <dsp:cNvSpPr/>
      </dsp:nvSpPr>
      <dsp:spPr>
        <a:xfrm>
          <a:off x="1558625"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724AB64-978C-40E4-BB32-7EFED2AC4242}">
      <dsp:nvSpPr>
        <dsp:cNvPr id="0" name=""/>
        <dsp:cNvSpPr/>
      </dsp:nvSpPr>
      <dsp:spPr>
        <a:xfrm>
          <a:off x="1697791" y="140563"/>
          <a:ext cx="374677" cy="3746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B9A0867-7695-4D25-8B47-D523D47D6141}">
      <dsp:nvSpPr>
        <dsp:cNvPr id="0" name=""/>
        <dsp:cNvSpPr/>
      </dsp:nvSpPr>
      <dsp:spPr>
        <a:xfrm>
          <a:off x="1349876"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Notification of users by integration with collaboration systems</a:t>
          </a:r>
        </a:p>
      </dsp:txBody>
      <dsp:txXfrm>
        <a:off x="1349876" y="857803"/>
        <a:ext cx="1070507" cy="428203"/>
      </dsp:txXfrm>
    </dsp:sp>
    <dsp:sp modelId="{5830D016-391D-4CC7-B8C3-E847972D73A9}">
      <dsp:nvSpPr>
        <dsp:cNvPr id="0" name=""/>
        <dsp:cNvSpPr/>
      </dsp:nvSpPr>
      <dsp:spPr>
        <a:xfrm>
          <a:off x="2816471"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014007D-8527-4F88-9A31-D6DE355FF7B0}">
      <dsp:nvSpPr>
        <dsp:cNvPr id="0" name=""/>
        <dsp:cNvSpPr/>
      </dsp:nvSpPr>
      <dsp:spPr>
        <a:xfrm>
          <a:off x="2955637" y="140563"/>
          <a:ext cx="374677" cy="37467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4A2B67B-67D7-46B7-B3DA-37AB8B1E0C23}">
      <dsp:nvSpPr>
        <dsp:cNvPr id="0" name=""/>
        <dsp:cNvSpPr/>
      </dsp:nvSpPr>
      <dsp:spPr>
        <a:xfrm>
          <a:off x="2607722"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Quality validation</a:t>
          </a:r>
        </a:p>
      </dsp:txBody>
      <dsp:txXfrm>
        <a:off x="2607722" y="857803"/>
        <a:ext cx="1070507" cy="428203"/>
      </dsp:txXfrm>
    </dsp:sp>
    <dsp:sp modelId="{4D09FDA6-C724-4680-81D9-6B69B8567DA3}">
      <dsp:nvSpPr>
        <dsp:cNvPr id="0" name=""/>
        <dsp:cNvSpPr/>
      </dsp:nvSpPr>
      <dsp:spPr>
        <a:xfrm>
          <a:off x="4074318"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3CAAF8C-BA25-4762-B51E-DB0D5E467DF2}">
      <dsp:nvSpPr>
        <dsp:cNvPr id="0" name=""/>
        <dsp:cNvSpPr/>
      </dsp:nvSpPr>
      <dsp:spPr>
        <a:xfrm>
          <a:off x="4213484" y="140563"/>
          <a:ext cx="374677" cy="37467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07BFC5F-4590-4A41-98ED-0CCE6D5A7AB9}">
      <dsp:nvSpPr>
        <dsp:cNvPr id="0" name=""/>
        <dsp:cNvSpPr/>
      </dsp:nvSpPr>
      <dsp:spPr>
        <a:xfrm>
          <a:off x="3865569"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Security scan on artifacts</a:t>
          </a:r>
        </a:p>
      </dsp:txBody>
      <dsp:txXfrm>
        <a:off x="3865569" y="857803"/>
        <a:ext cx="1070507" cy="428203"/>
      </dsp:txXfrm>
    </dsp:sp>
    <dsp:sp modelId="{682C2B19-31C6-49BE-A6F4-1D429748A3EA}">
      <dsp:nvSpPr>
        <dsp:cNvPr id="0" name=""/>
        <dsp:cNvSpPr/>
      </dsp:nvSpPr>
      <dsp:spPr>
        <a:xfrm>
          <a:off x="5332165"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7B1F987-B9DC-4077-B76E-2BB5563A86E4}">
      <dsp:nvSpPr>
        <dsp:cNvPr id="0" name=""/>
        <dsp:cNvSpPr/>
      </dsp:nvSpPr>
      <dsp:spPr>
        <a:xfrm>
          <a:off x="5471331" y="140563"/>
          <a:ext cx="374677" cy="37467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1B0E8DB-0059-489A-B356-50273A30C22E}">
      <dsp:nvSpPr>
        <dsp:cNvPr id="0" name=""/>
        <dsp:cNvSpPr/>
      </dsp:nvSpPr>
      <dsp:spPr>
        <a:xfrm>
          <a:off x="5123416"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User experience relative to baseline</a:t>
          </a:r>
        </a:p>
      </dsp:txBody>
      <dsp:txXfrm>
        <a:off x="5123416" y="857803"/>
        <a:ext cx="1070507" cy="428203"/>
      </dsp:txXfrm>
    </dsp:sp>
    <dsp:sp modelId="{365FEF76-7B80-4E77-A252-9434C2F05C0A}">
      <dsp:nvSpPr>
        <dsp:cNvPr id="0" name=""/>
        <dsp:cNvSpPr/>
      </dsp:nvSpPr>
      <dsp:spPr>
        <a:xfrm>
          <a:off x="6590011"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33CAC97-7A44-413F-893C-99CC0EAAC464}">
      <dsp:nvSpPr>
        <dsp:cNvPr id="0" name=""/>
        <dsp:cNvSpPr/>
      </dsp:nvSpPr>
      <dsp:spPr>
        <a:xfrm>
          <a:off x="6729177" y="140563"/>
          <a:ext cx="374677" cy="37467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8463197-014F-4289-BF09-62D7A8F404B8}">
      <dsp:nvSpPr>
        <dsp:cNvPr id="0" name=""/>
        <dsp:cNvSpPr/>
      </dsp:nvSpPr>
      <dsp:spPr>
        <a:xfrm>
          <a:off x="6381262"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Change management</a:t>
          </a:r>
        </a:p>
      </dsp:txBody>
      <dsp:txXfrm>
        <a:off x="6381262" y="857803"/>
        <a:ext cx="1070507" cy="428203"/>
      </dsp:txXfrm>
    </dsp:sp>
    <dsp:sp modelId="{DA0ECE8E-5732-4573-BA44-A224C34335A9}">
      <dsp:nvSpPr>
        <dsp:cNvPr id="0" name=""/>
        <dsp:cNvSpPr/>
      </dsp:nvSpPr>
      <dsp:spPr>
        <a:xfrm>
          <a:off x="3445395" y="1553633"/>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E2FDC46-62C7-472A-85C1-359585E36FFE}">
      <dsp:nvSpPr>
        <dsp:cNvPr id="0" name=""/>
        <dsp:cNvSpPr/>
      </dsp:nvSpPr>
      <dsp:spPr>
        <a:xfrm>
          <a:off x="3584561" y="1692799"/>
          <a:ext cx="374677" cy="37467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6848CC5-B578-4544-B16E-AAC65D1D3104}">
      <dsp:nvSpPr>
        <dsp:cNvPr id="0" name=""/>
        <dsp:cNvSpPr/>
      </dsp:nvSpPr>
      <dsp:spPr>
        <a:xfrm>
          <a:off x="3236646" y="2410040"/>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Infrastructure health</a:t>
          </a:r>
        </a:p>
      </dsp:txBody>
      <dsp:txXfrm>
        <a:off x="3236646" y="2410040"/>
        <a:ext cx="1070507" cy="42820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57076B-D98B-4EA7-873E-405D7FF9C188}">
      <dsp:nvSpPr>
        <dsp:cNvPr id="0" name=""/>
        <dsp:cNvSpPr/>
      </dsp:nvSpPr>
      <dsp:spPr>
        <a:xfrm>
          <a:off x="0" y="2406"/>
          <a:ext cx="4869656" cy="11252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2E5E4E5-53AC-42CE-ACCE-162FBB347B25}">
      <dsp:nvSpPr>
        <dsp:cNvPr id="0" name=""/>
        <dsp:cNvSpPr/>
      </dsp:nvSpPr>
      <dsp:spPr>
        <a:xfrm>
          <a:off x="340402" y="255598"/>
          <a:ext cx="618913" cy="6189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E148940-1EE3-472F-A0BD-642728DCB09E}">
      <dsp:nvSpPr>
        <dsp:cNvPr id="0" name=""/>
        <dsp:cNvSpPr/>
      </dsp:nvSpPr>
      <dsp:spPr>
        <a:xfrm>
          <a:off x="1299717" y="2406"/>
          <a:ext cx="3568668" cy="1125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94" tIns="119094" rIns="119094" bIns="119094" numCol="1" spcCol="1270" anchor="ctr" anchorCtr="0">
          <a:noAutofit/>
        </a:bodyPr>
        <a:lstStyle/>
        <a:p>
          <a:pPr marL="0" lvl="0" indent="0" algn="l" defTabSz="977900">
            <a:lnSpc>
              <a:spcPct val="90000"/>
            </a:lnSpc>
            <a:spcBef>
              <a:spcPct val="0"/>
            </a:spcBef>
            <a:spcAft>
              <a:spcPct val="35000"/>
            </a:spcAft>
            <a:buNone/>
          </a:pPr>
          <a:r>
            <a:rPr lang="en-US" sz="2200" kern="1200"/>
            <a:t>Service Connections</a:t>
          </a:r>
        </a:p>
      </dsp:txBody>
      <dsp:txXfrm>
        <a:off x="1299717" y="2406"/>
        <a:ext cx="3568668" cy="1125296"/>
      </dsp:txXfrm>
    </dsp:sp>
    <dsp:sp modelId="{FD3DCEE4-982B-44C5-84B0-798C319FF0F2}">
      <dsp:nvSpPr>
        <dsp:cNvPr id="0" name=""/>
        <dsp:cNvSpPr/>
      </dsp:nvSpPr>
      <dsp:spPr>
        <a:xfrm>
          <a:off x="0" y="1409026"/>
          <a:ext cx="4869656" cy="112529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ABD5A5E-A759-4EBF-B6F8-19AFADB21042}">
      <dsp:nvSpPr>
        <dsp:cNvPr id="0" name=""/>
        <dsp:cNvSpPr/>
      </dsp:nvSpPr>
      <dsp:spPr>
        <a:xfrm>
          <a:off x="340402" y="1662218"/>
          <a:ext cx="618913" cy="6189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E80F2E4-159F-414A-BF2A-DF0232F136B0}">
      <dsp:nvSpPr>
        <dsp:cNvPr id="0" name=""/>
        <dsp:cNvSpPr/>
      </dsp:nvSpPr>
      <dsp:spPr>
        <a:xfrm>
          <a:off x="1299717" y="1409026"/>
          <a:ext cx="3568668" cy="1125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94" tIns="119094" rIns="119094" bIns="119094" numCol="1" spcCol="1270" anchor="ctr" anchorCtr="0">
          <a:noAutofit/>
        </a:bodyPr>
        <a:lstStyle/>
        <a:p>
          <a:pPr marL="0" lvl="0" indent="0" algn="l" defTabSz="977900">
            <a:lnSpc>
              <a:spcPct val="90000"/>
            </a:lnSpc>
            <a:spcBef>
              <a:spcPct val="0"/>
            </a:spcBef>
            <a:spcAft>
              <a:spcPct val="35000"/>
            </a:spcAft>
            <a:buNone/>
          </a:pPr>
          <a:r>
            <a:rPr lang="en-US" sz="2200" b="1" kern="1200"/>
            <a:t>Using secret variables</a:t>
          </a:r>
          <a:endParaRPr lang="en-US" sz="2200" kern="1200"/>
        </a:p>
      </dsp:txBody>
      <dsp:txXfrm>
        <a:off x="1299717" y="1409026"/>
        <a:ext cx="3568668" cy="1125296"/>
      </dsp:txXfrm>
    </dsp:sp>
    <dsp:sp modelId="{D2CF90BE-4488-45A7-BFA8-6A30B9C59082}">
      <dsp:nvSpPr>
        <dsp:cNvPr id="0" name=""/>
        <dsp:cNvSpPr/>
      </dsp:nvSpPr>
      <dsp:spPr>
        <a:xfrm>
          <a:off x="0" y="2815647"/>
          <a:ext cx="4869656" cy="112529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8A58941-1DF1-434E-AD50-52AE6B3B01F5}">
      <dsp:nvSpPr>
        <dsp:cNvPr id="0" name=""/>
        <dsp:cNvSpPr/>
      </dsp:nvSpPr>
      <dsp:spPr>
        <a:xfrm>
          <a:off x="340402" y="3068838"/>
          <a:ext cx="618913" cy="6189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760321F-9749-4F67-8B4C-F111309516C9}">
      <dsp:nvSpPr>
        <dsp:cNvPr id="0" name=""/>
        <dsp:cNvSpPr/>
      </dsp:nvSpPr>
      <dsp:spPr>
        <a:xfrm>
          <a:off x="1299717" y="2815647"/>
          <a:ext cx="2191345" cy="1125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94" tIns="119094" rIns="119094" bIns="119094" numCol="1" spcCol="1270" anchor="ctr" anchorCtr="0">
          <a:noAutofit/>
        </a:bodyPr>
        <a:lstStyle/>
        <a:p>
          <a:pPr marL="0" lvl="0" indent="0" algn="l" defTabSz="977900">
            <a:lnSpc>
              <a:spcPct val="90000"/>
            </a:lnSpc>
            <a:spcBef>
              <a:spcPct val="0"/>
            </a:spcBef>
            <a:spcAft>
              <a:spcPct val="35000"/>
            </a:spcAft>
            <a:buNone/>
          </a:pPr>
          <a:r>
            <a:rPr lang="en-US" sz="2200" b="1" kern="1200"/>
            <a:t>Storing secrets in a key vault </a:t>
          </a:r>
          <a:endParaRPr lang="en-US" sz="2200" kern="1200"/>
        </a:p>
      </dsp:txBody>
      <dsp:txXfrm>
        <a:off x="1299717" y="2815647"/>
        <a:ext cx="2191345" cy="1125296"/>
      </dsp:txXfrm>
    </dsp:sp>
    <dsp:sp modelId="{89B8D84D-F8B1-48F4-84F1-FF69E1EAF2D9}">
      <dsp:nvSpPr>
        <dsp:cNvPr id="0" name=""/>
        <dsp:cNvSpPr/>
      </dsp:nvSpPr>
      <dsp:spPr>
        <a:xfrm>
          <a:off x="3491062" y="2815647"/>
          <a:ext cx="1377323" cy="1125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94" tIns="119094" rIns="119094" bIns="119094" numCol="1" spcCol="1270" anchor="ctr" anchorCtr="0">
          <a:noAutofit/>
        </a:bodyPr>
        <a:lstStyle/>
        <a:p>
          <a:pPr marL="0" lvl="0" indent="0" algn="l" defTabSz="488950">
            <a:lnSpc>
              <a:spcPct val="90000"/>
            </a:lnSpc>
            <a:spcBef>
              <a:spcPct val="0"/>
            </a:spcBef>
            <a:spcAft>
              <a:spcPct val="35000"/>
            </a:spcAft>
            <a:buNone/>
          </a:pPr>
          <a:r>
            <a:rPr lang="en-US" sz="1100" b="1" kern="1200"/>
            <a:t>Retrieve with a variable group</a:t>
          </a:r>
          <a:endParaRPr lang="en-US" sz="1100" kern="1200"/>
        </a:p>
        <a:p>
          <a:pPr marL="0" lvl="0" indent="0" algn="l" defTabSz="488950">
            <a:lnSpc>
              <a:spcPct val="90000"/>
            </a:lnSpc>
            <a:spcBef>
              <a:spcPct val="0"/>
            </a:spcBef>
            <a:spcAft>
              <a:spcPct val="35000"/>
            </a:spcAft>
            <a:buNone/>
          </a:pPr>
          <a:r>
            <a:rPr lang="en-US" sz="1100" b="1" kern="1200"/>
            <a:t>Accessing Keyvault from within the pipeline</a:t>
          </a:r>
          <a:endParaRPr lang="en-US" sz="1100" kern="1200"/>
        </a:p>
      </dsp:txBody>
      <dsp:txXfrm>
        <a:off x="3491062" y="2815647"/>
        <a:ext cx="1377323" cy="112529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F76381-94D4-4F24-85C6-424373F4D3E8}">
      <dsp:nvSpPr>
        <dsp:cNvPr id="0" name=""/>
        <dsp:cNvSpPr/>
      </dsp:nvSpPr>
      <dsp:spPr>
        <a:xfrm>
          <a:off x="2678" y="1680616"/>
          <a:ext cx="1171277" cy="70276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Dev</a:t>
          </a:r>
        </a:p>
      </dsp:txBody>
      <dsp:txXfrm>
        <a:off x="23261" y="1701199"/>
        <a:ext cx="1130111" cy="661600"/>
      </dsp:txXfrm>
    </dsp:sp>
    <dsp:sp modelId="{DA32E9CE-F212-4319-8F81-CA03CFCFA272}">
      <dsp:nvSpPr>
        <dsp:cNvPr id="0" name=""/>
        <dsp:cNvSpPr/>
      </dsp:nvSpPr>
      <dsp:spPr>
        <a:xfrm>
          <a:off x="1291083" y="1886761"/>
          <a:ext cx="248310" cy="2904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291083" y="1944856"/>
        <a:ext cx="173817" cy="174286"/>
      </dsp:txXfrm>
    </dsp:sp>
    <dsp:sp modelId="{4058C502-7C9E-41F8-B41B-1EA242F4D754}">
      <dsp:nvSpPr>
        <dsp:cNvPr id="0" name=""/>
        <dsp:cNvSpPr/>
      </dsp:nvSpPr>
      <dsp:spPr>
        <a:xfrm>
          <a:off x="1642467" y="1680616"/>
          <a:ext cx="1171277" cy="70276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Test</a:t>
          </a:r>
        </a:p>
      </dsp:txBody>
      <dsp:txXfrm>
        <a:off x="1663050" y="1701199"/>
        <a:ext cx="1130111" cy="661600"/>
      </dsp:txXfrm>
    </dsp:sp>
    <dsp:sp modelId="{D290EEDE-7A8F-4003-899F-A8219308CA28}">
      <dsp:nvSpPr>
        <dsp:cNvPr id="0" name=""/>
        <dsp:cNvSpPr/>
      </dsp:nvSpPr>
      <dsp:spPr>
        <a:xfrm>
          <a:off x="2930872" y="1886761"/>
          <a:ext cx="248310" cy="2904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930872" y="1944856"/>
        <a:ext cx="173817" cy="174286"/>
      </dsp:txXfrm>
    </dsp:sp>
    <dsp:sp modelId="{B14FBF8D-8880-4AB6-AF0E-E1D05CFF9A20}">
      <dsp:nvSpPr>
        <dsp:cNvPr id="0" name=""/>
        <dsp:cNvSpPr/>
      </dsp:nvSpPr>
      <dsp:spPr>
        <a:xfrm>
          <a:off x="3282255" y="1680616"/>
          <a:ext cx="1171277" cy="70276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Staging</a:t>
          </a:r>
        </a:p>
      </dsp:txBody>
      <dsp:txXfrm>
        <a:off x="3302838" y="1701199"/>
        <a:ext cx="1130111" cy="661600"/>
      </dsp:txXfrm>
    </dsp:sp>
    <dsp:sp modelId="{983B04DD-04A7-4BC8-9E11-C099815E3214}">
      <dsp:nvSpPr>
        <dsp:cNvPr id="0" name=""/>
        <dsp:cNvSpPr/>
      </dsp:nvSpPr>
      <dsp:spPr>
        <a:xfrm>
          <a:off x="4570660" y="1886761"/>
          <a:ext cx="248310" cy="2904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570660" y="1944856"/>
        <a:ext cx="173817" cy="174286"/>
      </dsp:txXfrm>
    </dsp:sp>
    <dsp:sp modelId="{765B3D7A-D93F-4EB5-8701-8B8A941535E5}">
      <dsp:nvSpPr>
        <dsp:cNvPr id="0" name=""/>
        <dsp:cNvSpPr/>
      </dsp:nvSpPr>
      <dsp:spPr>
        <a:xfrm>
          <a:off x="4922043" y="1680616"/>
          <a:ext cx="1171277" cy="70276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Production</a:t>
          </a:r>
        </a:p>
      </dsp:txBody>
      <dsp:txXfrm>
        <a:off x="4942626" y="1701199"/>
        <a:ext cx="1130111" cy="66160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A77DA4-1661-45EF-A9F3-8EC09FB0B812}" type="datetimeFigureOut">
              <a:rPr lang="en-US" smtClean="0"/>
              <a:t>8/24/2020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FD80BB-7EA4-42A6-9C95-4ACF2E12C0DE}" type="slidenum">
              <a:rPr lang="en-US" smtClean="0"/>
              <a:t>‹#›</a:t>
            </a:fld>
            <a:endParaRPr lang="en-US"/>
          </a:p>
        </p:txBody>
      </p:sp>
    </p:spTree>
    <p:extLst>
      <p:ext uri="{BB962C8B-B14F-4D97-AF65-F5344CB8AC3E}">
        <p14:creationId xmlns:p14="http://schemas.microsoft.com/office/powerpoint/2010/main" val="2016110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502553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383302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8/24/2020 7:21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181</a:t>
            </a:fld>
            <a:endParaRPr lang="en-US" dirty="0"/>
          </a:p>
        </p:txBody>
      </p:sp>
    </p:spTree>
    <p:extLst>
      <p:ext uri="{BB962C8B-B14F-4D97-AF65-F5344CB8AC3E}">
        <p14:creationId xmlns:p14="http://schemas.microsoft.com/office/powerpoint/2010/main" val="363599426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8/24/2020 7:21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182</a:t>
            </a:fld>
            <a:endParaRPr lang="en-US" dirty="0"/>
          </a:p>
        </p:txBody>
      </p:sp>
    </p:spTree>
    <p:extLst>
      <p:ext uri="{BB962C8B-B14F-4D97-AF65-F5344CB8AC3E}">
        <p14:creationId xmlns:p14="http://schemas.microsoft.com/office/powerpoint/2010/main" val="217813193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8/24/2020 7:21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183</a:t>
            </a:fld>
            <a:endParaRPr lang="en-US" dirty="0"/>
          </a:p>
        </p:txBody>
      </p:sp>
    </p:spTree>
    <p:extLst>
      <p:ext uri="{BB962C8B-B14F-4D97-AF65-F5344CB8AC3E}">
        <p14:creationId xmlns:p14="http://schemas.microsoft.com/office/powerpoint/2010/main" val="312264289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8/24/2020 7:21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184</a:t>
            </a:fld>
            <a:endParaRPr lang="en-US" dirty="0"/>
          </a:p>
        </p:txBody>
      </p:sp>
    </p:spTree>
    <p:extLst>
      <p:ext uri="{BB962C8B-B14F-4D97-AF65-F5344CB8AC3E}">
        <p14:creationId xmlns:p14="http://schemas.microsoft.com/office/powerpoint/2010/main" val="421397651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8/24/2020 7:21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185</a:t>
            </a:fld>
            <a:endParaRPr lang="en-US" dirty="0"/>
          </a:p>
        </p:txBody>
      </p:sp>
    </p:spTree>
    <p:extLst>
      <p:ext uri="{BB962C8B-B14F-4D97-AF65-F5344CB8AC3E}">
        <p14:creationId xmlns:p14="http://schemas.microsoft.com/office/powerpoint/2010/main" val="15152844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285192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568890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8/24/2020 7:21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208</a:t>
            </a:fld>
            <a:endParaRPr lang="en-US" dirty="0"/>
          </a:p>
        </p:txBody>
      </p:sp>
    </p:spTree>
    <p:extLst>
      <p:ext uri="{BB962C8B-B14F-4D97-AF65-F5344CB8AC3E}">
        <p14:creationId xmlns:p14="http://schemas.microsoft.com/office/powerpoint/2010/main" val="1465295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8/24/2020 7:21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209</a:t>
            </a:fld>
            <a:endParaRPr lang="en-US" dirty="0"/>
          </a:p>
        </p:txBody>
      </p:sp>
    </p:spTree>
    <p:extLst>
      <p:ext uri="{BB962C8B-B14F-4D97-AF65-F5344CB8AC3E}">
        <p14:creationId xmlns:p14="http://schemas.microsoft.com/office/powerpoint/2010/main" val="352468883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8/24/2020 7:21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210</a:t>
            </a:fld>
            <a:endParaRPr lang="en-US" dirty="0"/>
          </a:p>
        </p:txBody>
      </p:sp>
    </p:spTree>
    <p:extLst>
      <p:ext uri="{BB962C8B-B14F-4D97-AF65-F5344CB8AC3E}">
        <p14:creationId xmlns:p14="http://schemas.microsoft.com/office/powerpoint/2010/main" val="1894637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144456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8/24/2020 7:21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211</a:t>
            </a:fld>
            <a:endParaRPr lang="en-US" dirty="0"/>
          </a:p>
        </p:txBody>
      </p:sp>
    </p:spTree>
    <p:extLst>
      <p:ext uri="{BB962C8B-B14F-4D97-AF65-F5344CB8AC3E}">
        <p14:creationId xmlns:p14="http://schemas.microsoft.com/office/powerpoint/2010/main" val="63738318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8/24/2020 7:21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212</a:t>
            </a:fld>
            <a:endParaRPr lang="en-US" dirty="0"/>
          </a:p>
        </p:txBody>
      </p:sp>
    </p:spTree>
    <p:extLst>
      <p:ext uri="{BB962C8B-B14F-4D97-AF65-F5344CB8AC3E}">
        <p14:creationId xmlns:p14="http://schemas.microsoft.com/office/powerpoint/2010/main" val="235896853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8/24/2020 7:21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213</a:t>
            </a:fld>
            <a:endParaRPr lang="en-US" dirty="0"/>
          </a:p>
        </p:txBody>
      </p:sp>
    </p:spTree>
    <p:extLst>
      <p:ext uri="{BB962C8B-B14F-4D97-AF65-F5344CB8AC3E}">
        <p14:creationId xmlns:p14="http://schemas.microsoft.com/office/powerpoint/2010/main" val="412226168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8/24/2020 7:21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214</a:t>
            </a:fld>
            <a:endParaRPr lang="en-US" dirty="0"/>
          </a:p>
        </p:txBody>
      </p:sp>
    </p:spTree>
    <p:extLst>
      <p:ext uri="{BB962C8B-B14F-4D97-AF65-F5344CB8AC3E}">
        <p14:creationId xmlns:p14="http://schemas.microsoft.com/office/powerpoint/2010/main" val="44958326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8/24/2020 7:21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215</a:t>
            </a:fld>
            <a:endParaRPr lang="en-US" dirty="0"/>
          </a:p>
        </p:txBody>
      </p:sp>
    </p:spTree>
    <p:extLst>
      <p:ext uri="{BB962C8B-B14F-4D97-AF65-F5344CB8AC3E}">
        <p14:creationId xmlns:p14="http://schemas.microsoft.com/office/powerpoint/2010/main" val="363599426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8/24/2020 7:21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216</a:t>
            </a:fld>
            <a:endParaRPr lang="en-US" dirty="0"/>
          </a:p>
        </p:txBody>
      </p:sp>
    </p:spTree>
    <p:extLst>
      <p:ext uri="{BB962C8B-B14F-4D97-AF65-F5344CB8AC3E}">
        <p14:creationId xmlns:p14="http://schemas.microsoft.com/office/powerpoint/2010/main" val="217813193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8/24/2020 7:21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217</a:t>
            </a:fld>
            <a:endParaRPr lang="en-US" dirty="0"/>
          </a:p>
        </p:txBody>
      </p:sp>
    </p:spTree>
    <p:extLst>
      <p:ext uri="{BB962C8B-B14F-4D97-AF65-F5344CB8AC3E}">
        <p14:creationId xmlns:p14="http://schemas.microsoft.com/office/powerpoint/2010/main" val="312264289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8/24/2020 7:21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218</a:t>
            </a:fld>
            <a:endParaRPr lang="en-US" dirty="0"/>
          </a:p>
        </p:txBody>
      </p:sp>
    </p:spTree>
    <p:extLst>
      <p:ext uri="{BB962C8B-B14F-4D97-AF65-F5344CB8AC3E}">
        <p14:creationId xmlns:p14="http://schemas.microsoft.com/office/powerpoint/2010/main" val="421397651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8/24/2020 7:21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219</a:t>
            </a:fld>
            <a:endParaRPr lang="en-US" dirty="0"/>
          </a:p>
        </p:txBody>
      </p:sp>
    </p:spTree>
    <p:extLst>
      <p:ext uri="{BB962C8B-B14F-4D97-AF65-F5344CB8AC3E}">
        <p14:creationId xmlns:p14="http://schemas.microsoft.com/office/powerpoint/2010/main" val="151528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Light" pitchFamily="34" charset="0"/>
                <a:ea typeface="+mn-ea"/>
                <a:cs typeface="+mn-cs"/>
              </a:rPr>
              <a:t>For more information, you can see:</a:t>
            </a:r>
            <a:br>
              <a:rPr lang="en-US" sz="882" b="0" kern="1200" dirty="0">
                <a:solidFill>
                  <a:schemeClr val="tx1"/>
                </a:solidFill>
                <a:effectLst/>
                <a:latin typeface="Segoe UI Light" pitchFamily="34" charset="0"/>
                <a:ea typeface="+mn-ea"/>
                <a:cs typeface="+mn-cs"/>
              </a:rPr>
            </a:br>
            <a:r>
              <a:rPr lang="en-US" sz="882" b="0" kern="1200" dirty="0" err="1">
                <a:solidFill>
                  <a:schemeClr val="tx1"/>
                </a:solidFill>
                <a:effectLst/>
                <a:latin typeface="Segoe UI Light" pitchFamily="34" charset="0"/>
                <a:ea typeface="+mn-ea"/>
                <a:cs typeface="+mn-cs"/>
              </a:rPr>
              <a:t>Dockerfile</a:t>
            </a:r>
            <a:r>
              <a:rPr lang="en-US" sz="882" b="0" kern="1200" dirty="0">
                <a:solidFill>
                  <a:schemeClr val="tx1"/>
                </a:solidFill>
                <a:effectLst/>
                <a:latin typeface="Segoe UI Light" pitchFamily="34" charset="0"/>
                <a:ea typeface="+mn-ea"/>
                <a:cs typeface="+mn-cs"/>
              </a:rPr>
              <a:t> reference - https://docs.docker.com/engine/reference/builder/</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7052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Demonstration: Adding Docker Support to an Existing App explains the code sample in the student guide.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9823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4899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E5AA1C-3A4A-4E86-88DD-FDD0A0056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13482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EB381C-A014-4A53-AD85-B2D06E6945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9611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4DB896-29D6-924A-8309-963DBEB600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55718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4DB896-29D6-924A-8309-963DBEB600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42261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4DB896-29D6-924A-8309-963DBEB600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7165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Cover the software examples shown in the student materials.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8378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90963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that Imperative can also be known or called as procedural. And Declarative can sometimes be referred to as functional.</a:t>
            </a:r>
          </a:p>
          <a:p>
            <a:endParaRPr lang="en-US" dirty="0"/>
          </a:p>
          <a:p>
            <a:r>
              <a:rPr lang="en-US" dirty="0"/>
              <a:t>Declarative abstracts away the methodology of how a state is achieved. </a:t>
            </a:r>
          </a:p>
          <a:p>
            <a:endParaRPr lang="en-US" dirty="0"/>
          </a:p>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An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or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forms. The best approach for you to take will depend on your particular needs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47014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1" u="none" strike="noStrike" kern="1200" dirty="0">
                <a:solidFill>
                  <a:schemeClr val="tx1"/>
                </a:solidFill>
                <a:effectLst/>
                <a:latin typeface="Segoe UI Light" pitchFamily="34" charset="0"/>
                <a:ea typeface="+mn-ea"/>
                <a:cs typeface="+mn-cs"/>
              </a:rPr>
              <a:t>Idempotence</a:t>
            </a:r>
            <a:r>
              <a:rPr lang="en-US" sz="882" b="0" i="0" u="none" strike="noStrike" kern="1200" dirty="0">
                <a:solidFill>
                  <a:schemeClr val="tx1"/>
                </a:solidFill>
                <a:effectLst/>
                <a:latin typeface="Segoe UI Light" pitchFamily="34" charset="0"/>
                <a:ea typeface="+mn-ea"/>
                <a:cs typeface="+mn-cs"/>
              </a:rPr>
              <a:t> – mathematical term used in the context of infrastructure and configuration as code, referring to the ability to apply one or more operations against a resource, resulting in the same outcome.</a:t>
            </a:r>
          </a:p>
          <a:p>
            <a:endParaRPr lang="en-US" sz="882" b="0" i="0" u="none" strike="noStrike"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dirty="0">
                <a:solidFill>
                  <a:schemeClr val="tx1"/>
                </a:solidFill>
                <a:effectLst/>
                <a:latin typeface="Segoe UI Light" pitchFamily="34" charset="0"/>
                <a:ea typeface="+mn-ea"/>
                <a:cs typeface="+mn-cs"/>
              </a:rPr>
              <a:t>For more information about </a:t>
            </a:r>
            <a:r>
              <a:rPr lang="en-US" sz="882" b="0" i="1" u="none" strike="noStrike" kern="1200" dirty="0">
                <a:solidFill>
                  <a:schemeClr val="tx1"/>
                </a:solidFill>
                <a:effectLst/>
                <a:latin typeface="Segoe UI Light" pitchFamily="34" charset="0"/>
                <a:ea typeface="+mn-ea"/>
                <a:cs typeface="+mn-cs"/>
              </a:rPr>
              <a:t>idempotence</a:t>
            </a:r>
            <a:r>
              <a:rPr lang="en-US" sz="882" b="0" i="0" u="none" strike="noStrike" kern="1200" dirty="0">
                <a:solidFill>
                  <a:schemeClr val="tx1"/>
                </a:solidFill>
                <a:effectLst/>
                <a:latin typeface="Segoe UI Light" pitchFamily="34" charset="0"/>
                <a:ea typeface="+mn-ea"/>
                <a:cs typeface="+mn-cs"/>
              </a:rPr>
              <a:t> in general and in the context of Azure, see - https://www.wintellect.com/idempotency-for-windows-azure-message-queues/</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510965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80136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882" b="0" i="1" u="none" strike="noStrike" kern="1200" dirty="0">
                <a:solidFill>
                  <a:schemeClr val="tx1"/>
                </a:solidFill>
                <a:effectLst/>
                <a:latin typeface="Segoe UI Light" pitchFamily="34" charset="0"/>
                <a:ea typeface="+mn-ea"/>
                <a:cs typeface="+mn-cs"/>
              </a:rPr>
              <a:t>Azure Resource Manager</a:t>
            </a:r>
            <a:r>
              <a:rPr lang="en-IE" sz="882" b="0" i="0" u="none" strike="noStrike" kern="1200" dirty="0">
                <a:solidFill>
                  <a:schemeClr val="tx1"/>
                </a:solidFill>
                <a:effectLst/>
                <a:latin typeface="Segoe UI Light" pitchFamily="34" charset="0"/>
                <a:ea typeface="+mn-ea"/>
                <a:cs typeface="+mn-cs"/>
              </a:rPr>
              <a:t>  provides a consistent management layer that allows you automate deployment and configuration of resources, using different automation and scripting tools such as Microsoft Azure PowerShell, Azure Command-Line Interface (Azure CLI), Microsoft Azure portal, REST API, and client SDKs.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51495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Can discuss some of the benefits of using ARM templates when deploying and configuring resources in Azure.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72068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The Azure CLI is a command-line program to connect to Azure and execute administrative commands on Azure resources. It runs on Linux, macOS, and Windows and allows administrators and developers to execute their commands through a terminal or command-line prompt (or script!) instead of a web browser.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Mention the </a:t>
            </a:r>
            <a:r>
              <a:rPr lang="en-US" sz="900" dirty="0"/>
              <a:t>cross-platform command-line tools support for managing Azure resources, as well as the ability to access the CLI from the Cloud Shell.</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50160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94855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Point out that the wild characters in the command are intentional and its use will return all cmdlets that contain the word “extension”, so they can all be viewed.</a:t>
            </a:r>
          </a:p>
          <a:p>
            <a:endParaRPr lang="en-US" dirty="0"/>
          </a:p>
          <a:p>
            <a:r>
              <a:rPr lang="en-US" dirty="0"/>
              <a:t>Also, point students to the Azure documentation from where the sample Custom Script Extension is taken.</a:t>
            </a:r>
          </a:p>
          <a:p>
            <a:endParaRPr lang="en-US" dirty="0"/>
          </a:p>
          <a:p>
            <a:r>
              <a:rPr lang="en-US" sz="882" b="1" i="0" u="none" strike="noStrike" kern="1200" dirty="0">
                <a:solidFill>
                  <a:schemeClr val="tx1"/>
                </a:solidFill>
                <a:effectLst/>
                <a:latin typeface="Segoe UI Light" pitchFamily="34" charset="0"/>
                <a:ea typeface="+mn-ea"/>
                <a:cs typeface="+mn-cs"/>
              </a:rPr>
              <a:t>Set-</a:t>
            </a:r>
            <a:r>
              <a:rPr lang="en-US" sz="882" b="1" i="0" u="none" strike="noStrike" kern="1200" dirty="0" err="1">
                <a:solidFill>
                  <a:schemeClr val="tx1"/>
                </a:solidFill>
                <a:effectLst/>
                <a:latin typeface="Segoe UI Light" pitchFamily="34" charset="0"/>
                <a:ea typeface="+mn-ea"/>
                <a:cs typeface="+mn-cs"/>
              </a:rPr>
              <a:t>AzureRmVMCustomScriptExtension</a:t>
            </a:r>
            <a:endParaRPr lang="en-US" dirty="0"/>
          </a:p>
          <a:p>
            <a:r>
              <a:rPr lang="en-US" dirty="0"/>
              <a:t>https://docs.microsoft.com/en-us/powershell/module/azurerm.compute/set-azurermvmcustomscriptextension?view=azurermps-6.13.0#examples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48192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 You might recommend the following video to students for viewing after class. It provides more details about Azure Cloud Shell. See Azure Friday – PowerShell in Azure Cloud Shell GA (https://azure.microsoft.com/en-us/resources/videos/azure-friday-powershell-in-azure-cloud-shell-ga/).</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0466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B05D0FC-B07B-4F4D-953A-53E89E1EC2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99460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70668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66608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create Azure Automation accounts for dev, test, production, security, or other elements in your pipeline for more granular auditing, cost analysis and general management, as well as increased security.</a:t>
            </a:r>
          </a:p>
          <a:p>
            <a:endParaRPr lang="en-US" dirty="0"/>
          </a:p>
          <a:p>
            <a:r>
              <a:rPr lang="en-IE" sz="882" b="0" i="0" u="none" strike="noStrike" kern="1200" dirty="0">
                <a:solidFill>
                  <a:schemeClr val="tx1"/>
                </a:solidFill>
                <a:effectLst/>
                <a:latin typeface="Segoe UI Light" pitchFamily="34" charset="0"/>
                <a:ea typeface="+mn-ea"/>
                <a:cs typeface="+mn-cs"/>
              </a:rPr>
              <a:t>When you create a Run As account, it creates a new service principal user in Azure Active Directory and assigns the Contributor role to this user at the subscription level</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1598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41146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how to find what Windows Server SKUs are available in different locations, using the Azure CLI example in the content, in this case West Europe. A similar query is shown for Linus RedHat SKUs in the West US region.</a:t>
            </a:r>
          </a:p>
          <a:p>
            <a:endParaRPr lang="en-US" dirty="0"/>
          </a:p>
          <a:p>
            <a:r>
              <a:rPr lang="en-US" dirty="0"/>
              <a:t>Call out the list of Linux endorsed distribution, and though not an extensive list you can point them to https://docs.microsoft.com/en-us/azure/virtual-machines/linux/endorsed-distros for a complete list of endorsed distributions with links to specific products.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95958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some of the benefits of virtual machine scale sets for each of the scenarios in the table. When you have multiple VMs that must be deployed across Availability Zones or Availability Sets, or you need to control traffic where load balancer and gateway configuration is required, creating scale sets will be a significant benefit. In these scenarios, would you rather manually create and manage individual VMs, or automatically do this from a central configuration? Especially when you need to add more instances and ensure high availability.</a:t>
            </a:r>
          </a:p>
          <a:p>
            <a:endParaRPr lang="en-US" dirty="0"/>
          </a:p>
          <a:p>
            <a:r>
              <a:rPr lang="en-US" dirty="0"/>
              <a:t>Also, with scale sets, you can automatically scale out based on host metrics or things like Application Insights. </a:t>
            </a:r>
          </a:p>
          <a:p>
            <a:endParaRPr lang="en-US" dirty="0"/>
          </a:p>
          <a:p>
            <a:r>
              <a:rPr lang="en-US" dirty="0"/>
              <a:t>As with all quoted numbers related to service limits, quotas, and constraints, these can change over time.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11314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could have students do this walkthrough, but it may be easier to just demonstrate the procedure. That way if some students don’t already have a subscription, you avoid the issues associated with ensuring all students can meet the prerequisites to do the task.</a:t>
            </a:r>
          </a:p>
          <a:p>
            <a:endParaRPr lang="en-US" dirty="0"/>
          </a:p>
          <a:p>
            <a:r>
              <a:rPr lang="en-US" dirty="0"/>
              <a:t>The slide lists the individual steps only for the walkthrough, so you will need to cover the sample script in the content.</a:t>
            </a:r>
          </a:p>
          <a:p>
            <a:r>
              <a:rPr lang="en-US" dirty="0"/>
              <a:t> </a:t>
            </a:r>
          </a:p>
          <a:p>
            <a:r>
              <a:rPr lang="en-US" dirty="0"/>
              <a:t>Mention the “good hygiene” of removing resources when no longer needed, using </a:t>
            </a:r>
            <a:r>
              <a:rPr lang="en-US" b="1" dirty="0"/>
              <a:t>az group delete</a:t>
            </a:r>
            <a:r>
              <a:rPr lang="en-US" dirty="0"/>
              <a: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6690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diagrams to highlight the differences in architecture between Windows Server and Hyper-V containers. While there are similarities, focus on Hyper-V’s containers’ more optimized, virtualized environment that allows a more secure container implementation.</a:t>
            </a:r>
          </a:p>
          <a:p>
            <a:endParaRPr lang="en-US" dirty="0"/>
          </a:p>
          <a:p>
            <a:r>
              <a:rPr lang="en-US" dirty="0"/>
              <a:t>Note that Hyper-V containers are supported now on </a:t>
            </a:r>
            <a:r>
              <a:rPr lang="en-US" sz="882" b="0" i="0" u="none" strike="noStrike" kern="1200" dirty="0">
                <a:solidFill>
                  <a:schemeClr val="tx1"/>
                </a:solidFill>
                <a:effectLst/>
                <a:latin typeface="Segoe UI Light" pitchFamily="34" charset="0"/>
                <a:ea typeface="+mn-ea"/>
                <a:cs typeface="+mn-cs"/>
              </a:rPr>
              <a:t>both Windows Server 2016 and newer versions, and on the Windows 10 Anniversary edition. </a:t>
            </a:r>
            <a:endParaRPr lang="en-US" dirty="0"/>
          </a:p>
          <a:p>
            <a:endParaRPr lang="en-US" dirty="0"/>
          </a:p>
          <a:p>
            <a:r>
              <a:rPr lang="en-US" dirty="0"/>
              <a:t>Note the different scenario examples listed for Nano Server.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89470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83665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With App Service, you pay for the Azure compute resources you use. The compute resources you use is determined by the App Service plan that you run your Web Apps on. </a:t>
            </a:r>
          </a:p>
          <a:p>
            <a:endParaRPr lang="en-US" dirty="0"/>
          </a:p>
          <a:p>
            <a:r>
              <a:rPr lang="en-US" dirty="0"/>
              <a:t>For more information, you can see:</a:t>
            </a:r>
          </a:p>
          <a:p>
            <a:endParaRPr lang="en-US" dirty="0"/>
          </a:p>
          <a:p>
            <a:r>
              <a:rPr lang="en-US" dirty="0"/>
              <a:t>App Service - https://azure.microsoft.com/en-us/services/app-service/ </a:t>
            </a:r>
          </a:p>
          <a:p>
            <a:endParaRPr lang="en-US" dirty="0"/>
          </a:p>
          <a:p>
            <a:r>
              <a:rPr lang="en-US" sz="882" b="0" i="0" u="none" strike="noStrike" kern="1200" dirty="0">
                <a:solidFill>
                  <a:schemeClr val="tx1"/>
                </a:solidFill>
                <a:effectLst/>
                <a:latin typeface="Segoe UI Light" pitchFamily="34" charset="0"/>
                <a:ea typeface="+mn-ea"/>
                <a:cs typeface="+mn-cs"/>
              </a:rPr>
              <a:t>While the slide provides a high-level look at App Service, focus on some of the DevOps capabilities, such as continuous deployment from Azure DevOps, GitHub, Docker Hub, and other sources.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Additionally, security and compliance is built-in with App Service being ISO, SOC, and PCI compliant. Authentication occurs through Azure AD, or through the appropriate API for the various social media services.</a:t>
            </a: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1862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99542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spend too much time on this and the next slide (which goes into a little more detail on the different pricing tiers). Just introduce the concepts of an app service plan.</a:t>
            </a:r>
          </a:p>
          <a:p>
            <a:endParaRPr lang="en-US" dirty="0"/>
          </a:p>
          <a:p>
            <a:r>
              <a:rPr lang="en-US" dirty="0"/>
              <a:t>For more information, you can see:</a:t>
            </a:r>
          </a:p>
          <a:p>
            <a:endParaRPr lang="en-US" dirty="0"/>
          </a:p>
          <a:p>
            <a:r>
              <a:rPr lang="en-US" dirty="0"/>
              <a:t>Azure App Service plan overview - https://docs.microsoft.com/en-us/azure/app-service/azure-web-sites-web-hosting-plans-in-depth-overview</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724843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Briefly cover the key Azure Function features as you’ve already covered the key attributes when discussing serverless computing…  things like focus on code only and not underlying infrastructure, event driven, automatic scaling, charges billed only as used, and statelessness. Mention that Azure Functions are ideal when messages are being received for example, from an IoT solution, and can rapidly respond to the message/trigger.</a:t>
            </a:r>
          </a:p>
          <a:p>
            <a:endParaRPr lang="en-US" dirty="0"/>
          </a:p>
          <a:p>
            <a:r>
              <a:rPr lang="en-US" dirty="0"/>
              <a:t>The list of key features is not exhaustive, and you can see more information at https://docs.microsoft.com/en-us/azure/azure-functions/.</a:t>
            </a:r>
          </a:p>
          <a:p>
            <a:endParaRPr lang="en-US" dirty="0"/>
          </a:p>
          <a:p>
            <a:r>
              <a:rPr lang="en-US" dirty="0"/>
              <a:t>Mention that language support is dependent on the different versions of Azure Functions runtime, so be sure to check the documentation for the latest information – https://docs.microsoft.com/en-us/azure/azure-functions/supported-languages#languages-in-runtime-1x-and-2x</a:t>
            </a:r>
          </a:p>
          <a:p>
            <a:endParaRPr lang="en-US" dirty="0"/>
          </a:p>
          <a:p>
            <a:r>
              <a:rPr lang="en-US" dirty="0"/>
              <a:t>You can also point students to the Azure Serverless Computing Cookbook at https://azure.microsoft.com/en-us/resources/azure-serverless-computing-cookbook/, which is a downloadable guide to building serverless apps that is provided by Microsoft.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33412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Batch is ideal for running batch processing automated tasks that are composed of large-scale jobs. This can be done on demand so is an excellent option when you need to run large scale batch processing in the cloud, without having to worry about predefining a schedule.</a:t>
            </a:r>
          </a:p>
          <a:p>
            <a:endParaRPr lang="en-US" dirty="0"/>
          </a:p>
          <a:p>
            <a:r>
              <a:rPr lang="en-US" dirty="0"/>
              <a:t>Essentially, it enables the breaking down of computationally intensive workloads into individual tasks and you get the benefits of efficiently running those tasks in parallel at scale.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75262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67371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going to the </a:t>
            </a:r>
            <a:r>
              <a:rPr lang="en-US" dirty="0" err="1"/>
              <a:t>github</a:t>
            </a:r>
            <a:r>
              <a:rPr lang="en-US" dirty="0"/>
              <a:t> site, https://github.com/azsk/DevOpsKit-docs, and showing the readme to call out some elements of the </a:t>
            </a:r>
            <a:r>
              <a:rPr lang="en-US" dirty="0" err="1"/>
              <a:t>AzSK</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50726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10269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Policy Check Gate - https://docs.microsoft.com/en-us/azure/devops/pipelines/tasks/deploy/azure-policy-check-gate?view=vsts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14567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57994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Examples of when you might use RBAC include when you want to:</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one user to manage VMs in a subscription, and another user to manage virtual networks.</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 database administrator (DBA) group to manage SQL Server databases in a subscription.</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 user to manage all resources in a resource group, such as VMs, websites, and subnets.</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an application to access all resources in a resource group.</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73537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6765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8/24/2020 7:21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7571331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Azure Blueprints is also useful in Azure DevOps scenarios where blueprints are associated with specific build artifacts and release pipelines, and can be tracked more rigorously. </a:t>
            </a:r>
          </a:p>
          <a:p>
            <a:endParaRPr lang="en-US" sz="882" b="0" i="0" u="none" strike="noStrike" kern="1200" dirty="0">
              <a:solidFill>
                <a:schemeClr val="tx1"/>
              </a:solidFill>
              <a:effectLst/>
              <a:latin typeface="Segoe UI Light" pitchFamily="34" charset="0"/>
              <a:ea typeface="+mn-ea"/>
              <a:cs typeface="+mn-cs"/>
            </a:endParaRPr>
          </a:p>
          <a:p>
            <a:r>
              <a:rPr lang="en-US" b="1" dirty="0">
                <a:effectLst/>
              </a:rPr>
              <a:t>Note</a:t>
            </a:r>
            <a:r>
              <a:rPr lang="en-US" dirty="0">
                <a:effectLst/>
              </a:rPr>
              <a:t>: At the time of writing, Azure Blueprints is in </a:t>
            </a:r>
            <a:r>
              <a:rPr lang="en-US" b="1" dirty="0">
                <a:effectLst/>
              </a:rPr>
              <a:t>preview</a:t>
            </a:r>
            <a:r>
              <a:rPr lang="en-US" dirty="0">
                <a:effectLst/>
              </a:rPr>
              <a:t> and has not yet been released publicly.</a:t>
            </a:r>
          </a:p>
          <a:p>
            <a:endParaRPr lang="en-US" dirty="0">
              <a:effectLst/>
            </a:endParaRPr>
          </a:p>
          <a:p>
            <a:r>
              <a:rPr lang="en-IE" sz="900" b="1" dirty="0"/>
              <a:t>Discussion:</a:t>
            </a:r>
            <a:r>
              <a:rPr lang="en-IE" sz="900" dirty="0"/>
              <a:t> How to Azure Blueprint policies differ from templates?</a:t>
            </a:r>
          </a:p>
          <a:p>
            <a:r>
              <a:rPr lang="en-IE" sz="900" b="1" dirty="0">
                <a:effectLst/>
              </a:rPr>
              <a:t>Answer:</a:t>
            </a:r>
            <a:endParaRPr lang="en-US" b="1" dirty="0">
              <a:effectLst/>
            </a:endParaRPr>
          </a:p>
          <a:p>
            <a:r>
              <a:rPr lang="en-IE" sz="882" b="0" i="0" u="none" strike="noStrike" kern="1200" dirty="0">
                <a:solidFill>
                  <a:schemeClr val="tx1"/>
                </a:solidFill>
                <a:effectLst/>
                <a:latin typeface="Segoe UI Light" pitchFamily="34" charset="0"/>
                <a:ea typeface="+mn-ea"/>
                <a:cs typeface="+mn-cs"/>
              </a:rPr>
              <a:t>The blueprints in Azure Blueprints are different from Azure Resource Manager templates. When Azure Resource Manager templates deploy resources, they have no active relationship with the deployed resources (they exist in a local environment or in source control). By contrast, with Azure Blueprints, each deployment is tied to an Azure Blueprints package. This means that the relationship with resources will be maintained, even after deployment. In this way, maintaining relationships improves auditing and tracking capabilities.</a:t>
            </a:r>
            <a:endParaRPr lang="en-US" dirty="0">
              <a:effectLst/>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33723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4DB896-29D6-924A-8309-963DBEB600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61556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4E77-A9B7-4E08-94CE-2EBEF68CD2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00091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4E77-A9B7-4E08-94CE-2EBEF68CD2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99885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55600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that Imperative can also be known or called as procedural. And Declarative can sometimes be referred to as functional.</a:t>
            </a:r>
          </a:p>
          <a:p>
            <a:endParaRPr lang="en-US" dirty="0"/>
          </a:p>
          <a:p>
            <a:r>
              <a:rPr lang="en-US" dirty="0"/>
              <a:t>Declarative abstracts away the methodology of how a state is achieved. </a:t>
            </a:r>
          </a:p>
          <a:p>
            <a:endParaRPr lang="en-US" dirty="0"/>
          </a:p>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An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or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forms. The best approach for you to take will depend on your particular needs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003325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that Imperative can also be known or called as procedural. And Declarative can sometimes be referred to as functional.</a:t>
            </a:r>
          </a:p>
          <a:p>
            <a:endParaRPr lang="en-US" dirty="0"/>
          </a:p>
          <a:p>
            <a:r>
              <a:rPr lang="en-US" dirty="0"/>
              <a:t>Declarative abstracts away the methodology of how a state is achieved. </a:t>
            </a:r>
          </a:p>
          <a:p>
            <a:endParaRPr lang="en-US" dirty="0"/>
          </a:p>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An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or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forms. The best approach for you to take will depend on your particular needs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17420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that Imperative can also be known or called as procedural. And Declarative can sometimes be referred to as functional.</a:t>
            </a:r>
          </a:p>
          <a:p>
            <a:endParaRPr lang="en-US" dirty="0"/>
          </a:p>
          <a:p>
            <a:r>
              <a:rPr lang="en-US" dirty="0"/>
              <a:t>Declarative abstracts away the methodology of how a state is achieved. </a:t>
            </a:r>
          </a:p>
          <a:p>
            <a:endParaRPr lang="en-US" dirty="0"/>
          </a:p>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An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or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forms. The best approach for you to take will depend on your particular needs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39262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that Imperative can also be known or called as procedural. And Declarative can sometimes be referred to as functional.</a:t>
            </a:r>
          </a:p>
          <a:p>
            <a:endParaRPr lang="en-US" dirty="0"/>
          </a:p>
          <a:p>
            <a:r>
              <a:rPr lang="en-US" dirty="0"/>
              <a:t>Declarative abstracts away the methodology of how a state is achieved. </a:t>
            </a:r>
          </a:p>
          <a:p>
            <a:endParaRPr lang="en-US" dirty="0"/>
          </a:p>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An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or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forms. The best approach for you to take will depend on your particular needs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97059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that Imperative can also be known or called as procedural. And Declarative can sometimes be referred to as functional.</a:t>
            </a:r>
          </a:p>
          <a:p>
            <a:endParaRPr lang="en-US" dirty="0"/>
          </a:p>
          <a:p>
            <a:r>
              <a:rPr lang="en-US" dirty="0"/>
              <a:t>Declarative abstracts away the methodology of how a state is achieved. </a:t>
            </a:r>
          </a:p>
          <a:p>
            <a:endParaRPr lang="en-US" dirty="0"/>
          </a:p>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An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or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forms. The best approach for you to take will depend on your particular needs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00731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Integrating Azure </a:t>
            </a:r>
            <a:r>
              <a:rPr lang="en-US" sz="882" b="0" i="0" u="none" strike="noStrike" kern="1200" dirty="0" err="1">
                <a:solidFill>
                  <a:schemeClr val="tx1"/>
                </a:solidFill>
                <a:effectLst/>
                <a:latin typeface="Segoe UI Light" pitchFamily="34" charset="0"/>
                <a:ea typeface="+mn-ea"/>
                <a:cs typeface="+mn-cs"/>
              </a:rPr>
              <a:t>KeyVault</a:t>
            </a:r>
            <a:r>
              <a:rPr lang="en-US" sz="882" b="0" i="0" u="none" strike="noStrike" kern="1200" dirty="0">
                <a:solidFill>
                  <a:schemeClr val="tx1"/>
                </a:solidFill>
                <a:effectLst/>
                <a:latin typeface="Segoe UI Light" pitchFamily="34" charset="0"/>
                <a:ea typeface="+mn-ea"/>
                <a:cs typeface="+mn-cs"/>
              </a:rPr>
              <a:t> with Azure DevOps - </a:t>
            </a:r>
            <a:r>
              <a:rPr lang="en-US" sz="882" b="0" kern="1200" dirty="0">
                <a:solidFill>
                  <a:schemeClr val="tx1"/>
                </a:solidFill>
                <a:effectLst/>
                <a:latin typeface="Segoe UI Light" pitchFamily="34" charset="0"/>
                <a:ea typeface="+mn-ea"/>
                <a:cs typeface="+mn-cs"/>
              </a:rPr>
              <a:t>https://www.azuredevopslabs.com/labs/vstsextend/azurekeyvault/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8/24/2020 7:21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8568081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that Imperative can also be known or called as procedural. And Declarative can sometimes be referred to as functional.</a:t>
            </a:r>
          </a:p>
          <a:p>
            <a:endParaRPr lang="en-US" dirty="0"/>
          </a:p>
          <a:p>
            <a:r>
              <a:rPr lang="en-US" dirty="0"/>
              <a:t>Declarative abstracts away the methodology of how a state is achieved. </a:t>
            </a:r>
          </a:p>
          <a:p>
            <a:endParaRPr lang="en-US" dirty="0"/>
          </a:p>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An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or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forms. The best approach for you to take will depend on your particular needs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85995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90963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that Imperative can also be known or called as procedural. And Declarative can sometimes be referred to as functional.</a:t>
            </a:r>
          </a:p>
          <a:p>
            <a:endParaRPr lang="en-US" dirty="0"/>
          </a:p>
          <a:p>
            <a:r>
              <a:rPr lang="en-US" dirty="0"/>
              <a:t>Declarative abstracts away the methodology of how a state is achieved. </a:t>
            </a:r>
          </a:p>
          <a:p>
            <a:endParaRPr lang="en-US" dirty="0"/>
          </a:p>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An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or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forms. The best approach for you to take will depend on your particular needs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47014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1" u="none" strike="noStrike" kern="1200" dirty="0">
                <a:solidFill>
                  <a:schemeClr val="tx1"/>
                </a:solidFill>
                <a:effectLst/>
                <a:latin typeface="Segoe UI Light" pitchFamily="34" charset="0"/>
                <a:ea typeface="+mn-ea"/>
                <a:cs typeface="+mn-cs"/>
              </a:rPr>
              <a:t>Idempotence</a:t>
            </a:r>
            <a:r>
              <a:rPr lang="en-US" sz="882" b="0" i="0" u="none" strike="noStrike" kern="1200" dirty="0">
                <a:solidFill>
                  <a:schemeClr val="tx1"/>
                </a:solidFill>
                <a:effectLst/>
                <a:latin typeface="Segoe UI Light" pitchFamily="34" charset="0"/>
                <a:ea typeface="+mn-ea"/>
                <a:cs typeface="+mn-cs"/>
              </a:rPr>
              <a:t> – mathematical term used in the context of infrastructure and configuration as code, referring to the ability to apply one or more operations against a resource, resulting in the same outcome.</a:t>
            </a:r>
          </a:p>
          <a:p>
            <a:endParaRPr lang="en-US" sz="882" b="0" i="0" u="none" strike="noStrike"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dirty="0">
                <a:solidFill>
                  <a:schemeClr val="tx1"/>
                </a:solidFill>
                <a:effectLst/>
                <a:latin typeface="Segoe UI Light" pitchFamily="34" charset="0"/>
                <a:ea typeface="+mn-ea"/>
                <a:cs typeface="+mn-cs"/>
              </a:rPr>
              <a:t>For more information about </a:t>
            </a:r>
            <a:r>
              <a:rPr lang="en-US" sz="882" b="0" i="1" u="none" strike="noStrike" kern="1200" dirty="0">
                <a:solidFill>
                  <a:schemeClr val="tx1"/>
                </a:solidFill>
                <a:effectLst/>
                <a:latin typeface="Segoe UI Light" pitchFamily="34" charset="0"/>
                <a:ea typeface="+mn-ea"/>
                <a:cs typeface="+mn-cs"/>
              </a:rPr>
              <a:t>idempotence</a:t>
            </a:r>
            <a:r>
              <a:rPr lang="en-US" sz="882" b="0" i="0" u="none" strike="noStrike" kern="1200" dirty="0">
                <a:solidFill>
                  <a:schemeClr val="tx1"/>
                </a:solidFill>
                <a:effectLst/>
                <a:latin typeface="Segoe UI Light" pitchFamily="34" charset="0"/>
                <a:ea typeface="+mn-ea"/>
                <a:cs typeface="+mn-cs"/>
              </a:rPr>
              <a:t> in general and in the context of Azure, see - https://www.wintellect.com/idempotency-for-windows-azure-message-queues/</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510965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80136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882" b="0" i="1" u="none" strike="noStrike" kern="1200" dirty="0">
                <a:solidFill>
                  <a:schemeClr val="tx1"/>
                </a:solidFill>
                <a:effectLst/>
                <a:latin typeface="Segoe UI Light" pitchFamily="34" charset="0"/>
                <a:ea typeface="+mn-ea"/>
                <a:cs typeface="+mn-cs"/>
              </a:rPr>
              <a:t>Azure Resource Manager</a:t>
            </a:r>
            <a:r>
              <a:rPr lang="en-IE" sz="882" b="0" i="0" u="none" strike="noStrike" kern="1200" dirty="0">
                <a:solidFill>
                  <a:schemeClr val="tx1"/>
                </a:solidFill>
                <a:effectLst/>
                <a:latin typeface="Segoe UI Light" pitchFamily="34" charset="0"/>
                <a:ea typeface="+mn-ea"/>
                <a:cs typeface="+mn-cs"/>
              </a:rPr>
              <a:t>  provides a consistent management layer that allows you automate deployment and configuration of resources, using different automation and scripting tools such as Microsoft Azure PowerShell, Azure Command-Line Interface (Azure CLI), Microsoft Azure portal, REST API, and client SDKs.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51495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Can discuss some of the benefits of using ARM templates when deploying and configuring resources in Azure.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72068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The Azure CLI is a command-line program to connect to Azure and execute administrative commands on Azure resources. It runs on Linux, macOS, and Windows and allows administrators and developers to execute their commands through a terminal or command-line prompt (or script!) instead of a web browser.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Mention the </a:t>
            </a:r>
            <a:r>
              <a:rPr lang="en-US" sz="900" dirty="0"/>
              <a:t>cross-platform command-line tools support for managing Azure resources, as well as the ability to access the CLI from the Cloud Shell.</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50160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94855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Point out that the wild characters in the command are intentional and its use will return all cmdlets that contain the word “extension”, so they can all be viewed.</a:t>
            </a:r>
          </a:p>
          <a:p>
            <a:endParaRPr lang="en-US" dirty="0"/>
          </a:p>
          <a:p>
            <a:r>
              <a:rPr lang="en-US" dirty="0"/>
              <a:t>Also, point students to the Azure documentation from where the sample Custom Script Extension is taken.</a:t>
            </a:r>
          </a:p>
          <a:p>
            <a:endParaRPr lang="en-US" dirty="0"/>
          </a:p>
          <a:p>
            <a:r>
              <a:rPr lang="en-US" sz="882" b="1" i="0" u="none" strike="noStrike" kern="1200" dirty="0">
                <a:solidFill>
                  <a:schemeClr val="tx1"/>
                </a:solidFill>
                <a:effectLst/>
                <a:latin typeface="Segoe UI Light" pitchFamily="34" charset="0"/>
                <a:ea typeface="+mn-ea"/>
                <a:cs typeface="+mn-cs"/>
              </a:rPr>
              <a:t>Set-</a:t>
            </a:r>
            <a:r>
              <a:rPr lang="en-US" sz="882" b="1" i="0" u="none" strike="noStrike" kern="1200" dirty="0" err="1">
                <a:solidFill>
                  <a:schemeClr val="tx1"/>
                </a:solidFill>
                <a:effectLst/>
                <a:latin typeface="Segoe UI Light" pitchFamily="34" charset="0"/>
                <a:ea typeface="+mn-ea"/>
                <a:cs typeface="+mn-cs"/>
              </a:rPr>
              <a:t>AzureRmVMCustomScriptExtension</a:t>
            </a:r>
            <a:endParaRPr lang="en-US" dirty="0"/>
          </a:p>
          <a:p>
            <a:r>
              <a:rPr lang="en-US" dirty="0"/>
              <a:t>https://docs.microsoft.com/en-us/powershell/module/azurerm.compute/set-azurermvmcustomscriptextension?view=azurermps-6.13.0#examples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4819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938140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 You might recommend the following video to students for viewing after class. It provides more details about Azure Cloud Shell. See Azure Friday – PowerShell in Azure Cloud Shell GA (https://azure.microsoft.com/en-us/resources/videos/azure-friday-powershell-in-azure-cloud-shell-ga/).</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04662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706687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66608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create Azure Automation accounts for dev, test, production, security, or other elements in your pipeline for more granular auditing, cost analysis and general management, as well as increased security.</a:t>
            </a:r>
          </a:p>
          <a:p>
            <a:endParaRPr lang="en-US" dirty="0"/>
          </a:p>
          <a:p>
            <a:r>
              <a:rPr lang="en-IE" sz="882" b="0" i="0" u="none" strike="noStrike" kern="1200" dirty="0">
                <a:solidFill>
                  <a:schemeClr val="tx1"/>
                </a:solidFill>
                <a:effectLst/>
                <a:latin typeface="Segoe UI Light" pitchFamily="34" charset="0"/>
                <a:ea typeface="+mn-ea"/>
                <a:cs typeface="+mn-cs"/>
              </a:rPr>
              <a:t>When you create a Run As account, it creates a new service principal user in Azure Active Directory and assigns the Contributor role to this user at the subscription level</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159836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41146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how to find what Windows Server SKUs are available in different locations, using the Azure CLI example in the content, in this case West Europe. A similar query is shown for Linus RedHat SKUs in the West US region.</a:t>
            </a:r>
          </a:p>
          <a:p>
            <a:endParaRPr lang="en-US" dirty="0"/>
          </a:p>
          <a:p>
            <a:r>
              <a:rPr lang="en-US" dirty="0"/>
              <a:t>Call out the list of Linux endorsed distribution, and though not an extensive list you can point them to https://docs.microsoft.com/en-us/azure/virtual-machines/linux/endorsed-distros for a complete list of endorsed distributions with links to specific products.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959581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some of the benefits of virtual machine scale sets for each of the scenarios in the table. When you have multiple VMs that must be deployed across Availability Zones or Availability Sets, or you need to control traffic where load balancer and gateway configuration is required, creating scale sets will be a significant benefit. In these scenarios, would you rather manually create and manage individual VMs, or automatically do this from a central configuration? Especially when you need to add more instances and ensure high availability.</a:t>
            </a:r>
          </a:p>
          <a:p>
            <a:endParaRPr lang="en-US" dirty="0"/>
          </a:p>
          <a:p>
            <a:r>
              <a:rPr lang="en-US" dirty="0"/>
              <a:t>Also, with scale sets, you can automatically scale out based on host metrics or things like Application Insights. </a:t>
            </a:r>
          </a:p>
          <a:p>
            <a:endParaRPr lang="en-US" dirty="0"/>
          </a:p>
          <a:p>
            <a:r>
              <a:rPr lang="en-US" dirty="0"/>
              <a:t>As with all quoted numbers related to service limits, quotas, and constraints, these can change over time.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11314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could have students do this walkthrough, but it may be easier to just demonstrate the procedure. That way if some students don’t already have a subscription, you avoid the issues associated with ensuring all students can meet the prerequisites to do the task.</a:t>
            </a:r>
          </a:p>
          <a:p>
            <a:endParaRPr lang="en-US" dirty="0"/>
          </a:p>
          <a:p>
            <a:r>
              <a:rPr lang="en-US" dirty="0"/>
              <a:t>The slide lists the individual steps only for the walkthrough, so you will need to cover the sample script in the content.</a:t>
            </a:r>
          </a:p>
          <a:p>
            <a:r>
              <a:rPr lang="en-US" dirty="0"/>
              <a:t> </a:t>
            </a:r>
          </a:p>
          <a:p>
            <a:r>
              <a:rPr lang="en-US" dirty="0"/>
              <a:t>Mention the “good hygiene” of removing resources when no longer needed, using </a:t>
            </a:r>
            <a:r>
              <a:rPr lang="en-US" b="1" dirty="0"/>
              <a:t>az group delete</a:t>
            </a:r>
            <a:r>
              <a:rPr lang="en-US" dirty="0"/>
              <a: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66903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diagrams to highlight the differences in architecture between Windows Server and Hyper-V containers. While there are similarities, focus on Hyper-V’s containers’ more optimized, virtualized environment that allows a more secure container implementation.</a:t>
            </a:r>
          </a:p>
          <a:p>
            <a:endParaRPr lang="en-US" dirty="0"/>
          </a:p>
          <a:p>
            <a:r>
              <a:rPr lang="en-US" dirty="0"/>
              <a:t>Note that Hyper-V containers are supported now on </a:t>
            </a:r>
            <a:r>
              <a:rPr lang="en-US" sz="882" b="0" i="0" u="none" strike="noStrike" kern="1200" dirty="0">
                <a:solidFill>
                  <a:schemeClr val="tx1"/>
                </a:solidFill>
                <a:effectLst/>
                <a:latin typeface="Segoe UI Light" pitchFamily="34" charset="0"/>
                <a:ea typeface="+mn-ea"/>
                <a:cs typeface="+mn-cs"/>
              </a:rPr>
              <a:t>both Windows Server 2016 and newer versions, and on the Windows 10 Anniversary edition. </a:t>
            </a:r>
            <a:endParaRPr lang="en-US" dirty="0"/>
          </a:p>
          <a:p>
            <a:endParaRPr lang="en-US" dirty="0"/>
          </a:p>
          <a:p>
            <a:r>
              <a:rPr lang="en-US" dirty="0"/>
              <a:t>Note the different scenario examples listed for Nano Server.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894700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8366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8/24/2020 7:21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353432175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With App Service, you pay for the Azure compute resources you use. The compute resources you use is determined by the App Service plan that you run your Web Apps on. </a:t>
            </a:r>
          </a:p>
          <a:p>
            <a:endParaRPr lang="en-US" dirty="0"/>
          </a:p>
          <a:p>
            <a:r>
              <a:rPr lang="en-US" dirty="0"/>
              <a:t>For more information, you can see:</a:t>
            </a:r>
          </a:p>
          <a:p>
            <a:endParaRPr lang="en-US" dirty="0"/>
          </a:p>
          <a:p>
            <a:r>
              <a:rPr lang="en-US" dirty="0"/>
              <a:t>App Service - https://azure.microsoft.com/en-us/services/app-service/ </a:t>
            </a:r>
          </a:p>
          <a:p>
            <a:endParaRPr lang="en-US" dirty="0"/>
          </a:p>
          <a:p>
            <a:r>
              <a:rPr lang="en-US" sz="882" b="0" i="0" u="none" strike="noStrike" kern="1200" dirty="0">
                <a:solidFill>
                  <a:schemeClr val="tx1"/>
                </a:solidFill>
                <a:effectLst/>
                <a:latin typeface="Segoe UI Light" pitchFamily="34" charset="0"/>
                <a:ea typeface="+mn-ea"/>
                <a:cs typeface="+mn-cs"/>
              </a:rPr>
              <a:t>While the slide provides a high-level look at App Service, focus on some of the DevOps capabilities, such as continuous deployment from Azure DevOps, GitHub, Docker Hub, and other sources.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Additionally, security and compliance is built-in with App Service being ISO, SOC, and PCI compliant. Authentication occurs through Azure AD, or through the appropriate API for the various social media services.</a:t>
            </a: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186280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spend too much time on this and the next slide (which goes into a little more detail on the different pricing tiers). Just introduce the concepts of an app service plan.</a:t>
            </a:r>
          </a:p>
          <a:p>
            <a:endParaRPr lang="en-US" dirty="0"/>
          </a:p>
          <a:p>
            <a:r>
              <a:rPr lang="en-US" dirty="0"/>
              <a:t>For more information, you can see:</a:t>
            </a:r>
          </a:p>
          <a:p>
            <a:endParaRPr lang="en-US" dirty="0"/>
          </a:p>
          <a:p>
            <a:r>
              <a:rPr lang="en-US" dirty="0"/>
              <a:t>Azure App Service plan overview - https://docs.microsoft.com/en-us/azure/app-service/azure-web-sites-web-hosting-plans-in-depth-overview</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724843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Briefly cover the key Azure Function features as you’ve already covered the key attributes when discussing serverless computing…  things like focus on code only and not underlying infrastructure, event driven, automatic scaling, charges billed only as used, and statelessness. Mention that Azure Functions are ideal when messages are being received for example, from an IoT solution, and can rapidly respond to the message/trigger.</a:t>
            </a:r>
          </a:p>
          <a:p>
            <a:endParaRPr lang="en-US" dirty="0"/>
          </a:p>
          <a:p>
            <a:r>
              <a:rPr lang="en-US" dirty="0"/>
              <a:t>The list of key features is not exhaustive, and you can see more information at https://docs.microsoft.com/en-us/azure/azure-functions/.</a:t>
            </a:r>
          </a:p>
          <a:p>
            <a:endParaRPr lang="en-US" dirty="0"/>
          </a:p>
          <a:p>
            <a:r>
              <a:rPr lang="en-US" dirty="0"/>
              <a:t>Mention that language support is dependent on the different versions of Azure Functions runtime, so be sure to check the documentation for the latest information – https://docs.microsoft.com/en-us/azure/azure-functions/supported-languages#languages-in-runtime-1x-and-2x</a:t>
            </a:r>
          </a:p>
          <a:p>
            <a:endParaRPr lang="en-US" dirty="0"/>
          </a:p>
          <a:p>
            <a:r>
              <a:rPr lang="en-US" dirty="0"/>
              <a:t>You can also point students to the Azure Serverless Computing Cookbook at https://azure.microsoft.com/en-us/resources/azure-serverless-computing-cookbook/, which is a downloadable guide to building serverless apps that is provided by Microsoft.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334120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Batch is ideal for running batch processing automated tasks that are composed of large-scale jobs. This can be done on demand so is an excellent option when you need to run large scale batch processing in the cloud, without having to worry about predefining a schedule.</a:t>
            </a:r>
          </a:p>
          <a:p>
            <a:endParaRPr lang="en-US" dirty="0"/>
          </a:p>
          <a:p>
            <a:r>
              <a:rPr lang="en-US" dirty="0"/>
              <a:t>Essentially, it enables the breaking down of computationally intensive workloads into individual tasks and you get the benefits of efficiently running those tasks in parallel at scale.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752624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673713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going to the </a:t>
            </a:r>
            <a:r>
              <a:rPr lang="en-US" dirty="0" err="1"/>
              <a:t>github</a:t>
            </a:r>
            <a:r>
              <a:rPr lang="en-US" dirty="0"/>
              <a:t> site, https://github.com/azsk/DevOpsKit-docs, and showing the readme to call out some elements of the </a:t>
            </a:r>
            <a:r>
              <a:rPr lang="en-US" dirty="0" err="1"/>
              <a:t>AzSK</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507260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102697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Policy Check Gate - https://docs.microsoft.com/en-us/azure/devops/pipelines/tasks/deploy/azure-policy-check-gate?view=vsts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14567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579947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Examples of when you might use RBAC include when you want to:</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one user to manage VMs in a subscription, and another user to manage virtual networks.</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 database administrator (DBA) group to manage SQL Server databases in a subscription.</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 user to manage all resources in a resource group, such as VMs, websites, and subnets.</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an application to access all resources in a resource group.</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7353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dirty="0">
                <a:solidFill>
                  <a:schemeClr val="tx1"/>
                </a:solidFill>
                <a:effectLst/>
                <a:latin typeface="Segoe UI Light" pitchFamily="34" charset="0"/>
                <a:ea typeface="+mn-ea"/>
                <a:cs typeface="+mn-cs"/>
              </a:rPr>
              <a:t>Managing Open-source security and license with </a:t>
            </a:r>
            <a:r>
              <a:rPr lang="en-US" sz="882" b="0" i="0" u="none" strike="noStrike" kern="1200" dirty="0" err="1">
                <a:solidFill>
                  <a:schemeClr val="tx1"/>
                </a:solidFill>
                <a:effectLst/>
                <a:latin typeface="Segoe UI Light" pitchFamily="34" charset="0"/>
                <a:ea typeface="+mn-ea"/>
                <a:cs typeface="+mn-cs"/>
              </a:rPr>
              <a:t>WhiteSource</a:t>
            </a:r>
            <a:r>
              <a:rPr lang="en-US" sz="882" b="0" i="0" u="none" strike="noStrike" kern="1200" dirty="0">
                <a:solidFill>
                  <a:schemeClr val="tx1"/>
                </a:solidFill>
                <a:effectLst/>
                <a:latin typeface="Segoe UI Light" pitchFamily="34" charset="0"/>
                <a:ea typeface="+mn-ea"/>
                <a:cs typeface="+mn-cs"/>
              </a:rPr>
              <a:t> - </a:t>
            </a:r>
            <a:r>
              <a:rPr lang="en-US" sz="882" b="0" kern="1200" dirty="0">
                <a:solidFill>
                  <a:schemeClr val="tx1"/>
                </a:solidFill>
                <a:effectLst/>
                <a:latin typeface="Segoe UI Light" pitchFamily="34" charset="0"/>
                <a:ea typeface="+mn-ea"/>
                <a:cs typeface="+mn-cs"/>
              </a:rPr>
              <a:t>https://www.azuredevopslabs.com/labs/vstsextend/WhiteSource/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 Note that you must have already completed the prerequisite labs in the Welcome section.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8/24/2020 7:21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91721553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676595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Azure Blueprints is also useful in Azure DevOps scenarios where blueprints are associated with specific build artifacts and release pipelines, and can be tracked more rigorously. </a:t>
            </a:r>
          </a:p>
          <a:p>
            <a:endParaRPr lang="en-US" sz="882" b="0" i="0" u="none" strike="noStrike" kern="1200" dirty="0">
              <a:solidFill>
                <a:schemeClr val="tx1"/>
              </a:solidFill>
              <a:effectLst/>
              <a:latin typeface="Segoe UI Light" pitchFamily="34" charset="0"/>
              <a:ea typeface="+mn-ea"/>
              <a:cs typeface="+mn-cs"/>
            </a:endParaRPr>
          </a:p>
          <a:p>
            <a:r>
              <a:rPr lang="en-US" b="1" dirty="0">
                <a:effectLst/>
              </a:rPr>
              <a:t>Note</a:t>
            </a:r>
            <a:r>
              <a:rPr lang="en-US" dirty="0">
                <a:effectLst/>
              </a:rPr>
              <a:t>: At the time of writing, Azure Blueprints is in </a:t>
            </a:r>
            <a:r>
              <a:rPr lang="en-US" b="1" dirty="0">
                <a:effectLst/>
              </a:rPr>
              <a:t>preview</a:t>
            </a:r>
            <a:r>
              <a:rPr lang="en-US" dirty="0">
                <a:effectLst/>
              </a:rPr>
              <a:t> and has not yet been released publicly.</a:t>
            </a:r>
          </a:p>
          <a:p>
            <a:endParaRPr lang="en-US" dirty="0">
              <a:effectLst/>
            </a:endParaRPr>
          </a:p>
          <a:p>
            <a:r>
              <a:rPr lang="en-IE" sz="900" b="1" dirty="0"/>
              <a:t>Discussion:</a:t>
            </a:r>
            <a:r>
              <a:rPr lang="en-IE" sz="900" dirty="0"/>
              <a:t> How to Azure Blueprint policies differ from templates?</a:t>
            </a:r>
          </a:p>
          <a:p>
            <a:r>
              <a:rPr lang="en-IE" sz="900" b="1" dirty="0">
                <a:effectLst/>
              </a:rPr>
              <a:t>Answer:</a:t>
            </a:r>
            <a:endParaRPr lang="en-US" b="1" dirty="0">
              <a:effectLst/>
            </a:endParaRPr>
          </a:p>
          <a:p>
            <a:r>
              <a:rPr lang="en-IE" sz="882" b="0" i="0" u="none" strike="noStrike" kern="1200" dirty="0">
                <a:solidFill>
                  <a:schemeClr val="tx1"/>
                </a:solidFill>
                <a:effectLst/>
                <a:latin typeface="Segoe UI Light" pitchFamily="34" charset="0"/>
                <a:ea typeface="+mn-ea"/>
                <a:cs typeface="+mn-cs"/>
              </a:rPr>
              <a:t>The blueprints in Azure Blueprints are different from Azure Resource Manager templates. When Azure Resource Manager templates deploy resources, they have no active relationship with the deployed resources (they exist in a local environment or in source control). By contrast, with Azure Blueprints, each deployment is tied to an Azure Blueprints package. This means that the relationship with resources will be maintained, even after deployment. In this way, maintaining relationships improves auditing and tracking capabilities.</a:t>
            </a:r>
            <a:endParaRPr lang="en-US" dirty="0">
              <a:effectLst/>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337230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568890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8/24/2020 7:21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174</a:t>
            </a:fld>
            <a:endParaRPr lang="en-US" dirty="0"/>
          </a:p>
        </p:txBody>
      </p:sp>
    </p:spTree>
    <p:extLst>
      <p:ext uri="{BB962C8B-B14F-4D97-AF65-F5344CB8AC3E}">
        <p14:creationId xmlns:p14="http://schemas.microsoft.com/office/powerpoint/2010/main" val="1465295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8/24/2020 7:21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175</a:t>
            </a:fld>
            <a:endParaRPr lang="en-US" dirty="0"/>
          </a:p>
        </p:txBody>
      </p:sp>
    </p:spTree>
    <p:extLst>
      <p:ext uri="{BB962C8B-B14F-4D97-AF65-F5344CB8AC3E}">
        <p14:creationId xmlns:p14="http://schemas.microsoft.com/office/powerpoint/2010/main" val="352468883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8/24/2020 7:21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176</a:t>
            </a:fld>
            <a:endParaRPr lang="en-US" dirty="0"/>
          </a:p>
        </p:txBody>
      </p:sp>
    </p:spTree>
    <p:extLst>
      <p:ext uri="{BB962C8B-B14F-4D97-AF65-F5344CB8AC3E}">
        <p14:creationId xmlns:p14="http://schemas.microsoft.com/office/powerpoint/2010/main" val="189463772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8/24/2020 7:21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177</a:t>
            </a:fld>
            <a:endParaRPr lang="en-US" dirty="0"/>
          </a:p>
        </p:txBody>
      </p:sp>
    </p:spTree>
    <p:extLst>
      <p:ext uri="{BB962C8B-B14F-4D97-AF65-F5344CB8AC3E}">
        <p14:creationId xmlns:p14="http://schemas.microsoft.com/office/powerpoint/2010/main" val="63738318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8/24/2020 7:21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178</a:t>
            </a:fld>
            <a:endParaRPr lang="en-US" dirty="0"/>
          </a:p>
        </p:txBody>
      </p:sp>
    </p:spTree>
    <p:extLst>
      <p:ext uri="{BB962C8B-B14F-4D97-AF65-F5344CB8AC3E}">
        <p14:creationId xmlns:p14="http://schemas.microsoft.com/office/powerpoint/2010/main" val="235896853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8/24/2020 7:21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179</a:t>
            </a:fld>
            <a:endParaRPr lang="en-US" dirty="0"/>
          </a:p>
        </p:txBody>
      </p:sp>
    </p:spTree>
    <p:extLst>
      <p:ext uri="{BB962C8B-B14F-4D97-AF65-F5344CB8AC3E}">
        <p14:creationId xmlns:p14="http://schemas.microsoft.com/office/powerpoint/2010/main" val="412226168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8/24/2020 7:21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180</a:t>
            </a:fld>
            <a:endParaRPr lang="en-US" dirty="0"/>
          </a:p>
        </p:txBody>
      </p:sp>
    </p:spTree>
    <p:extLst>
      <p:ext uri="{BB962C8B-B14F-4D97-AF65-F5344CB8AC3E}">
        <p14:creationId xmlns:p14="http://schemas.microsoft.com/office/powerpoint/2010/main" val="4495832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4000500" y="0"/>
            <a:ext cx="5143500" cy="51435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3348922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99891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28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95938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88605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4000500" y="0"/>
            <a:ext cx="5143500" cy="51435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2573715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4000500" y="0"/>
            <a:ext cx="5143500" cy="51435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381151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363845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2789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98040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7008019" y="2923863"/>
            <a:ext cx="1699022" cy="1777916"/>
          </a:xfrm>
          <a:prstGeom prst="rect">
            <a:avLst/>
          </a:prstGeom>
        </p:spPr>
      </p:pic>
    </p:spTree>
    <p:extLst>
      <p:ext uri="{BB962C8B-B14F-4D97-AF65-F5344CB8AC3E}">
        <p14:creationId xmlns:p14="http://schemas.microsoft.com/office/powerpoint/2010/main" val="783978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Tx">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latin typeface="Segoe UI Semibold" panose="020B0702040204020203" pitchFamily="34" charset="0"/>
                <a:cs typeface="Segoe UI Semibold" panose="020B0702040204020203" pitchFamily="34" charset="0"/>
              </a:defRPr>
            </a:lvl1pPr>
          </a:lstStyle>
          <a:p>
            <a:r>
              <a:rPr lang="en-US" dirty="0"/>
              <a:t>Click to edit Master title style</a:t>
            </a:r>
          </a:p>
        </p:txBody>
      </p:sp>
      <p:sp>
        <p:nvSpPr>
          <p:cNvPr id="3" name="Content Placeholder 2"/>
          <p:cNvSpPr>
            <a:spLocks noGrp="1"/>
          </p:cNvSpPr>
          <p:nvPr>
            <p:ph idx="1"/>
          </p:nvPr>
        </p:nvSpPr>
        <p:spPr>
          <a:xfrm>
            <a:off x="3600450" y="548640"/>
            <a:ext cx="4869180"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6DDD6FDB-8DF0-418F-8936-23A5898E2C5D}" type="datetimeFigureOut">
              <a:rPr lang="en-US" smtClean="0"/>
              <a:t>8/24/2020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9955B6-869D-4048-947D-3F8B714FA4AE}" type="slidenum">
              <a:rPr lang="en-US" smtClean="0"/>
              <a:t>‹#›</a:t>
            </a:fld>
            <a:endParaRPr lang="en-US"/>
          </a:p>
        </p:txBody>
      </p:sp>
      <p:pic>
        <p:nvPicPr>
          <p:cNvPr id="10" name="Picture 9">
            <a:extLst>
              <a:ext uri="{FF2B5EF4-FFF2-40B4-BE49-F238E27FC236}">
                <a16:creationId xmlns:a16="http://schemas.microsoft.com/office/drawing/2014/main" id="{93CF7AD3-B775-4527-BDEB-B29A9D35D83F}"/>
              </a:ext>
            </a:extLst>
          </p:cNvPr>
          <p:cNvPicPr>
            <a:picLocks noChangeAspect="1"/>
          </p:cNvPicPr>
          <p:nvPr userDrawn="1"/>
        </p:nvPicPr>
        <p:blipFill>
          <a:blip r:embed="rId2"/>
          <a:stretch>
            <a:fillRect/>
          </a:stretch>
        </p:blipFill>
        <p:spPr>
          <a:xfrm>
            <a:off x="577848" y="2664619"/>
            <a:ext cx="1814302" cy="1898550"/>
          </a:xfrm>
          <a:prstGeom prst="rect">
            <a:avLst/>
          </a:prstGeom>
        </p:spPr>
      </p:pic>
    </p:spTree>
    <p:extLst>
      <p:ext uri="{BB962C8B-B14F-4D97-AF65-F5344CB8AC3E}">
        <p14:creationId xmlns:p14="http://schemas.microsoft.com/office/powerpoint/2010/main" val="407765050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6214782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678D1-E580-4AFA-9645-0210180F2F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115EDF-2F32-47B0-B93B-0A8AB54ED49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6C15A3-5B84-4745-AE8E-D01A7C849CA5}"/>
              </a:ext>
            </a:extLst>
          </p:cNvPr>
          <p:cNvSpPr>
            <a:spLocks noGrp="1"/>
          </p:cNvSpPr>
          <p:nvPr>
            <p:ph type="dt" sz="half" idx="10"/>
          </p:nvPr>
        </p:nvSpPr>
        <p:spPr/>
        <p:txBody>
          <a:bodyPr/>
          <a:lstStyle/>
          <a:p>
            <a:fld id="{3563A62F-680B-4A35-98D0-365BE5368FE3}" type="datetimeFigureOut">
              <a:rPr lang="en-US" smtClean="0"/>
              <a:t>8/24/2020</a:t>
            </a:fld>
            <a:endParaRPr lang="en-US"/>
          </a:p>
        </p:txBody>
      </p:sp>
      <p:sp>
        <p:nvSpPr>
          <p:cNvPr id="5" name="Footer Placeholder 4">
            <a:extLst>
              <a:ext uri="{FF2B5EF4-FFF2-40B4-BE49-F238E27FC236}">
                <a16:creationId xmlns:a16="http://schemas.microsoft.com/office/drawing/2014/main" id="{850EDBA4-7B8F-4603-941F-B540C814E5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9F91AB-DF02-4719-A673-3B0B4A8471D7}"/>
              </a:ext>
            </a:extLst>
          </p:cNvPr>
          <p:cNvSpPr>
            <a:spLocks noGrp="1"/>
          </p:cNvSpPr>
          <p:nvPr>
            <p:ph type="sldNum" sz="quarter" idx="12"/>
          </p:nvPr>
        </p:nvSpPr>
        <p:spPr/>
        <p:txBody>
          <a:bodyPr/>
          <a:lstStyle/>
          <a:p>
            <a:fld id="{935DD8FD-015D-4648-8F85-DA5F2F406909}" type="slidenum">
              <a:rPr lang="en-US" smtClean="0"/>
              <a:t>‹#›</a:t>
            </a:fld>
            <a:endParaRPr lang="en-US"/>
          </a:p>
        </p:txBody>
      </p:sp>
    </p:spTree>
    <p:extLst>
      <p:ext uri="{BB962C8B-B14F-4D97-AF65-F5344CB8AC3E}">
        <p14:creationId xmlns:p14="http://schemas.microsoft.com/office/powerpoint/2010/main" val="38161116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4C9F5B-0861-4958-8E5E-EBE62DA2D7D3}"/>
              </a:ext>
            </a:extLst>
          </p:cNvPr>
          <p:cNvSpPr>
            <a:spLocks noGrp="1"/>
          </p:cNvSpPr>
          <p:nvPr>
            <p:ph type="dt" sz="half" idx="10"/>
          </p:nvPr>
        </p:nvSpPr>
        <p:spPr/>
        <p:txBody>
          <a:bodyPr/>
          <a:lstStyle/>
          <a:p>
            <a:fld id="{3563A62F-680B-4A35-98D0-365BE5368FE3}" type="datetimeFigureOut">
              <a:rPr lang="en-US" smtClean="0"/>
              <a:t>8/24/2020</a:t>
            </a:fld>
            <a:endParaRPr lang="en-US"/>
          </a:p>
        </p:txBody>
      </p:sp>
      <p:sp>
        <p:nvSpPr>
          <p:cNvPr id="3" name="Footer Placeholder 2">
            <a:extLst>
              <a:ext uri="{FF2B5EF4-FFF2-40B4-BE49-F238E27FC236}">
                <a16:creationId xmlns:a16="http://schemas.microsoft.com/office/drawing/2014/main" id="{11D653B1-F4C5-46E3-BD7E-919956F3A5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6FC8B0-9294-4FAA-909C-A1D7895342A1}"/>
              </a:ext>
            </a:extLst>
          </p:cNvPr>
          <p:cNvSpPr>
            <a:spLocks noGrp="1"/>
          </p:cNvSpPr>
          <p:nvPr>
            <p:ph type="sldNum" sz="quarter" idx="12"/>
          </p:nvPr>
        </p:nvSpPr>
        <p:spPr/>
        <p:txBody>
          <a:bodyPr/>
          <a:lstStyle/>
          <a:p>
            <a:fld id="{935DD8FD-015D-4648-8F85-DA5F2F406909}" type="slidenum">
              <a:rPr lang="en-US" smtClean="0"/>
              <a:t>‹#›</a:t>
            </a:fld>
            <a:endParaRPr lang="en-US"/>
          </a:p>
        </p:txBody>
      </p:sp>
    </p:spTree>
    <p:extLst>
      <p:ext uri="{BB962C8B-B14F-4D97-AF65-F5344CB8AC3E}">
        <p14:creationId xmlns:p14="http://schemas.microsoft.com/office/powerpoint/2010/main" val="25465784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4000500" y="0"/>
            <a:ext cx="5143500" cy="51435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l" defTabSz="699354"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2682964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4000500" y="0"/>
            <a:ext cx="5143500" cy="51435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l" defTabSz="699354"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err="1">
              <a:ln>
                <a:noFill/>
              </a:ln>
              <a:solidFill>
                <a:srgbClr val="00240D"/>
              </a:solidFill>
              <a:effectLst/>
              <a:uLnTx/>
              <a:uFillTx/>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442538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699469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24122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37912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2_Content with Caption">
    <p:spTree>
      <p:nvGrpSpPr>
        <p:cNvPr id="1" name=""/>
        <p:cNvGrpSpPr/>
        <p:nvPr/>
      </p:nvGrpSpPr>
      <p:grpSpPr>
        <a:xfrm>
          <a:off x="0" y="0"/>
          <a:ext cx="0" cy="0"/>
          <a:chOff x="0" y="0"/>
          <a:chExt cx="0" cy="0"/>
        </a:xfrm>
      </p:grpSpPr>
      <p:sp>
        <p:nvSpPr>
          <p:cNvPr id="8" name="Rectangle 7"/>
          <p:cNvSpPr/>
          <p:nvPr/>
        </p:nvSpPr>
        <p:spPr>
          <a:xfrm>
            <a:off x="12" y="0"/>
            <a:ext cx="5243501"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49134" y="805815"/>
            <a:ext cx="4622916"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6DDD6FDB-8DF0-418F-8936-23A5898E2C5D}" type="datetimeFigureOut">
              <a:rPr lang="en-US" smtClean="0"/>
              <a:t>8/24/2020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9955B6-869D-4048-947D-3F8B714FA4AE}" type="slidenum">
              <a:rPr lang="en-US" smtClean="0"/>
              <a:t>‹#›</a:t>
            </a:fld>
            <a:endParaRPr lang="en-US"/>
          </a:p>
        </p:txBody>
      </p:sp>
      <p:pic>
        <p:nvPicPr>
          <p:cNvPr id="13" name="Graphic 12" descr="Laptop">
            <a:extLst>
              <a:ext uri="{FF2B5EF4-FFF2-40B4-BE49-F238E27FC236}">
                <a16:creationId xmlns:a16="http://schemas.microsoft.com/office/drawing/2014/main" id="{B197BBDE-161D-4673-976E-48A4741BF95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88987" y="1328233"/>
            <a:ext cx="2470690" cy="2470690"/>
          </a:xfrm>
          <a:prstGeom prst="rect">
            <a:avLst/>
          </a:prstGeom>
        </p:spPr>
      </p:pic>
      <p:sp>
        <p:nvSpPr>
          <p:cNvPr id="16" name="TextBox 15">
            <a:extLst>
              <a:ext uri="{FF2B5EF4-FFF2-40B4-BE49-F238E27FC236}">
                <a16:creationId xmlns:a16="http://schemas.microsoft.com/office/drawing/2014/main" id="{31FBE623-E7DC-418F-90E0-B97A24BEA1A1}"/>
              </a:ext>
            </a:extLst>
          </p:cNvPr>
          <p:cNvSpPr txBox="1"/>
          <p:nvPr userDrawn="1"/>
        </p:nvSpPr>
        <p:spPr>
          <a:xfrm>
            <a:off x="6818235" y="2069864"/>
            <a:ext cx="1212191" cy="830997"/>
          </a:xfrm>
          <a:prstGeom prst="rect">
            <a:avLst/>
          </a:prstGeom>
          <a:noFill/>
        </p:spPr>
        <p:txBody>
          <a:bodyPr wrap="none" rtlCol="0">
            <a:spAutoFit/>
          </a:bodyPr>
          <a:lstStyle/>
          <a:p>
            <a:pPr algn="ctr"/>
            <a:r>
              <a:rPr lang="en-US" sz="2400" dirty="0">
                <a:solidFill>
                  <a:srgbClr val="0D64AE"/>
                </a:solidFill>
              </a:rPr>
              <a:t>HANDS</a:t>
            </a:r>
          </a:p>
          <a:p>
            <a:pPr algn="ctr"/>
            <a:r>
              <a:rPr lang="en-US" sz="2400" dirty="0">
                <a:solidFill>
                  <a:srgbClr val="0D64AE"/>
                </a:solidFill>
              </a:rPr>
              <a:t>ON</a:t>
            </a:r>
            <a:endParaRPr lang="en-US" sz="1350" dirty="0">
              <a:solidFill>
                <a:srgbClr val="0D64AE"/>
              </a:solidFill>
            </a:endParaRPr>
          </a:p>
        </p:txBody>
      </p:sp>
    </p:spTree>
    <p:extLst>
      <p:ext uri="{BB962C8B-B14F-4D97-AF65-F5344CB8AC3E}">
        <p14:creationId xmlns:p14="http://schemas.microsoft.com/office/powerpoint/2010/main" val="113625171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latin typeface="Segoe UI Semibold" panose="020B0702040204020203" pitchFamily="34" charset="0"/>
                <a:cs typeface="Segoe UI Semibold" panose="020B0702040204020203" pitchFamily="34" charset="0"/>
              </a:defRPr>
            </a:lvl1pPr>
          </a:lstStyle>
          <a:p>
            <a:r>
              <a:rPr lang="en-US" dirty="0"/>
              <a:t>Click to edit Master title style</a:t>
            </a:r>
          </a:p>
        </p:txBody>
      </p:sp>
      <p:sp>
        <p:nvSpPr>
          <p:cNvPr id="3" name="Content Placeholder 2"/>
          <p:cNvSpPr>
            <a:spLocks noGrp="1"/>
          </p:cNvSpPr>
          <p:nvPr>
            <p:ph idx="1"/>
          </p:nvPr>
        </p:nvSpPr>
        <p:spPr>
          <a:xfrm>
            <a:off x="3600450" y="548640"/>
            <a:ext cx="4869180"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6DDD6FDB-8DF0-418F-8936-23A5898E2C5D}" type="datetimeFigureOut">
              <a:rPr lang="en-US" smtClean="0"/>
              <a:t>8/24/2020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9955B6-869D-4048-947D-3F8B714FA4AE}" type="slidenum">
              <a:rPr lang="en-US" smtClean="0"/>
              <a:t>‹#›</a:t>
            </a:fld>
            <a:endParaRPr lang="en-US"/>
          </a:p>
        </p:txBody>
      </p:sp>
      <p:pic>
        <p:nvPicPr>
          <p:cNvPr id="10" name="Picture 9">
            <a:extLst>
              <a:ext uri="{FF2B5EF4-FFF2-40B4-BE49-F238E27FC236}">
                <a16:creationId xmlns:a16="http://schemas.microsoft.com/office/drawing/2014/main" id="{93CF7AD3-B775-4527-BDEB-B29A9D35D83F}"/>
              </a:ext>
            </a:extLst>
          </p:cNvPr>
          <p:cNvPicPr>
            <a:picLocks noChangeAspect="1"/>
          </p:cNvPicPr>
          <p:nvPr userDrawn="1"/>
        </p:nvPicPr>
        <p:blipFill>
          <a:blip r:embed="rId2"/>
          <a:stretch>
            <a:fillRect/>
          </a:stretch>
        </p:blipFill>
        <p:spPr>
          <a:xfrm>
            <a:off x="577848" y="2664619"/>
            <a:ext cx="1814302" cy="1898550"/>
          </a:xfrm>
          <a:prstGeom prst="rect">
            <a:avLst/>
          </a:prstGeom>
        </p:spPr>
      </p:pic>
    </p:spTree>
    <p:extLst>
      <p:ext uri="{BB962C8B-B14F-4D97-AF65-F5344CB8AC3E}">
        <p14:creationId xmlns:p14="http://schemas.microsoft.com/office/powerpoint/2010/main" val="155041768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a:xfrm>
            <a:off x="542279" y="1735790"/>
            <a:ext cx="2400300" cy="460057"/>
          </a:xfrm>
        </p:spPr>
        <p:txBody>
          <a:bodyPr anchor="b">
            <a:normAutofit/>
          </a:bodyPr>
          <a:lstStyle>
            <a:lvl1pPr>
              <a:defRPr sz="2700" b="0">
                <a:solidFill>
                  <a:srgbClr val="FFFFFF"/>
                </a:solidFill>
                <a:latin typeface="Segoe UI Semibold" panose="020B0702040204020203" pitchFamily="34" charset="0"/>
                <a:cs typeface="Segoe UI Semibold" panose="020B0702040204020203" pitchFamily="34" charset="0"/>
              </a:defRPr>
            </a:lvl1pPr>
          </a:lstStyle>
          <a:p>
            <a:r>
              <a:rPr lang="en-US" dirty="0"/>
              <a:t>Discussion</a:t>
            </a:r>
          </a:p>
        </p:txBody>
      </p:sp>
      <p:sp>
        <p:nvSpPr>
          <p:cNvPr id="3" name="Content Placeholder 2"/>
          <p:cNvSpPr>
            <a:spLocks noGrp="1"/>
          </p:cNvSpPr>
          <p:nvPr>
            <p:ph idx="1"/>
          </p:nvPr>
        </p:nvSpPr>
        <p:spPr>
          <a:xfrm>
            <a:off x="3600450" y="548640"/>
            <a:ext cx="4869180"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6DDD6FDB-8DF0-418F-8936-23A5898E2C5D}" type="datetimeFigureOut">
              <a:rPr lang="en-US" smtClean="0"/>
              <a:t>8/24/2020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9955B6-869D-4048-947D-3F8B714FA4AE}" type="slidenum">
              <a:rPr lang="en-US" smtClean="0"/>
              <a:t>‹#›</a:t>
            </a:fld>
            <a:endParaRPr lang="en-US"/>
          </a:p>
        </p:txBody>
      </p:sp>
      <p:pic>
        <p:nvPicPr>
          <p:cNvPr id="12" name="Graphic 11" descr="Chat">
            <a:extLst>
              <a:ext uri="{FF2B5EF4-FFF2-40B4-BE49-F238E27FC236}">
                <a16:creationId xmlns:a16="http://schemas.microsoft.com/office/drawing/2014/main" id="{B8821E57-C7BE-4AD5-A18D-A44C0FA07B1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2280" y="140536"/>
            <a:ext cx="1684747" cy="1684747"/>
          </a:xfrm>
          <a:prstGeom prst="rect">
            <a:avLst/>
          </a:prstGeom>
        </p:spPr>
      </p:pic>
    </p:spTree>
    <p:extLst>
      <p:ext uri="{BB962C8B-B14F-4D97-AF65-F5344CB8AC3E}">
        <p14:creationId xmlns:p14="http://schemas.microsoft.com/office/powerpoint/2010/main" val="34471066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DD6FDB-8DF0-418F-8936-23A5898E2C5D}" type="datetimeFigureOut">
              <a:rPr lang="en-US" smtClean="0"/>
              <a:t>8/24/2020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955B6-869D-4048-947D-3F8B714FA4AE}" type="slidenum">
              <a:rPr lang="en-US" smtClean="0"/>
              <a:t>‹#›</a:t>
            </a:fld>
            <a:endParaRPr lang="en-US"/>
          </a:p>
        </p:txBody>
      </p:sp>
    </p:spTree>
    <p:extLst>
      <p:ext uri="{BB962C8B-B14F-4D97-AF65-F5344CB8AC3E}">
        <p14:creationId xmlns:p14="http://schemas.microsoft.com/office/powerpoint/2010/main" val="41198359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3_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a:xfrm>
            <a:off x="542279" y="1735790"/>
            <a:ext cx="2400300" cy="460057"/>
          </a:xfrm>
        </p:spPr>
        <p:txBody>
          <a:bodyPr anchor="b">
            <a:normAutofit/>
          </a:bodyPr>
          <a:lstStyle>
            <a:lvl1pPr>
              <a:defRPr sz="2700" b="0">
                <a:solidFill>
                  <a:srgbClr val="FFFFFF"/>
                </a:solidFill>
                <a:latin typeface="Segoe UI Semibold" panose="020B0702040204020203" pitchFamily="34" charset="0"/>
                <a:cs typeface="Segoe UI Semibold" panose="020B0702040204020203" pitchFamily="34" charset="0"/>
              </a:defRPr>
            </a:lvl1pPr>
          </a:lstStyle>
          <a:p>
            <a:r>
              <a:rPr lang="en-US" dirty="0"/>
              <a:t>Discussion</a:t>
            </a:r>
          </a:p>
        </p:txBody>
      </p:sp>
      <p:sp>
        <p:nvSpPr>
          <p:cNvPr id="3" name="Content Placeholder 2"/>
          <p:cNvSpPr>
            <a:spLocks noGrp="1"/>
          </p:cNvSpPr>
          <p:nvPr>
            <p:ph idx="1"/>
          </p:nvPr>
        </p:nvSpPr>
        <p:spPr>
          <a:xfrm>
            <a:off x="3600450" y="548640"/>
            <a:ext cx="4869180"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49134" y="4844839"/>
            <a:ext cx="1963883" cy="273844"/>
          </a:xfrm>
          <a:prstGeom prst="rect">
            <a:avLst/>
          </a:prstGeom>
        </p:spPr>
        <p:txBody>
          <a:bodyPr/>
          <a:lstStyle>
            <a:lvl1pPr algn="l">
              <a:defRPr/>
            </a:lvl1pPr>
          </a:lstStyle>
          <a:p>
            <a:fld id="{6DDD6FDB-8DF0-418F-8936-23A5898E2C5D}" type="datetimeFigureOut">
              <a:rPr lang="en-US" smtClean="0"/>
              <a:t>8/24/2020</a:t>
            </a:fld>
            <a:endParaRPr lang="en-US"/>
          </a:p>
        </p:txBody>
      </p:sp>
      <p:sp>
        <p:nvSpPr>
          <p:cNvPr id="6" name="Footer Placeholder 5"/>
          <p:cNvSpPr>
            <a:spLocks noGrp="1"/>
          </p:cNvSpPr>
          <p:nvPr>
            <p:ph type="ftr" sz="quarter" idx="11"/>
          </p:nvPr>
        </p:nvSpPr>
        <p:spPr>
          <a:xfrm>
            <a:off x="3600450" y="4844839"/>
            <a:ext cx="3486150" cy="273844"/>
          </a:xfrm>
          <a:prstGeom prst="rect">
            <a:avLst/>
          </a:prstGeo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a:xfrm>
            <a:off x="7425344" y="4844839"/>
            <a:ext cx="984019" cy="273844"/>
          </a:xfrm>
          <a:prstGeom prst="rect">
            <a:avLst/>
          </a:prstGeom>
        </p:spPr>
        <p:txBody>
          <a:bodyPr/>
          <a:lstStyle>
            <a:lvl1pPr>
              <a:defRPr>
                <a:solidFill>
                  <a:schemeClr val="tx2"/>
                </a:solidFill>
              </a:defRPr>
            </a:lvl1pPr>
          </a:lstStyle>
          <a:p>
            <a:fld id="{669955B6-869D-4048-947D-3F8B714FA4AE}" type="slidenum">
              <a:rPr lang="en-US" smtClean="0"/>
              <a:t>‹#›</a:t>
            </a:fld>
            <a:endParaRPr lang="en-US"/>
          </a:p>
        </p:txBody>
      </p:sp>
      <p:pic>
        <p:nvPicPr>
          <p:cNvPr id="12" name="Graphic 11" descr="Chat">
            <a:extLst>
              <a:ext uri="{FF2B5EF4-FFF2-40B4-BE49-F238E27FC236}">
                <a16:creationId xmlns:a16="http://schemas.microsoft.com/office/drawing/2014/main" id="{B8821E57-C7BE-4AD5-A18D-A44C0FA07B1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2280" y="140536"/>
            <a:ext cx="1684747" cy="1684747"/>
          </a:xfrm>
          <a:prstGeom prst="rect">
            <a:avLst/>
          </a:prstGeom>
        </p:spPr>
      </p:pic>
    </p:spTree>
    <p:extLst>
      <p:ext uri="{BB962C8B-B14F-4D97-AF65-F5344CB8AC3E}">
        <p14:creationId xmlns:p14="http://schemas.microsoft.com/office/powerpoint/2010/main" val="293420344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4_Content with Caption">
    <p:spTree>
      <p:nvGrpSpPr>
        <p:cNvPr id="1" name=""/>
        <p:cNvGrpSpPr/>
        <p:nvPr/>
      </p:nvGrpSpPr>
      <p:grpSpPr>
        <a:xfrm>
          <a:off x="0" y="0"/>
          <a:ext cx="0" cy="0"/>
          <a:chOff x="0" y="0"/>
          <a:chExt cx="0" cy="0"/>
        </a:xfrm>
      </p:grpSpPr>
      <p:sp>
        <p:nvSpPr>
          <p:cNvPr id="8" name="Rectangle 7"/>
          <p:cNvSpPr/>
          <p:nvPr/>
        </p:nvSpPr>
        <p:spPr>
          <a:xfrm>
            <a:off x="12" y="0"/>
            <a:ext cx="5243501"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49134" y="805815"/>
            <a:ext cx="4622916"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49134" y="4844839"/>
            <a:ext cx="1963883" cy="273844"/>
          </a:xfrm>
          <a:prstGeom prst="rect">
            <a:avLst/>
          </a:prstGeom>
        </p:spPr>
        <p:txBody>
          <a:bodyPr/>
          <a:lstStyle>
            <a:lvl1pPr algn="l">
              <a:defRPr/>
            </a:lvl1pPr>
          </a:lstStyle>
          <a:p>
            <a:fld id="{6DDD6FDB-8DF0-418F-8936-23A5898E2C5D}" type="datetimeFigureOut">
              <a:rPr lang="en-US" smtClean="0"/>
              <a:t>8/24/2020</a:t>
            </a:fld>
            <a:endParaRPr lang="en-US"/>
          </a:p>
        </p:txBody>
      </p:sp>
      <p:sp>
        <p:nvSpPr>
          <p:cNvPr id="6" name="Footer Placeholder 5"/>
          <p:cNvSpPr>
            <a:spLocks noGrp="1"/>
          </p:cNvSpPr>
          <p:nvPr>
            <p:ph type="ftr" sz="quarter" idx="11"/>
          </p:nvPr>
        </p:nvSpPr>
        <p:spPr>
          <a:xfrm>
            <a:off x="3600450" y="4844839"/>
            <a:ext cx="3486150" cy="273844"/>
          </a:xfrm>
          <a:prstGeom prst="rect">
            <a:avLst/>
          </a:prstGeo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a:xfrm>
            <a:off x="7425344" y="4844839"/>
            <a:ext cx="984019" cy="273844"/>
          </a:xfrm>
          <a:prstGeom prst="rect">
            <a:avLst/>
          </a:prstGeom>
        </p:spPr>
        <p:txBody>
          <a:bodyPr/>
          <a:lstStyle>
            <a:lvl1pPr>
              <a:defRPr>
                <a:solidFill>
                  <a:schemeClr val="tx2"/>
                </a:solidFill>
              </a:defRPr>
            </a:lvl1pPr>
          </a:lstStyle>
          <a:p>
            <a:fld id="{669955B6-869D-4048-947D-3F8B714FA4AE}" type="slidenum">
              <a:rPr lang="en-US" smtClean="0"/>
              <a:t>‹#›</a:t>
            </a:fld>
            <a:endParaRPr lang="en-US"/>
          </a:p>
        </p:txBody>
      </p:sp>
      <p:pic>
        <p:nvPicPr>
          <p:cNvPr id="13" name="Graphic 12" descr="Laptop">
            <a:extLst>
              <a:ext uri="{FF2B5EF4-FFF2-40B4-BE49-F238E27FC236}">
                <a16:creationId xmlns:a16="http://schemas.microsoft.com/office/drawing/2014/main" id="{B197BBDE-161D-4673-976E-48A4741BF95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88987" y="1328233"/>
            <a:ext cx="2470690" cy="2470690"/>
          </a:xfrm>
          <a:prstGeom prst="rect">
            <a:avLst/>
          </a:prstGeom>
        </p:spPr>
      </p:pic>
      <p:sp>
        <p:nvSpPr>
          <p:cNvPr id="16" name="TextBox 15">
            <a:extLst>
              <a:ext uri="{FF2B5EF4-FFF2-40B4-BE49-F238E27FC236}">
                <a16:creationId xmlns:a16="http://schemas.microsoft.com/office/drawing/2014/main" id="{31FBE623-E7DC-418F-90E0-B97A24BEA1A1}"/>
              </a:ext>
            </a:extLst>
          </p:cNvPr>
          <p:cNvSpPr txBox="1"/>
          <p:nvPr userDrawn="1"/>
        </p:nvSpPr>
        <p:spPr>
          <a:xfrm>
            <a:off x="6818235" y="2069864"/>
            <a:ext cx="1212191" cy="830997"/>
          </a:xfrm>
          <a:prstGeom prst="rect">
            <a:avLst/>
          </a:prstGeom>
          <a:noFill/>
        </p:spPr>
        <p:txBody>
          <a:bodyPr wrap="none" rtlCol="0">
            <a:spAutoFit/>
          </a:bodyPr>
          <a:lstStyle/>
          <a:p>
            <a:pPr algn="ctr"/>
            <a:r>
              <a:rPr lang="en-US" sz="2400" dirty="0">
                <a:solidFill>
                  <a:srgbClr val="0D64AE"/>
                </a:solidFill>
              </a:rPr>
              <a:t>HANDS</a:t>
            </a:r>
          </a:p>
          <a:p>
            <a:pPr algn="ctr"/>
            <a:r>
              <a:rPr lang="en-US" sz="2400" dirty="0">
                <a:solidFill>
                  <a:srgbClr val="0D64AE"/>
                </a:solidFill>
              </a:rPr>
              <a:t>ON</a:t>
            </a:r>
            <a:endParaRPr lang="en-US" sz="1350" dirty="0">
              <a:solidFill>
                <a:srgbClr val="0D64AE"/>
              </a:solidFill>
            </a:endParaRPr>
          </a:p>
        </p:txBody>
      </p:sp>
    </p:spTree>
    <p:extLst>
      <p:ext uri="{BB962C8B-B14F-4D97-AF65-F5344CB8AC3E}">
        <p14:creationId xmlns:p14="http://schemas.microsoft.com/office/powerpoint/2010/main" val="351815734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Bullets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lvl1pPr>
              <a:defRPr sz="3200"/>
            </a:lvl1pPr>
          </a:lstStyle>
          <a:p>
            <a:r>
              <a:rPr lang="en-US" dirty="0"/>
              <a:t>CLICK TO EDIT MASTER TITLE STYLE</a:t>
            </a:r>
          </a:p>
        </p:txBody>
      </p:sp>
      <p:sp>
        <p:nvSpPr>
          <p:cNvPr id="6" name="Text Placeholder 5"/>
          <p:cNvSpPr>
            <a:spLocks noGrp="1"/>
          </p:cNvSpPr>
          <p:nvPr>
            <p:ph type="body" sz="quarter" idx="10"/>
          </p:nvPr>
        </p:nvSpPr>
        <p:spPr>
          <a:xfrm>
            <a:off x="457200" y="1123950"/>
            <a:ext cx="8229600" cy="867930"/>
          </a:xfrm>
        </p:spPr>
        <p:txBody>
          <a:bodyPr/>
          <a:lstStyle>
            <a:lvl1pPr>
              <a:defRPr sz="2400"/>
            </a:lvl1pPr>
            <a:lvl2pPr marL="685783" indent="-274313">
              <a:buFont typeface="Wingdings" charset="2"/>
              <a:buChar char="§"/>
              <a:defRPr/>
            </a:lvl2pPr>
            <a:lvl3pPr marL="914378" indent="-182876">
              <a:buFont typeface="Wingdings" charset="2"/>
              <a:buChar char="§"/>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898196776"/>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7008019" y="2923863"/>
            <a:ext cx="1699022" cy="1777916"/>
          </a:xfrm>
          <a:prstGeom prst="rect">
            <a:avLst/>
          </a:prstGeom>
        </p:spPr>
      </p:pic>
    </p:spTree>
    <p:extLst>
      <p:ext uri="{BB962C8B-B14F-4D97-AF65-F5344CB8AC3E}">
        <p14:creationId xmlns:p14="http://schemas.microsoft.com/office/powerpoint/2010/main" val="2338867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2974844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19428543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4C9F5B-0861-4958-8E5E-EBE62DA2D7D3}"/>
              </a:ext>
            </a:extLst>
          </p:cNvPr>
          <p:cNvSpPr>
            <a:spLocks noGrp="1"/>
          </p:cNvSpPr>
          <p:nvPr>
            <p:ph type="dt" sz="half" idx="10"/>
          </p:nvPr>
        </p:nvSpPr>
        <p:spPr/>
        <p:txBody>
          <a:bodyPr/>
          <a:lstStyle/>
          <a:p>
            <a:fld id="{3563A62F-680B-4A35-98D0-365BE5368FE3}" type="datetimeFigureOut">
              <a:rPr lang="en-US" smtClean="0"/>
              <a:t>8/24/2020</a:t>
            </a:fld>
            <a:endParaRPr lang="en-US"/>
          </a:p>
        </p:txBody>
      </p:sp>
      <p:sp>
        <p:nvSpPr>
          <p:cNvPr id="3" name="Footer Placeholder 2">
            <a:extLst>
              <a:ext uri="{FF2B5EF4-FFF2-40B4-BE49-F238E27FC236}">
                <a16:creationId xmlns:a16="http://schemas.microsoft.com/office/drawing/2014/main" id="{11D653B1-F4C5-46E3-BD7E-919956F3A5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6FC8B0-9294-4FAA-909C-A1D7895342A1}"/>
              </a:ext>
            </a:extLst>
          </p:cNvPr>
          <p:cNvSpPr>
            <a:spLocks noGrp="1"/>
          </p:cNvSpPr>
          <p:nvPr>
            <p:ph type="sldNum" sz="quarter" idx="12"/>
          </p:nvPr>
        </p:nvSpPr>
        <p:spPr/>
        <p:txBody>
          <a:bodyPr/>
          <a:lstStyle/>
          <a:p>
            <a:fld id="{935DD8FD-015D-4648-8F85-DA5F2F406909}" type="slidenum">
              <a:rPr lang="en-US" smtClean="0"/>
              <a:t>‹#›</a:t>
            </a:fld>
            <a:endParaRPr lang="en-US"/>
          </a:p>
        </p:txBody>
      </p:sp>
    </p:spTree>
    <p:extLst>
      <p:ext uri="{BB962C8B-B14F-4D97-AF65-F5344CB8AC3E}">
        <p14:creationId xmlns:p14="http://schemas.microsoft.com/office/powerpoint/2010/main" val="3284624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4000500" y="0"/>
            <a:ext cx="5143500" cy="51435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39938206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theme" Target="../theme/theme3.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theme" Target="../theme/theme4.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8/24/2020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1"/>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37959718"/>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94" r:id="rId6"/>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24671977"/>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87" r:id="rId8"/>
    <p:sldLayoutId id="2147483688" r:id="rId9"/>
    <p:sldLayoutId id="2147483689" r:id="rId10"/>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8279272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90" r:id="rId14"/>
    <p:sldLayoutId id="2147483692" r:id="rId15"/>
    <p:sldLayoutId id="2147483693" r:id="rId16"/>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10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10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10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10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10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10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10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3.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135.png"/><Relationship Id="rId1" Type="http://schemas.openxmlformats.org/officeDocument/2006/relationships/slideLayout" Target="../slideLayouts/slideLayout19.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9.xml"/></Relationships>
</file>

<file path=ppt/slides/_rels/slide11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19.xml"/></Relationships>
</file>

<file path=ppt/slides/_rels/slide11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52.xml"/><Relationship Id="rId1" Type="http://schemas.openxmlformats.org/officeDocument/2006/relationships/slideLayout" Target="../slideLayouts/slideLayout2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3.xml"/><Relationship Id="rId1" Type="http://schemas.openxmlformats.org/officeDocument/2006/relationships/slideLayout" Target="../slideLayouts/slideLayout3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7.xml"/></Relationships>
</file>

<file path=ppt/slides/_rels/slide12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55.xml"/><Relationship Id="rId1" Type="http://schemas.openxmlformats.org/officeDocument/2006/relationships/slideLayout" Target="../slideLayouts/slideLayout29.xml"/></Relationships>
</file>

<file path=ppt/slides/_rels/slide12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56.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57.xml"/><Relationship Id="rId1" Type="http://schemas.openxmlformats.org/officeDocument/2006/relationships/slideLayout" Target="../slideLayouts/slideLayout29.xml"/></Relationships>
</file>

<file path=ppt/slides/_rels/slide13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58.xml"/><Relationship Id="rId1" Type="http://schemas.openxmlformats.org/officeDocument/2006/relationships/slideLayout" Target="../slideLayouts/slideLayout29.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9.xml"/></Relationships>
</file>

<file path=ppt/slides/_rels/slide13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60.xml"/><Relationship Id="rId1" Type="http://schemas.openxmlformats.org/officeDocument/2006/relationships/slideLayout" Target="../slideLayouts/slideLayout29.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7.xml"/></Relationships>
</file>

<file path=ppt/slides/_rels/slide13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2.xml"/><Relationship Id="rId1" Type="http://schemas.openxmlformats.org/officeDocument/2006/relationships/slideLayout" Target="../slideLayouts/slideLayout29.xml"/><Relationship Id="rId4" Type="http://schemas.openxmlformats.org/officeDocument/2006/relationships/image" Target="../media/image115.png"/></Relationships>
</file>

<file path=ppt/slides/_rels/slide13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3.xml"/><Relationship Id="rId1" Type="http://schemas.openxmlformats.org/officeDocument/2006/relationships/slideLayout" Target="../slideLayouts/slideLayout29.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9.xml"/></Relationships>
</file>

<file path=ppt/slides/_rels/slide13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5.xml"/><Relationship Id="rId1" Type="http://schemas.openxmlformats.org/officeDocument/2006/relationships/slideLayout" Target="../slideLayouts/slideLayout29.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emf"/></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9.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9.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9.xml"/></Relationships>
</file>

<file path=ppt/slides/_rels/slide14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0.xml"/><Relationship Id="rId1" Type="http://schemas.openxmlformats.org/officeDocument/2006/relationships/slideLayout" Target="../slideLayouts/slideLayout29.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7.xml"/></Relationships>
</file>

<file path=ppt/slides/_rels/slide14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2.xml"/><Relationship Id="rId1" Type="http://schemas.openxmlformats.org/officeDocument/2006/relationships/slideLayout" Target="../slideLayouts/slideLayout29.xml"/></Relationships>
</file>

<file path=ppt/slides/_rels/slide14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3.xml"/><Relationship Id="rId1" Type="http://schemas.openxmlformats.org/officeDocument/2006/relationships/slideLayout" Target="../slideLayouts/slideLayout29.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9.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15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7.xml"/><Relationship Id="rId1" Type="http://schemas.openxmlformats.org/officeDocument/2006/relationships/slideLayout" Target="../slideLayouts/slideLayout29.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9.xml"/></Relationships>
</file>

<file path=ppt/slides/_rels/slide15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9.xml"/><Relationship Id="rId1" Type="http://schemas.openxmlformats.org/officeDocument/2006/relationships/slideLayout" Target="../slideLayouts/slideLayout29.xml"/></Relationships>
</file>

<file path=ppt/slides/_rels/slide15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0.xml"/><Relationship Id="rId1" Type="http://schemas.openxmlformats.org/officeDocument/2006/relationships/slideLayout" Target="../slideLayouts/slideLayout29.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9.xml"/></Relationships>
</file>

<file path=ppt/slides/_rels/slide15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2.xml"/><Relationship Id="rId1" Type="http://schemas.openxmlformats.org/officeDocument/2006/relationships/slideLayout" Target="../slideLayouts/slideLayout29.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9.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7.xml"/></Relationships>
</file>

<file path=ppt/slides/_rels/slide15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5.xml"/><Relationship Id="rId1" Type="http://schemas.openxmlformats.org/officeDocument/2006/relationships/slideLayout" Target="../slideLayouts/slideLayout29.xml"/></Relationships>
</file>

<file path=ppt/slides/_rels/slide15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6.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7.xml"/><Relationship Id="rId1" Type="http://schemas.openxmlformats.org/officeDocument/2006/relationships/slideLayout" Target="../slideLayouts/slideLayout29.xml"/></Relationships>
</file>

<file path=ppt/slides/_rels/slide16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8.xml"/><Relationship Id="rId1" Type="http://schemas.openxmlformats.org/officeDocument/2006/relationships/slideLayout" Target="../slideLayouts/slideLayout29.xml"/></Relationships>
</file>

<file path=ppt/slides/_rels/slide16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9.xml"/><Relationship Id="rId1" Type="http://schemas.openxmlformats.org/officeDocument/2006/relationships/slideLayout" Target="../slideLayouts/slideLayout29.xml"/></Relationships>
</file>

<file path=ppt/slides/_rels/slide16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90.xml"/><Relationship Id="rId1" Type="http://schemas.openxmlformats.org/officeDocument/2006/relationships/slideLayout" Target="../slideLayouts/slideLayout29.xml"/></Relationships>
</file>

<file path=ppt/slides/_rels/slide16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91.xml"/><Relationship Id="rId1" Type="http://schemas.openxmlformats.org/officeDocument/2006/relationships/slideLayout" Target="../slideLayouts/slideLayout29.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7.xml"/></Relationships>
</file>

<file path=ppt/slides/_rels/slide168.xml.rels><?xml version="1.0" encoding="UTF-8" standalone="yes"?>
<Relationships xmlns="http://schemas.openxmlformats.org/package/2006/relationships"><Relationship Id="rId2" Type="http://schemas.openxmlformats.org/officeDocument/2006/relationships/image" Target="../media/image153.jpg"/><Relationship Id="rId1" Type="http://schemas.openxmlformats.org/officeDocument/2006/relationships/slideLayout" Target="../slideLayouts/slideLayout33.xml"/></Relationships>
</file>

<file path=ppt/slides/_rels/slide169.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0.xml.rels><?xml version="1.0" encoding="UTF-8" standalone="yes"?>
<Relationships xmlns="http://schemas.openxmlformats.org/package/2006/relationships"><Relationship Id="rId2" Type="http://schemas.openxmlformats.org/officeDocument/2006/relationships/image" Target="../media/image155.jpg"/><Relationship Id="rId1" Type="http://schemas.openxmlformats.org/officeDocument/2006/relationships/slideLayout" Target="../slideLayouts/slideLayout33.xml"/></Relationships>
</file>

<file path=ppt/slides/_rels/slide171.xml.rels><?xml version="1.0" encoding="UTF-8" standalone="yes"?>
<Relationships xmlns="http://schemas.openxmlformats.org/package/2006/relationships"><Relationship Id="rId2" Type="http://schemas.openxmlformats.org/officeDocument/2006/relationships/image" Target="../media/image156.jpg"/><Relationship Id="rId1" Type="http://schemas.openxmlformats.org/officeDocument/2006/relationships/slideLayout" Target="../slideLayouts/slideLayout3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7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3.xml"/><Relationship Id="rId1" Type="http://schemas.openxmlformats.org/officeDocument/2006/relationships/slideLayout" Target="../slideLayouts/slideLayout40.xml"/></Relationships>
</file>

<file path=ppt/slides/_rels/slide17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4.xml"/><Relationship Id="rId1" Type="http://schemas.openxmlformats.org/officeDocument/2006/relationships/slideLayout" Target="../slideLayouts/slideLayout40.xml"/></Relationships>
</file>

<file path=ppt/slides/_rels/slide17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5.xml"/><Relationship Id="rId1" Type="http://schemas.openxmlformats.org/officeDocument/2006/relationships/slideLayout" Target="../slideLayouts/slideLayout40.xml"/></Relationships>
</file>

<file path=ppt/slides/_rels/slide17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6.xml"/><Relationship Id="rId1" Type="http://schemas.openxmlformats.org/officeDocument/2006/relationships/slideLayout" Target="../slideLayouts/slideLayout40.xml"/></Relationships>
</file>

<file path=ppt/slides/_rels/slide17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97.xml"/><Relationship Id="rId1" Type="http://schemas.openxmlformats.org/officeDocument/2006/relationships/slideLayout" Target="../slideLayouts/slideLayout40.xml"/></Relationships>
</file>

<file path=ppt/slides/_rels/slide17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98.xml"/><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3" Type="http://schemas.openxmlformats.org/officeDocument/2006/relationships/image" Target="../media/image163.jpg"/><Relationship Id="rId2" Type="http://schemas.openxmlformats.org/officeDocument/2006/relationships/notesSlide" Target="../notesSlides/notesSlide99.xml"/><Relationship Id="rId1" Type="http://schemas.openxmlformats.org/officeDocument/2006/relationships/slideLayout" Target="../slideLayouts/slideLayout40.xml"/><Relationship Id="rId5" Type="http://schemas.openxmlformats.org/officeDocument/2006/relationships/image" Target="../media/image165.jpg"/><Relationship Id="rId4" Type="http://schemas.openxmlformats.org/officeDocument/2006/relationships/image" Target="../media/image164.jpg"/></Relationships>
</file>

<file path=ppt/slides/_rels/slide181.xml.rels><?xml version="1.0" encoding="UTF-8" standalone="yes"?>
<Relationships xmlns="http://schemas.openxmlformats.org/package/2006/relationships"><Relationship Id="rId3" Type="http://schemas.openxmlformats.org/officeDocument/2006/relationships/image" Target="../media/image166.jpg"/><Relationship Id="rId2" Type="http://schemas.openxmlformats.org/officeDocument/2006/relationships/notesSlide" Target="../notesSlides/notesSlide100.xml"/><Relationship Id="rId1" Type="http://schemas.openxmlformats.org/officeDocument/2006/relationships/slideLayout" Target="../slideLayouts/slideLayout40.xml"/><Relationship Id="rId4" Type="http://schemas.openxmlformats.org/officeDocument/2006/relationships/image" Target="../media/image167.jpg"/></Relationships>
</file>

<file path=ppt/slides/_rels/slide182.xml.rels><?xml version="1.0" encoding="UTF-8" standalone="yes"?>
<Relationships xmlns="http://schemas.openxmlformats.org/package/2006/relationships"><Relationship Id="rId3" Type="http://schemas.openxmlformats.org/officeDocument/2006/relationships/image" Target="../media/image168.jpg"/><Relationship Id="rId2" Type="http://schemas.openxmlformats.org/officeDocument/2006/relationships/notesSlide" Target="../notesSlides/notesSlide101.xml"/><Relationship Id="rId1" Type="http://schemas.openxmlformats.org/officeDocument/2006/relationships/slideLayout" Target="../slideLayouts/slideLayout40.xml"/><Relationship Id="rId4" Type="http://schemas.openxmlformats.org/officeDocument/2006/relationships/image" Target="../media/image169.jpg"/></Relationships>
</file>

<file path=ppt/slides/_rels/slide18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2.xml"/><Relationship Id="rId1" Type="http://schemas.openxmlformats.org/officeDocument/2006/relationships/slideLayout" Target="../slideLayouts/slideLayout40.xml"/></Relationships>
</file>

<file path=ppt/slides/_rels/slide18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3.xml"/><Relationship Id="rId1" Type="http://schemas.openxmlformats.org/officeDocument/2006/relationships/slideLayout" Target="../slideLayouts/slideLayout40.xml"/></Relationships>
</file>

<file path=ppt/slides/_rels/slide18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4.xml"/><Relationship Id="rId1" Type="http://schemas.openxmlformats.org/officeDocument/2006/relationships/slideLayout" Target="../slideLayouts/slideLayout40.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8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0.xml"/></Relationships>
</file>

<file path=ppt/slides/_rels/slide19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8.xml"/></Relationships>
</file>

<file path=ppt/slides/_rels/slide19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8.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8.xml"/></Relationships>
</file>

<file path=ppt/slides/_rels/slide19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8.xml"/></Relationships>
</file>

<file path=ppt/slides/_rels/slide19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8.xml"/></Relationships>
</file>

<file path=ppt/slides/_rels/slide19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8.xml"/></Relationships>
</file>

<file path=ppt/slides/_rels/slide199.xml.rels><?xml version="1.0" encoding="UTF-8" standalone="yes"?>
<Relationships xmlns="http://schemas.openxmlformats.org/package/2006/relationships"><Relationship Id="rId3" Type="http://schemas.openxmlformats.org/officeDocument/2006/relationships/image" Target="../media/image180.jpeg"/><Relationship Id="rId7" Type="http://schemas.openxmlformats.org/officeDocument/2006/relationships/image" Target="../media/image184.png"/><Relationship Id="rId2" Type="http://schemas.openxmlformats.org/officeDocument/2006/relationships/image" Target="../media/image179.png"/><Relationship Id="rId1" Type="http://schemas.openxmlformats.org/officeDocument/2006/relationships/slideLayout" Target="../slideLayouts/slideLayout8.xml"/><Relationship Id="rId6" Type="http://schemas.openxmlformats.org/officeDocument/2006/relationships/image" Target="../media/image183.png"/><Relationship Id="rId5" Type="http://schemas.openxmlformats.org/officeDocument/2006/relationships/image" Target="../media/image182.jpeg"/><Relationship Id="rId4" Type="http://schemas.openxmlformats.org/officeDocument/2006/relationships/image" Target="../media/image181.jpeg"/></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0.xml"/></Relationships>
</file>

<file path=ppt/slides/_rels/slide201.xml.rels><?xml version="1.0" encoding="UTF-8" standalone="yes"?>
<Relationships xmlns="http://schemas.openxmlformats.org/package/2006/relationships"><Relationship Id="rId2" Type="http://schemas.openxmlformats.org/officeDocument/2006/relationships/image" Target="../media/image153.jpg"/><Relationship Id="rId1" Type="http://schemas.openxmlformats.org/officeDocument/2006/relationships/slideLayout" Target="../slideLayouts/slideLayout23.xml"/></Relationships>
</file>

<file path=ppt/slides/_rels/slide202.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Layout" Target="../slideLayouts/slideLayout23.xml"/></Relationships>
</file>

<file path=ppt/slides/_rels/slide203.xml.rels><?xml version="1.0" encoding="UTF-8" standalone="yes"?>
<Relationships xmlns="http://schemas.openxmlformats.org/package/2006/relationships"><Relationship Id="rId2" Type="http://schemas.openxmlformats.org/officeDocument/2006/relationships/image" Target="../media/image155.jpg"/><Relationship Id="rId1" Type="http://schemas.openxmlformats.org/officeDocument/2006/relationships/slideLayout" Target="../slideLayouts/slideLayout23.xml"/></Relationships>
</file>

<file path=ppt/slides/_rels/slide204.xml.rels><?xml version="1.0" encoding="UTF-8" standalone="yes"?>
<Relationships xmlns="http://schemas.openxmlformats.org/package/2006/relationships"><Relationship Id="rId2" Type="http://schemas.openxmlformats.org/officeDocument/2006/relationships/image" Target="../media/image156.jpg"/><Relationship Id="rId1" Type="http://schemas.openxmlformats.org/officeDocument/2006/relationships/slideLayout" Target="../slideLayouts/slideLayout2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07.xml"/><Relationship Id="rId1" Type="http://schemas.openxmlformats.org/officeDocument/2006/relationships/slideLayout" Target="../slideLayouts/slideLayout24.xml"/></Relationships>
</file>

<file path=ppt/slides/_rels/slide20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08.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1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09.xml"/><Relationship Id="rId1" Type="http://schemas.openxmlformats.org/officeDocument/2006/relationships/slideLayout" Target="../slideLayouts/slideLayout24.xml"/></Relationships>
</file>

<file path=ppt/slides/_rels/slide21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10.xml"/><Relationship Id="rId1" Type="http://schemas.openxmlformats.org/officeDocument/2006/relationships/slideLayout" Target="../slideLayouts/slideLayout24.xml"/></Relationships>
</file>

<file path=ppt/slides/_rels/slide21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11.xml"/><Relationship Id="rId1" Type="http://schemas.openxmlformats.org/officeDocument/2006/relationships/slideLayout" Target="../slideLayouts/slideLayout24.xml"/></Relationships>
</file>

<file path=ppt/slides/_rels/slide21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12.xml"/><Relationship Id="rId1" Type="http://schemas.openxmlformats.org/officeDocument/2006/relationships/slideLayout" Target="../slideLayouts/slideLayout24.xml"/></Relationships>
</file>

<file path=ppt/slides/_rels/slide214.xml.rels><?xml version="1.0" encoding="UTF-8" standalone="yes"?>
<Relationships xmlns="http://schemas.openxmlformats.org/package/2006/relationships"><Relationship Id="rId3" Type="http://schemas.openxmlformats.org/officeDocument/2006/relationships/image" Target="../media/image163.jpg"/><Relationship Id="rId2" Type="http://schemas.openxmlformats.org/officeDocument/2006/relationships/notesSlide" Target="../notesSlides/notesSlide113.xml"/><Relationship Id="rId1" Type="http://schemas.openxmlformats.org/officeDocument/2006/relationships/slideLayout" Target="../slideLayouts/slideLayout24.xml"/><Relationship Id="rId5" Type="http://schemas.openxmlformats.org/officeDocument/2006/relationships/image" Target="../media/image165.jpg"/><Relationship Id="rId4" Type="http://schemas.openxmlformats.org/officeDocument/2006/relationships/image" Target="../media/image164.jpg"/></Relationships>
</file>

<file path=ppt/slides/_rels/slide215.xml.rels><?xml version="1.0" encoding="UTF-8" standalone="yes"?>
<Relationships xmlns="http://schemas.openxmlformats.org/package/2006/relationships"><Relationship Id="rId3" Type="http://schemas.openxmlformats.org/officeDocument/2006/relationships/image" Target="../media/image166.jpg"/><Relationship Id="rId2" Type="http://schemas.openxmlformats.org/officeDocument/2006/relationships/notesSlide" Target="../notesSlides/notesSlide114.xml"/><Relationship Id="rId1" Type="http://schemas.openxmlformats.org/officeDocument/2006/relationships/slideLayout" Target="../slideLayouts/slideLayout24.xml"/><Relationship Id="rId4" Type="http://schemas.openxmlformats.org/officeDocument/2006/relationships/image" Target="../media/image167.jpg"/></Relationships>
</file>

<file path=ppt/slides/_rels/slide216.xml.rels><?xml version="1.0" encoding="UTF-8" standalone="yes"?>
<Relationships xmlns="http://schemas.openxmlformats.org/package/2006/relationships"><Relationship Id="rId3" Type="http://schemas.openxmlformats.org/officeDocument/2006/relationships/image" Target="../media/image168.jpg"/><Relationship Id="rId2" Type="http://schemas.openxmlformats.org/officeDocument/2006/relationships/notesSlide" Target="../notesSlides/notesSlide115.xml"/><Relationship Id="rId1" Type="http://schemas.openxmlformats.org/officeDocument/2006/relationships/slideLayout" Target="../slideLayouts/slideLayout24.xml"/><Relationship Id="rId4" Type="http://schemas.openxmlformats.org/officeDocument/2006/relationships/image" Target="../media/image169.jpg"/></Relationships>
</file>

<file path=ppt/slides/_rels/slide21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16.xml"/><Relationship Id="rId1" Type="http://schemas.openxmlformats.org/officeDocument/2006/relationships/slideLayout" Target="../slideLayouts/slideLayout24.xml"/></Relationships>
</file>

<file path=ppt/slides/_rels/slide21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17.xml"/><Relationship Id="rId1" Type="http://schemas.openxmlformats.org/officeDocument/2006/relationships/slideLayout" Target="../slideLayouts/slideLayout24.xml"/></Relationships>
</file>

<file path=ppt/slides/_rels/slide21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18.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hyperlink" Target="https://www.azuredevopslabs.com/labs/vstsextend/azurekeyvault/" TargetMode="External"/><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9.xml"/><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9.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9.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2.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8.jpeg"/><Relationship Id="rId2" Type="http://schemas.openxmlformats.org/officeDocument/2006/relationships/image" Target="../media/image93.png"/><Relationship Id="rId1" Type="http://schemas.openxmlformats.org/officeDocument/2006/relationships/slideLayout" Target="../slideLayouts/slideLayout18.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8.xml"/><Relationship Id="rId4" Type="http://schemas.openxmlformats.org/officeDocument/2006/relationships/image" Target="../media/image101.png"/></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8.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7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8.xml"/><Relationship Id="rId4" Type="http://schemas.openxmlformats.org/officeDocument/2006/relationships/image" Target="../media/image112.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115.png"/></Relationships>
</file>

<file path=ppt/slides/_rels/slide8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4.xml"/><Relationship Id="rId1" Type="http://schemas.openxmlformats.org/officeDocument/2006/relationships/slideLayout" Target="../slideLayouts/slideLayout19.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emf"/></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8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9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9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9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9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00130" y="37185"/>
            <a:ext cx="5894888" cy="1616093"/>
          </a:xfrm>
        </p:spPr>
        <p:txBody>
          <a:bodyPr/>
          <a:lstStyle/>
          <a:p>
            <a:r>
              <a:rPr lang="en-US" sz="2600" dirty="0">
                <a:solidFill>
                  <a:schemeClr val="bg1"/>
                </a:solidFill>
              </a:rPr>
              <a:t>Exam AZ-400: Microsoft Azure DevOps Solutions Crash Course</a:t>
            </a:r>
          </a:p>
        </p:txBody>
      </p:sp>
      <p:sp>
        <p:nvSpPr>
          <p:cNvPr id="3" name="Subtitle 2"/>
          <p:cNvSpPr>
            <a:spLocks noGrp="1"/>
          </p:cNvSpPr>
          <p:nvPr>
            <p:ph type="subTitle" idx="1"/>
          </p:nvPr>
        </p:nvSpPr>
        <p:spPr>
          <a:xfrm>
            <a:off x="-570100" y="3777274"/>
            <a:ext cx="3473302" cy="1314450"/>
          </a:xfrm>
        </p:spPr>
        <p:txBody>
          <a:bodyPr/>
          <a:lstStyle/>
          <a:p>
            <a:r>
              <a:rPr lang="en-US" sz="2400" dirty="0"/>
              <a:t>          Tim Warner</a:t>
            </a:r>
            <a:br>
              <a:rPr lang="en-US" sz="2400" dirty="0"/>
            </a:br>
            <a:r>
              <a:rPr lang="en-US" sz="2400" dirty="0"/>
              <a:t>@TechTrainerTim</a:t>
            </a:r>
          </a:p>
          <a:p>
            <a:endParaRPr lang="en-US" dirty="0"/>
          </a:p>
        </p:txBody>
      </p:sp>
      <p:pic>
        <p:nvPicPr>
          <p:cNvPr id="5" name="Picture 4">
            <a:extLst>
              <a:ext uri="{FF2B5EF4-FFF2-40B4-BE49-F238E27FC236}">
                <a16:creationId xmlns:a16="http://schemas.microsoft.com/office/drawing/2014/main" id="{4876BB5B-C316-42BE-AFB9-3A5212E84876}"/>
              </a:ext>
            </a:extLst>
          </p:cNvPr>
          <p:cNvPicPr>
            <a:picLocks noChangeAspect="1"/>
          </p:cNvPicPr>
          <p:nvPr/>
        </p:nvPicPr>
        <p:blipFill>
          <a:blip r:embed="rId2"/>
          <a:stretch>
            <a:fillRect/>
          </a:stretch>
        </p:blipFill>
        <p:spPr>
          <a:xfrm>
            <a:off x="5075864" y="1396683"/>
            <a:ext cx="2901585" cy="2901585"/>
          </a:xfrm>
          <a:prstGeom prst="rect">
            <a:avLst/>
          </a:prstGeom>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DevOps and</a:t>
            </a:r>
            <a:br>
              <a:rPr lang="en-US" dirty="0"/>
            </a:br>
            <a:r>
              <a:rPr lang="en-US" dirty="0"/>
              <a:t>Azure DevOps</a:t>
            </a:r>
          </a:p>
        </p:txBody>
      </p:sp>
    </p:spTree>
    <p:extLst>
      <p:ext uri="{BB962C8B-B14F-4D97-AF65-F5344CB8AC3E}">
        <p14:creationId xmlns:p14="http://schemas.microsoft.com/office/powerpoint/2010/main" val="108355959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Functions</a:t>
            </a:r>
            <a:endParaRPr lang="en-US" i="1" dirty="0"/>
          </a:p>
        </p:txBody>
      </p:sp>
      <p:sp>
        <p:nvSpPr>
          <p:cNvPr id="6" name="Text Placeholder 5"/>
          <p:cNvSpPr>
            <a:spLocks noGrp="1"/>
          </p:cNvSpPr>
          <p:nvPr>
            <p:ph type="body" sz="quarter" idx="10"/>
          </p:nvPr>
        </p:nvSpPr>
        <p:spPr>
          <a:xfrm>
            <a:off x="438151" y="1076623"/>
            <a:ext cx="7305155" cy="3203954"/>
          </a:xfrm>
        </p:spPr>
        <p:txBody>
          <a:bodyPr/>
          <a:lstStyle/>
          <a:p>
            <a:pPr marL="0" indent="0">
              <a:buNone/>
            </a:pPr>
            <a:r>
              <a:rPr lang="en-US" dirty="0"/>
              <a:t>Key features of Azure Functions</a:t>
            </a:r>
          </a:p>
          <a:p>
            <a:pPr lvl="1">
              <a:buFont typeface="Arial" panose="020B0604020202020204" pitchFamily="34" charset="0"/>
              <a:buChar char="•"/>
            </a:pPr>
            <a:r>
              <a:rPr lang="en-US" sz="1800" dirty="0"/>
              <a:t>Choice of language</a:t>
            </a:r>
          </a:p>
          <a:p>
            <a:pPr lvl="1">
              <a:buFont typeface="Arial" panose="020B0604020202020204" pitchFamily="34" charset="0"/>
              <a:buChar char="•"/>
            </a:pPr>
            <a:r>
              <a:rPr lang="en-US" sz="1800" dirty="0"/>
              <a:t>Pay-per-use pricing model</a:t>
            </a:r>
          </a:p>
          <a:p>
            <a:pPr lvl="1">
              <a:buFont typeface="Arial" panose="020B0604020202020204" pitchFamily="34" charset="0"/>
              <a:buChar char="•"/>
            </a:pPr>
            <a:r>
              <a:rPr lang="en-US" sz="1800" dirty="0"/>
              <a:t>Support for NuGet and Node Package Manager</a:t>
            </a:r>
          </a:p>
          <a:p>
            <a:pPr lvl="1">
              <a:buFont typeface="Arial" panose="020B0604020202020204" pitchFamily="34" charset="0"/>
              <a:buChar char="•"/>
            </a:pPr>
            <a:r>
              <a:rPr lang="en-US" sz="1800" dirty="0"/>
              <a:t>Integrated security with OAuth providers, such as Azure AD, Facebook, Microsoft Account, and others</a:t>
            </a:r>
          </a:p>
          <a:p>
            <a:pPr lvl="1">
              <a:buFont typeface="Arial" panose="020B0604020202020204" pitchFamily="34" charset="0"/>
              <a:buChar char="•"/>
            </a:pPr>
            <a:r>
              <a:rPr lang="en-US" sz="1800" dirty="0"/>
              <a:t>Simplified integration with other Azure services and SaaS offerings</a:t>
            </a:r>
          </a:p>
          <a:p>
            <a:pPr lvl="1">
              <a:buFont typeface="Arial" panose="020B0604020202020204" pitchFamily="34" charset="0"/>
              <a:buChar char="•"/>
            </a:pPr>
            <a:r>
              <a:rPr lang="en-US" sz="1800" dirty="0"/>
              <a:t>Options for code development and deployment (portal, continuous integration, GitHub, Azure DevOps Services, and more)</a:t>
            </a:r>
          </a:p>
          <a:p>
            <a:pPr lvl="1">
              <a:buFont typeface="Arial" panose="020B0604020202020204" pitchFamily="34" charset="0"/>
              <a:buChar char="•"/>
            </a:pPr>
            <a:r>
              <a:rPr lang="en-US" sz="1800" dirty="0"/>
              <a:t>Functions runtime is open-source and available on GitHub</a:t>
            </a:r>
          </a:p>
        </p:txBody>
      </p:sp>
      <p:pic>
        <p:nvPicPr>
          <p:cNvPr id="3" name="Picture 2" descr="Azure Functions Icon">
            <a:extLst>
              <a:ext uri="{FF2B5EF4-FFF2-40B4-BE49-F238E27FC236}">
                <a16:creationId xmlns:a16="http://schemas.microsoft.com/office/drawing/2014/main" id="{8973C06F-A358-4BB2-8381-BCC590C452B8}"/>
              </a:ext>
            </a:extLst>
          </p:cNvPr>
          <p:cNvPicPr>
            <a:picLocks noChangeAspect="1"/>
          </p:cNvPicPr>
          <p:nvPr/>
        </p:nvPicPr>
        <p:blipFill>
          <a:blip r:embed="rId3"/>
          <a:stretch>
            <a:fillRect/>
          </a:stretch>
        </p:blipFill>
        <p:spPr>
          <a:xfrm>
            <a:off x="7113723" y="981114"/>
            <a:ext cx="1218869" cy="1218869"/>
          </a:xfrm>
          <a:prstGeom prst="rect">
            <a:avLst/>
          </a:prstGeom>
        </p:spPr>
      </p:pic>
    </p:spTree>
    <p:extLst>
      <p:ext uri="{BB962C8B-B14F-4D97-AF65-F5344CB8AC3E}">
        <p14:creationId xmlns:p14="http://schemas.microsoft.com/office/powerpoint/2010/main" val="1130665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Batch services</a:t>
            </a:r>
            <a:endParaRPr lang="en-US" i="1" dirty="0"/>
          </a:p>
        </p:txBody>
      </p:sp>
      <p:sp>
        <p:nvSpPr>
          <p:cNvPr id="6" name="Text Placeholder 5"/>
          <p:cNvSpPr>
            <a:spLocks noGrp="1"/>
          </p:cNvSpPr>
          <p:nvPr>
            <p:ph type="body" sz="quarter" idx="10"/>
          </p:nvPr>
        </p:nvSpPr>
        <p:spPr>
          <a:xfrm>
            <a:off x="438151" y="1076623"/>
            <a:ext cx="7305155" cy="3582519"/>
          </a:xfrm>
        </p:spPr>
        <p:txBody>
          <a:bodyPr/>
          <a:lstStyle/>
          <a:p>
            <a:pPr marL="0" indent="0">
              <a:buNone/>
            </a:pPr>
            <a:r>
              <a:rPr lang="en-US" dirty="0"/>
              <a:t>Azure Batch – fully managed cloud service for job scheduling and compute resource management</a:t>
            </a:r>
          </a:p>
          <a:p>
            <a:pPr lvl="1">
              <a:buFont typeface="Arial" panose="020B0604020202020204" pitchFamily="34" charset="0"/>
              <a:buChar char="•"/>
            </a:pPr>
            <a:r>
              <a:rPr lang="en-US" sz="1800" dirty="0"/>
              <a:t>Creates, manages, and scales a pool of compute nodes (VMs) to run largest, resource-intensive workloads. </a:t>
            </a:r>
          </a:p>
          <a:p>
            <a:pPr lvl="1">
              <a:buFont typeface="Arial" panose="020B0604020202020204" pitchFamily="34" charset="0"/>
              <a:buChar char="•"/>
            </a:pPr>
            <a:r>
              <a:rPr lang="en-US" sz="1800" dirty="0"/>
              <a:t>Provides a job scheduler to submit jobs into the VM pool (or set of VM pools)</a:t>
            </a:r>
          </a:p>
          <a:p>
            <a:pPr marL="0" indent="0">
              <a:buNone/>
            </a:pPr>
            <a:r>
              <a:rPr lang="en-US" dirty="0"/>
              <a:t>Requirements to run applications</a:t>
            </a:r>
          </a:p>
          <a:p>
            <a:pPr lvl="1">
              <a:buFont typeface="Arial" panose="020B0604020202020204" pitchFamily="34" charset="0"/>
              <a:buChar char="•"/>
            </a:pPr>
            <a:r>
              <a:rPr lang="en-US" sz="1800" dirty="0"/>
              <a:t>Application (doesn’t need to be cloud aware)</a:t>
            </a:r>
          </a:p>
          <a:p>
            <a:pPr lvl="1">
              <a:buFont typeface="Arial" panose="020B0604020202020204" pitchFamily="34" charset="0"/>
              <a:buChar char="•"/>
            </a:pPr>
            <a:r>
              <a:rPr lang="en-US" sz="1800" dirty="0"/>
              <a:t>Pool of VMs (Batch service creates, manages, and monitors the pool)</a:t>
            </a:r>
          </a:p>
          <a:p>
            <a:pPr lvl="1">
              <a:buFont typeface="Arial" panose="020B0604020202020204" pitchFamily="34" charset="0"/>
              <a:buChar char="•"/>
            </a:pPr>
            <a:r>
              <a:rPr lang="en-US" sz="1800" dirty="0"/>
              <a:t>Job scheduler to define the tasks that make up the job</a:t>
            </a:r>
          </a:p>
          <a:p>
            <a:pPr lvl="1">
              <a:buFont typeface="Arial" panose="020B0604020202020204" pitchFamily="34" charset="0"/>
              <a:buChar char="•"/>
            </a:pPr>
            <a:r>
              <a:rPr lang="en-US" sz="1800" dirty="0"/>
              <a:t>Location to store output, typically Blob storage</a:t>
            </a:r>
          </a:p>
        </p:txBody>
      </p:sp>
    </p:spTree>
    <p:extLst>
      <p:ext uri="{BB962C8B-B14F-4D97-AF65-F5344CB8AC3E}">
        <p14:creationId xmlns:p14="http://schemas.microsoft.com/office/powerpoint/2010/main" val="2338286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8292493" cy="373949"/>
          </a:xfrm>
        </p:spPr>
        <p:txBody>
          <a:bodyPr/>
          <a:lstStyle/>
          <a:p>
            <a:r>
              <a:rPr lang="en-US" dirty="0"/>
              <a:t>Security and Compliance in the Pipeline</a:t>
            </a:r>
          </a:p>
        </p:txBody>
      </p:sp>
    </p:spTree>
    <p:extLst>
      <p:ext uri="{BB962C8B-B14F-4D97-AF65-F5344CB8AC3E}">
        <p14:creationId xmlns:p14="http://schemas.microsoft.com/office/powerpoint/2010/main" val="2366417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4F13C-82AB-49B7-B175-5C1D43360F4F}"/>
              </a:ext>
            </a:extLst>
          </p:cNvPr>
          <p:cNvSpPr>
            <a:spLocks noGrp="1"/>
          </p:cNvSpPr>
          <p:nvPr>
            <p:ph type="title"/>
          </p:nvPr>
        </p:nvSpPr>
        <p:spPr/>
        <p:txBody>
          <a:bodyPr/>
          <a:lstStyle/>
          <a:p>
            <a:r>
              <a:rPr lang="en-US" dirty="0"/>
              <a:t>Secure DevOps Kit for Azure (AzSK)</a:t>
            </a:r>
          </a:p>
        </p:txBody>
      </p:sp>
      <p:sp>
        <p:nvSpPr>
          <p:cNvPr id="3" name="Text Placeholder 2">
            <a:extLst>
              <a:ext uri="{FF2B5EF4-FFF2-40B4-BE49-F238E27FC236}">
                <a16:creationId xmlns:a16="http://schemas.microsoft.com/office/drawing/2014/main" id="{F83932B9-994E-4000-A1BA-BA66D1AE4BF0}"/>
              </a:ext>
            </a:extLst>
          </p:cNvPr>
          <p:cNvSpPr>
            <a:spLocks noGrp="1"/>
          </p:cNvSpPr>
          <p:nvPr>
            <p:ph type="body" sz="quarter" idx="10"/>
          </p:nvPr>
        </p:nvSpPr>
        <p:spPr>
          <a:xfrm>
            <a:off x="441198" y="1770607"/>
            <a:ext cx="4166507" cy="2262158"/>
          </a:xfrm>
        </p:spPr>
        <p:txBody>
          <a:bodyPr/>
          <a:lstStyle/>
          <a:p>
            <a:pPr>
              <a:buFont typeface="Arial" panose="020B0604020202020204" pitchFamily="34" charset="0"/>
              <a:buChar char="•"/>
            </a:pPr>
            <a:r>
              <a:rPr lang="en-US" b="1" dirty="0"/>
              <a:t>Helps secure the subscription</a:t>
            </a:r>
            <a:endParaRPr lang="en-US" dirty="0"/>
          </a:p>
          <a:p>
            <a:pPr>
              <a:buFont typeface="Arial" panose="020B0604020202020204" pitchFamily="34" charset="0"/>
              <a:buChar char="•"/>
            </a:pPr>
            <a:r>
              <a:rPr lang="en-US" b="1" dirty="0"/>
              <a:t>Enables secure development</a:t>
            </a:r>
            <a:r>
              <a:rPr lang="en-US" dirty="0"/>
              <a:t> </a:t>
            </a:r>
          </a:p>
          <a:p>
            <a:pPr>
              <a:buFont typeface="Arial" panose="020B0604020202020204" pitchFamily="34" charset="0"/>
              <a:buChar char="•"/>
            </a:pPr>
            <a:r>
              <a:rPr lang="en-US" b="1" dirty="0"/>
              <a:t>Integrates security into CI/CD</a:t>
            </a:r>
            <a:endParaRPr lang="en-US" dirty="0"/>
          </a:p>
          <a:p>
            <a:pPr>
              <a:buFont typeface="Arial" panose="020B0604020202020204" pitchFamily="34" charset="0"/>
              <a:buChar char="•"/>
            </a:pPr>
            <a:r>
              <a:rPr lang="en-US" b="1" dirty="0"/>
              <a:t>Provides continuous assurance</a:t>
            </a:r>
          </a:p>
          <a:p>
            <a:pPr>
              <a:buFont typeface="Arial" panose="020B0604020202020204" pitchFamily="34" charset="0"/>
              <a:buChar char="•"/>
            </a:pPr>
            <a:r>
              <a:rPr lang="en-US" b="1" dirty="0"/>
              <a:t>Assists with alerts &amp; monitoring</a:t>
            </a:r>
          </a:p>
          <a:p>
            <a:pPr>
              <a:buFont typeface="Arial" panose="020B0604020202020204" pitchFamily="34" charset="0"/>
              <a:buChar char="•"/>
            </a:pPr>
            <a:r>
              <a:rPr lang="en-US" b="1" dirty="0"/>
              <a:t>Governing cloud risks</a:t>
            </a:r>
            <a:endParaRPr lang="en-US" dirty="0"/>
          </a:p>
        </p:txBody>
      </p:sp>
      <p:pic>
        <p:nvPicPr>
          <p:cNvPr id="5" name="Picture 4" descr="Screenshot of azsk github page">
            <a:extLst>
              <a:ext uri="{FF2B5EF4-FFF2-40B4-BE49-F238E27FC236}">
                <a16:creationId xmlns:a16="http://schemas.microsoft.com/office/drawing/2014/main" id="{1780B4DE-04C7-4B12-AED1-8533D28360B3}"/>
              </a:ext>
            </a:extLst>
          </p:cNvPr>
          <p:cNvPicPr>
            <a:picLocks noChangeAspect="1"/>
          </p:cNvPicPr>
          <p:nvPr/>
        </p:nvPicPr>
        <p:blipFill>
          <a:blip r:embed="rId3"/>
          <a:stretch>
            <a:fillRect/>
          </a:stretch>
        </p:blipFill>
        <p:spPr>
          <a:xfrm>
            <a:off x="5493971" y="1407080"/>
            <a:ext cx="2880177" cy="3480509"/>
          </a:xfrm>
          <a:prstGeom prst="rect">
            <a:avLst/>
          </a:prstGeom>
          <a:ln>
            <a:solidFill>
              <a:schemeClr val="tx1"/>
            </a:solidFill>
          </a:ln>
        </p:spPr>
      </p:pic>
      <p:sp>
        <p:nvSpPr>
          <p:cNvPr id="6" name="Rectangle 5">
            <a:extLst>
              <a:ext uri="{FF2B5EF4-FFF2-40B4-BE49-F238E27FC236}">
                <a16:creationId xmlns:a16="http://schemas.microsoft.com/office/drawing/2014/main" id="{293B05F6-E473-494D-95D9-2257B8BAFF9C}"/>
              </a:ext>
            </a:extLst>
          </p:cNvPr>
          <p:cNvSpPr/>
          <p:nvPr/>
        </p:nvSpPr>
        <p:spPr>
          <a:xfrm>
            <a:off x="441197" y="886531"/>
            <a:ext cx="7504146" cy="415498"/>
          </a:xfrm>
          <a:prstGeom prst="rect">
            <a:avLst/>
          </a:prstGeom>
        </p:spPr>
        <p:txBody>
          <a:bodyPr wrap="square">
            <a:spAutoFit/>
          </a:bodyPr>
          <a:lstStyle/>
          <a:p>
            <a:pPr defTabSz="685775"/>
            <a:r>
              <a:rPr lang="en-US" sz="2100" b="1" dirty="0" err="1">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AzSK</a:t>
            </a:r>
            <a:r>
              <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is a collection of scripts, tools, extensions, automations</a:t>
            </a:r>
          </a:p>
        </p:txBody>
      </p:sp>
      <p:sp>
        <p:nvSpPr>
          <p:cNvPr id="7" name="Rectangle 6">
            <a:extLst>
              <a:ext uri="{FF2B5EF4-FFF2-40B4-BE49-F238E27FC236}">
                <a16:creationId xmlns:a16="http://schemas.microsoft.com/office/drawing/2014/main" id="{CA276459-C054-4C12-8149-25EA38D8EBAB}"/>
              </a:ext>
            </a:extLst>
          </p:cNvPr>
          <p:cNvSpPr/>
          <p:nvPr/>
        </p:nvSpPr>
        <p:spPr>
          <a:xfrm>
            <a:off x="269747" y="4212358"/>
            <a:ext cx="7504146" cy="738664"/>
          </a:xfrm>
          <a:prstGeom prst="rect">
            <a:avLst/>
          </a:prstGeom>
        </p:spPr>
        <p:txBody>
          <a:bodyPr wrap="square">
            <a:spAutoFit/>
          </a:bodyPr>
          <a:lstStyle/>
          <a:p>
            <a:pPr defTabSz="685775"/>
            <a:r>
              <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Available at: </a:t>
            </a:r>
          </a:p>
          <a:p>
            <a:pPr defTabSz="685775"/>
            <a:r>
              <a:rPr lang="en-US" sz="2100" dirty="0">
                <a:solidFill>
                  <a:srgbClr val="1A1A1A"/>
                </a:solidFill>
                <a:latin typeface="Segoe UI"/>
              </a:rPr>
              <a:t>https://github.com/azsk/DevOpsKit-docs</a:t>
            </a:r>
            <a:endPar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335505585"/>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Security Center</a:t>
            </a:r>
          </a:p>
        </p:txBody>
      </p:sp>
      <p:sp>
        <p:nvSpPr>
          <p:cNvPr id="6" name="Text Placeholder 5"/>
          <p:cNvSpPr>
            <a:spLocks noGrp="1"/>
          </p:cNvSpPr>
          <p:nvPr>
            <p:ph type="body" sz="quarter" idx="10"/>
          </p:nvPr>
        </p:nvSpPr>
        <p:spPr>
          <a:xfrm>
            <a:off x="438150" y="1076623"/>
            <a:ext cx="8263890" cy="3037755"/>
          </a:xfrm>
        </p:spPr>
        <p:txBody>
          <a:bodyPr/>
          <a:lstStyle/>
          <a:p>
            <a:pPr>
              <a:buFont typeface="Arial" panose="020B0604020202020204" pitchFamily="34" charset="0"/>
              <a:buChar char="•"/>
            </a:pPr>
            <a:r>
              <a:rPr lang="en-US" dirty="0"/>
              <a:t>Provide security recommendations</a:t>
            </a:r>
          </a:p>
          <a:p>
            <a:pPr>
              <a:buFont typeface="Arial" panose="020B0604020202020204" pitchFamily="34" charset="0"/>
              <a:buChar char="•"/>
            </a:pPr>
            <a:r>
              <a:rPr lang="en-US" dirty="0"/>
              <a:t>Monitor security settings </a:t>
            </a:r>
          </a:p>
          <a:p>
            <a:pPr>
              <a:buFont typeface="Arial" panose="020B0604020202020204" pitchFamily="34" charset="0"/>
              <a:buChar char="•"/>
            </a:pPr>
            <a:r>
              <a:rPr lang="en-US" dirty="0"/>
              <a:t>Monitor all your services</a:t>
            </a:r>
          </a:p>
          <a:p>
            <a:pPr>
              <a:buFont typeface="Arial" panose="020B0604020202020204" pitchFamily="34" charset="0"/>
              <a:buChar char="•"/>
            </a:pPr>
            <a:r>
              <a:rPr lang="en-US" dirty="0"/>
              <a:t>Use Azure Machine Learning</a:t>
            </a:r>
          </a:p>
          <a:p>
            <a:pPr>
              <a:buFont typeface="Arial" panose="020B0604020202020204" pitchFamily="34" charset="0"/>
              <a:buChar char="•"/>
            </a:pPr>
            <a:r>
              <a:rPr lang="en-US" dirty="0"/>
              <a:t>Analyze and identify potential attacks</a:t>
            </a:r>
          </a:p>
          <a:p>
            <a:pPr>
              <a:buFont typeface="Arial" panose="020B0604020202020204" pitchFamily="34" charset="0"/>
              <a:buChar char="•"/>
            </a:pPr>
            <a:r>
              <a:rPr lang="en-US" dirty="0"/>
              <a:t>Provide just-in-time (JIT) access control</a:t>
            </a:r>
          </a:p>
          <a:p>
            <a:pPr>
              <a:buFont typeface="Arial" panose="020B0604020202020204" pitchFamily="34" charset="0"/>
              <a:buChar char="•"/>
            </a:pPr>
            <a:r>
              <a:rPr lang="en-US" dirty="0"/>
              <a:t>Supports Windows and Linux operating systems</a:t>
            </a:r>
          </a:p>
          <a:p>
            <a:pPr>
              <a:buFont typeface="Arial" panose="020B0604020202020204" pitchFamily="34" charset="0"/>
              <a:buChar char="•"/>
            </a:pPr>
            <a:r>
              <a:rPr lang="en-US" dirty="0"/>
              <a:t>Available in two pricing tiers</a:t>
            </a:r>
          </a:p>
        </p:txBody>
      </p:sp>
      <p:pic>
        <p:nvPicPr>
          <p:cNvPr id="3" name="Picture 2" descr="A picture containing drawing&#10;&#10;Description automatically generated">
            <a:extLst>
              <a:ext uri="{FF2B5EF4-FFF2-40B4-BE49-F238E27FC236}">
                <a16:creationId xmlns:a16="http://schemas.microsoft.com/office/drawing/2014/main" id="{3A4023C6-402E-4F52-B236-A6D1D3000D6F}"/>
              </a:ext>
            </a:extLst>
          </p:cNvPr>
          <p:cNvPicPr>
            <a:picLocks noChangeAspect="1"/>
          </p:cNvPicPr>
          <p:nvPr/>
        </p:nvPicPr>
        <p:blipFill>
          <a:blip r:embed="rId3"/>
          <a:stretch>
            <a:fillRect/>
          </a:stretch>
        </p:blipFill>
        <p:spPr>
          <a:xfrm>
            <a:off x="7297735" y="1957467"/>
            <a:ext cx="1170404" cy="1276067"/>
          </a:xfrm>
          <a:prstGeom prst="rect">
            <a:avLst/>
          </a:prstGeom>
        </p:spPr>
      </p:pic>
    </p:spTree>
    <p:extLst>
      <p:ext uri="{BB962C8B-B14F-4D97-AF65-F5344CB8AC3E}">
        <p14:creationId xmlns:p14="http://schemas.microsoft.com/office/powerpoint/2010/main" val="290532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4A24B-7026-49F1-BE10-0F050C4FAEF9}"/>
              </a:ext>
            </a:extLst>
          </p:cNvPr>
          <p:cNvSpPr>
            <a:spLocks noGrp="1"/>
          </p:cNvSpPr>
          <p:nvPr>
            <p:ph type="title"/>
          </p:nvPr>
        </p:nvSpPr>
        <p:spPr/>
        <p:txBody>
          <a:bodyPr/>
          <a:lstStyle/>
          <a:p>
            <a:r>
              <a:rPr lang="en-US" dirty="0"/>
              <a:t>Azure Policy</a:t>
            </a:r>
          </a:p>
        </p:txBody>
      </p:sp>
      <p:sp>
        <p:nvSpPr>
          <p:cNvPr id="3" name="Text Placeholder 2">
            <a:extLst>
              <a:ext uri="{FF2B5EF4-FFF2-40B4-BE49-F238E27FC236}">
                <a16:creationId xmlns:a16="http://schemas.microsoft.com/office/drawing/2014/main" id="{924E39C0-CBF5-48DC-AA5D-D460B3FFF416}"/>
              </a:ext>
            </a:extLst>
          </p:cNvPr>
          <p:cNvSpPr>
            <a:spLocks noGrp="1"/>
          </p:cNvSpPr>
          <p:nvPr>
            <p:ph type="body" sz="quarter" idx="10"/>
          </p:nvPr>
        </p:nvSpPr>
        <p:spPr>
          <a:xfrm>
            <a:off x="441198" y="919798"/>
            <a:ext cx="7190972" cy="1745093"/>
          </a:xfrm>
        </p:spPr>
        <p:txBody>
          <a:bodyPr/>
          <a:lstStyle/>
          <a:p>
            <a:r>
              <a:rPr lang="en-US" dirty="0"/>
              <a:t>Is a service in Azure that you use to create, assign, and, manage policies</a:t>
            </a:r>
          </a:p>
          <a:p>
            <a:r>
              <a:rPr lang="en-US" dirty="0"/>
              <a:t>Provides enforcement by using policies and initiatives</a:t>
            </a:r>
          </a:p>
          <a:p>
            <a:r>
              <a:rPr lang="en-US" dirty="0"/>
              <a:t>Runs evaluations on your resources and scans for those not compliant </a:t>
            </a:r>
          </a:p>
        </p:txBody>
      </p:sp>
      <p:sp>
        <p:nvSpPr>
          <p:cNvPr id="4" name="Rectangle 3">
            <a:extLst>
              <a:ext uri="{FF2B5EF4-FFF2-40B4-BE49-F238E27FC236}">
                <a16:creationId xmlns:a16="http://schemas.microsoft.com/office/drawing/2014/main" id="{23F893BB-1FEE-4E46-8AAF-3AC5F9D676A1}"/>
              </a:ext>
            </a:extLst>
          </p:cNvPr>
          <p:cNvSpPr/>
          <p:nvPr/>
        </p:nvSpPr>
        <p:spPr>
          <a:xfrm>
            <a:off x="536510" y="4012926"/>
            <a:ext cx="7907693" cy="738664"/>
          </a:xfrm>
          <a:prstGeom prst="rect">
            <a:avLst/>
          </a:prstGeom>
        </p:spPr>
        <p:txBody>
          <a:bodyPr wrap="square">
            <a:spAutoFit/>
          </a:bodyPr>
          <a:lstStyle/>
          <a:p>
            <a:pPr marL="258366" indent="-258366" defTabSz="685775"/>
            <a:r>
              <a:rPr lang="en-US" sz="1350" dirty="0">
                <a:solidFill>
                  <a:srgbClr val="107C10">
                    <a:lumMod val="75000"/>
                  </a:srgbClr>
                </a:solidFill>
                <a:latin typeface="Segoe UI"/>
              </a:rPr>
              <a:t>✔️ </a:t>
            </a:r>
            <a:r>
              <a:rPr lang="en-US" sz="2100" dirty="0">
                <a:solidFill>
                  <a:srgbClr val="1A1A1A"/>
                </a:solidFill>
                <a:latin typeface="Segoe UI Semilight" panose="020B0402040204020203" pitchFamily="34" charset="0"/>
                <a:cs typeface="Segoe UI Semilight" panose="020B0402040204020203" pitchFamily="34" charset="0"/>
              </a:rPr>
              <a:t>An example of an Azure policy that you can integrate with your DevOps pipeline is the Check Gate task </a:t>
            </a:r>
            <a:endParaRPr lang="en-US" sz="1324" dirty="0">
              <a:solidFill>
                <a:srgbClr val="1A1A1A"/>
              </a:solidFill>
              <a:latin typeface="Segoe UI Semilight" panose="020B0402040204020203" pitchFamily="34" charset="0"/>
              <a:cs typeface="Segoe UI Semilight" panose="020B0402040204020203" pitchFamily="34" charset="0"/>
            </a:endParaRPr>
          </a:p>
        </p:txBody>
      </p:sp>
      <p:pic>
        <p:nvPicPr>
          <p:cNvPr id="6" name="Picture 5" descr="Azure Policy icon">
            <a:extLst>
              <a:ext uri="{FF2B5EF4-FFF2-40B4-BE49-F238E27FC236}">
                <a16:creationId xmlns:a16="http://schemas.microsoft.com/office/drawing/2014/main" id="{631B6E47-62AA-4234-A251-59FD8BA8D425}"/>
              </a:ext>
            </a:extLst>
          </p:cNvPr>
          <p:cNvPicPr>
            <a:picLocks noChangeAspect="1"/>
          </p:cNvPicPr>
          <p:nvPr/>
        </p:nvPicPr>
        <p:blipFill>
          <a:blip r:embed="rId3"/>
          <a:stretch>
            <a:fillRect/>
          </a:stretch>
        </p:blipFill>
        <p:spPr>
          <a:xfrm>
            <a:off x="7473906" y="1093886"/>
            <a:ext cx="1228897" cy="1128870"/>
          </a:xfrm>
          <a:prstGeom prst="rect">
            <a:avLst/>
          </a:prstGeom>
        </p:spPr>
      </p:pic>
      <p:sp>
        <p:nvSpPr>
          <p:cNvPr id="7" name="Text Placeholder 2">
            <a:extLst>
              <a:ext uri="{FF2B5EF4-FFF2-40B4-BE49-F238E27FC236}">
                <a16:creationId xmlns:a16="http://schemas.microsoft.com/office/drawing/2014/main" id="{609B4A68-2034-4138-A060-88D6DBBA1A14}"/>
              </a:ext>
            </a:extLst>
          </p:cNvPr>
          <p:cNvSpPr txBox="1">
            <a:spLocks/>
          </p:cNvSpPr>
          <p:nvPr/>
        </p:nvSpPr>
        <p:spPr>
          <a:xfrm>
            <a:off x="441198" y="2677213"/>
            <a:ext cx="8450309" cy="103412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defTabSz="699557"/>
            <a:r>
              <a:rPr lang="en-US" sz="2100" dirty="0">
                <a:gradFill>
                  <a:gsLst>
                    <a:gs pos="1250">
                      <a:srgbClr val="1A1A1A"/>
                    </a:gs>
                    <a:gs pos="100000">
                      <a:srgbClr val="1A1A1A"/>
                    </a:gs>
                  </a:gsLst>
                  <a:lin ang="5400000" scaled="0"/>
                </a:gradFill>
              </a:rPr>
              <a:t>Comes with several built-in policy and initiative definitions</a:t>
            </a:r>
          </a:p>
          <a:p>
            <a:pPr marL="171450" indent="-171450" defTabSz="699557"/>
            <a:r>
              <a:rPr lang="en-US" sz="2100" dirty="0">
                <a:gradFill>
                  <a:gsLst>
                    <a:gs pos="1250">
                      <a:srgbClr val="1A1A1A"/>
                    </a:gs>
                    <a:gs pos="100000">
                      <a:srgbClr val="1A1A1A"/>
                    </a:gs>
                  </a:gsLst>
                  <a:lin ang="5400000" scaled="0"/>
                </a:gradFill>
              </a:rPr>
              <a:t>Integrates with Azure DevOps by applying any continuous integration (CI) and continuous deployment (CD) pipeline policies</a:t>
            </a:r>
          </a:p>
        </p:txBody>
      </p:sp>
    </p:spTree>
    <p:extLst>
      <p:ext uri="{BB962C8B-B14F-4D97-AF65-F5344CB8AC3E}">
        <p14:creationId xmlns:p14="http://schemas.microsoft.com/office/powerpoint/2010/main" val="3000987340"/>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D9A2D-A143-4D3D-AA55-1A32DAA62748}"/>
              </a:ext>
            </a:extLst>
          </p:cNvPr>
          <p:cNvSpPr>
            <a:spLocks noGrp="1"/>
          </p:cNvSpPr>
          <p:nvPr>
            <p:ph type="title"/>
          </p:nvPr>
        </p:nvSpPr>
        <p:spPr/>
        <p:txBody>
          <a:bodyPr/>
          <a:lstStyle/>
          <a:p>
            <a:r>
              <a:rPr lang="en-US" dirty="0"/>
              <a:t>Azure Key Vault</a:t>
            </a:r>
          </a:p>
        </p:txBody>
      </p:sp>
      <p:sp>
        <p:nvSpPr>
          <p:cNvPr id="3" name="Text Placeholder 2">
            <a:extLst>
              <a:ext uri="{FF2B5EF4-FFF2-40B4-BE49-F238E27FC236}">
                <a16:creationId xmlns:a16="http://schemas.microsoft.com/office/drawing/2014/main" id="{A20867F4-EAE9-40C9-B32D-F10A3FDA4668}"/>
              </a:ext>
            </a:extLst>
          </p:cNvPr>
          <p:cNvSpPr>
            <a:spLocks noGrp="1"/>
          </p:cNvSpPr>
          <p:nvPr>
            <p:ph type="body" sz="quarter" idx="10"/>
          </p:nvPr>
        </p:nvSpPr>
        <p:spPr>
          <a:xfrm>
            <a:off x="438150" y="1076623"/>
            <a:ext cx="8263890" cy="3203954"/>
          </a:xfrm>
        </p:spPr>
        <p:txBody>
          <a:bodyPr/>
          <a:lstStyle/>
          <a:p>
            <a:r>
              <a:rPr lang="en-US" dirty="0"/>
              <a:t>Usage scenarios</a:t>
            </a:r>
          </a:p>
          <a:p>
            <a:pPr lvl="1">
              <a:buFont typeface="Arial" panose="020B0604020202020204" pitchFamily="34" charset="0"/>
              <a:buChar char="•"/>
            </a:pPr>
            <a:r>
              <a:rPr lang="en-US" dirty="0"/>
              <a:t>Secrets management</a:t>
            </a:r>
          </a:p>
          <a:p>
            <a:pPr lvl="1">
              <a:buFont typeface="Arial" panose="020B0604020202020204" pitchFamily="34" charset="0"/>
              <a:buChar char="•"/>
            </a:pPr>
            <a:r>
              <a:rPr lang="en-US" dirty="0"/>
              <a:t>Key management</a:t>
            </a:r>
          </a:p>
          <a:p>
            <a:pPr lvl="1">
              <a:buFont typeface="Arial" panose="020B0604020202020204" pitchFamily="34" charset="0"/>
              <a:buChar char="•"/>
            </a:pPr>
            <a:r>
              <a:rPr lang="en-US" dirty="0"/>
              <a:t>Certificate management</a:t>
            </a:r>
          </a:p>
          <a:p>
            <a:pPr lvl="1">
              <a:buFont typeface="Arial" panose="020B0604020202020204" pitchFamily="34" charset="0"/>
              <a:buChar char="•"/>
            </a:pPr>
            <a:r>
              <a:rPr lang="en-US" dirty="0"/>
              <a:t>Hardware security modules</a:t>
            </a:r>
          </a:p>
          <a:p>
            <a:r>
              <a:rPr lang="en-US" dirty="0"/>
              <a:t>Benefits</a:t>
            </a:r>
          </a:p>
          <a:p>
            <a:pPr lvl="1">
              <a:buFont typeface="Arial" panose="020B0604020202020204" pitchFamily="34" charset="0"/>
              <a:buChar char="•"/>
            </a:pPr>
            <a:r>
              <a:rPr lang="en-US" dirty="0"/>
              <a:t>Centralized application secrets</a:t>
            </a:r>
          </a:p>
          <a:p>
            <a:pPr lvl="1">
              <a:buFont typeface="Arial" panose="020B0604020202020204" pitchFamily="34" charset="0"/>
              <a:buChar char="•"/>
            </a:pPr>
            <a:r>
              <a:rPr lang="en-US" dirty="0"/>
              <a:t>Securely stored secrets and keys</a:t>
            </a:r>
          </a:p>
          <a:p>
            <a:pPr lvl="1">
              <a:buFont typeface="Arial" panose="020B0604020202020204" pitchFamily="34" charset="0"/>
              <a:buChar char="•"/>
            </a:pPr>
            <a:r>
              <a:rPr lang="en-US" dirty="0"/>
              <a:t>Monitor access and use</a:t>
            </a:r>
          </a:p>
          <a:p>
            <a:pPr lvl="1">
              <a:buFont typeface="Arial" panose="020B0604020202020204" pitchFamily="34" charset="0"/>
              <a:buChar char="•"/>
            </a:pPr>
            <a:r>
              <a:rPr lang="en-US" dirty="0"/>
              <a:t>Simplified administration of application secrets</a:t>
            </a:r>
          </a:p>
          <a:p>
            <a:pPr lvl="1">
              <a:buFont typeface="Arial" panose="020B0604020202020204" pitchFamily="34" charset="0"/>
              <a:buChar char="•"/>
            </a:pPr>
            <a:r>
              <a:rPr lang="en-US" dirty="0"/>
              <a:t>Integrate with other Azure services</a:t>
            </a:r>
          </a:p>
        </p:txBody>
      </p:sp>
      <p:sp>
        <p:nvSpPr>
          <p:cNvPr id="4" name="Rectangle 3">
            <a:extLst>
              <a:ext uri="{FF2B5EF4-FFF2-40B4-BE49-F238E27FC236}">
                <a16:creationId xmlns:a16="http://schemas.microsoft.com/office/drawing/2014/main" id="{8E9C6612-A001-4454-925B-97AF0B4A261B}"/>
              </a:ext>
            </a:extLst>
          </p:cNvPr>
          <p:cNvSpPr/>
          <p:nvPr/>
        </p:nvSpPr>
        <p:spPr>
          <a:xfrm>
            <a:off x="5298392" y="2942302"/>
            <a:ext cx="2905571" cy="553998"/>
          </a:xfrm>
          <a:prstGeom prst="rect">
            <a:avLst/>
          </a:prstGeom>
        </p:spPr>
        <p:txBody>
          <a:bodyPr wrap="square">
            <a:spAutoFit/>
          </a:bodyPr>
          <a:lstStyle/>
          <a:p>
            <a:pPr algn="ctr" defTabSz="685775"/>
            <a:r>
              <a:rPr lang="en-US" sz="1500" i="1" dirty="0">
                <a:solidFill>
                  <a:srgbClr val="1A1A1A"/>
                </a:solidFill>
                <a:latin typeface="Segoe UI"/>
              </a:rPr>
              <a:t>Centralized cloud service for storing your applications' secrets</a:t>
            </a:r>
          </a:p>
        </p:txBody>
      </p:sp>
      <p:pic>
        <p:nvPicPr>
          <p:cNvPr id="6" name="Picture 5" descr="Azure key vault icon">
            <a:extLst>
              <a:ext uri="{FF2B5EF4-FFF2-40B4-BE49-F238E27FC236}">
                <a16:creationId xmlns:a16="http://schemas.microsoft.com/office/drawing/2014/main" id="{3B5EBA3B-DE42-434F-9735-889BEFFE6393}"/>
              </a:ext>
            </a:extLst>
          </p:cNvPr>
          <p:cNvPicPr>
            <a:picLocks noChangeAspect="1"/>
          </p:cNvPicPr>
          <p:nvPr/>
        </p:nvPicPr>
        <p:blipFill>
          <a:blip r:embed="rId3"/>
          <a:stretch>
            <a:fillRect/>
          </a:stretch>
        </p:blipFill>
        <p:spPr>
          <a:xfrm>
            <a:off x="5803629" y="1052224"/>
            <a:ext cx="1714534" cy="1640903"/>
          </a:xfrm>
          <a:prstGeom prst="rect">
            <a:avLst/>
          </a:prstGeom>
        </p:spPr>
      </p:pic>
    </p:spTree>
    <p:extLst>
      <p:ext uri="{BB962C8B-B14F-4D97-AF65-F5344CB8AC3E}">
        <p14:creationId xmlns:p14="http://schemas.microsoft.com/office/powerpoint/2010/main" val="1689203217"/>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9C12B-8612-46DA-B02E-D18F4D8BC44E}"/>
              </a:ext>
            </a:extLst>
          </p:cNvPr>
          <p:cNvSpPr>
            <a:spLocks noGrp="1"/>
          </p:cNvSpPr>
          <p:nvPr>
            <p:ph type="title"/>
          </p:nvPr>
        </p:nvSpPr>
        <p:spPr/>
        <p:txBody>
          <a:bodyPr/>
          <a:lstStyle/>
          <a:p>
            <a:r>
              <a:rPr lang="en-US" dirty="0"/>
              <a:t>Role-Based Access Control (RBAC)</a:t>
            </a:r>
          </a:p>
        </p:txBody>
      </p:sp>
      <p:sp>
        <p:nvSpPr>
          <p:cNvPr id="3" name="Text Placeholder 2">
            <a:extLst>
              <a:ext uri="{FF2B5EF4-FFF2-40B4-BE49-F238E27FC236}">
                <a16:creationId xmlns:a16="http://schemas.microsoft.com/office/drawing/2014/main" id="{677F6329-276B-42F5-8A85-E845E259EC45}"/>
              </a:ext>
            </a:extLst>
          </p:cNvPr>
          <p:cNvSpPr>
            <a:spLocks noGrp="1"/>
          </p:cNvSpPr>
          <p:nvPr>
            <p:ph type="body" sz="quarter" idx="10"/>
          </p:nvPr>
        </p:nvSpPr>
        <p:spPr>
          <a:xfrm>
            <a:off x="256995" y="2074963"/>
            <a:ext cx="4913654" cy="2456057"/>
          </a:xfrm>
        </p:spPr>
        <p:txBody>
          <a:bodyPr/>
          <a:lstStyle/>
          <a:p>
            <a:pPr>
              <a:buFont typeface="Arial" panose="020B0604020202020204" pitchFamily="34" charset="0"/>
              <a:buChar char="•"/>
            </a:pPr>
            <a:r>
              <a:rPr lang="en-US" dirty="0"/>
              <a:t>Fine-grained access management for Azure resources</a:t>
            </a:r>
          </a:p>
          <a:p>
            <a:pPr>
              <a:buFont typeface="Arial" panose="020B0604020202020204" pitchFamily="34" charset="0"/>
              <a:buChar char="•"/>
            </a:pPr>
            <a:r>
              <a:rPr lang="en-IE" dirty="0"/>
              <a:t>Grant users the lowest privilege level that they need to do their work</a:t>
            </a:r>
          </a:p>
          <a:p>
            <a:pPr>
              <a:buFont typeface="Arial" panose="020B0604020202020204" pitchFamily="34" charset="0"/>
              <a:buChar char="•"/>
            </a:pPr>
            <a:r>
              <a:rPr lang="en-US" dirty="0"/>
              <a:t>No additional cost to all Azure subscribers</a:t>
            </a:r>
          </a:p>
          <a:p>
            <a:pPr>
              <a:buFont typeface="Arial" panose="020B0604020202020204" pitchFamily="34" charset="0"/>
              <a:buChar char="•"/>
            </a:pPr>
            <a:r>
              <a:rPr lang="en-US" dirty="0"/>
              <a:t>Built-in roles for an </a:t>
            </a:r>
            <a:r>
              <a:rPr lang="en-US" i="1" dirty="0"/>
              <a:t>allow model</a:t>
            </a:r>
            <a:r>
              <a:rPr lang="en-US" dirty="0"/>
              <a:t> </a:t>
            </a:r>
          </a:p>
        </p:txBody>
      </p:sp>
      <p:sp>
        <p:nvSpPr>
          <p:cNvPr id="4" name="Rectangle 3">
            <a:extLst>
              <a:ext uri="{FF2B5EF4-FFF2-40B4-BE49-F238E27FC236}">
                <a16:creationId xmlns:a16="http://schemas.microsoft.com/office/drawing/2014/main" id="{05EA534A-0B85-471B-888D-BE5514A38EC8}"/>
              </a:ext>
            </a:extLst>
          </p:cNvPr>
          <p:cNvSpPr/>
          <p:nvPr/>
        </p:nvSpPr>
        <p:spPr>
          <a:xfrm>
            <a:off x="8412" y="813305"/>
            <a:ext cx="8397815" cy="692497"/>
          </a:xfrm>
          <a:prstGeom prst="rect">
            <a:avLst/>
          </a:prstGeom>
        </p:spPr>
        <p:txBody>
          <a:bodyPr wrap="square">
            <a:spAutoFit/>
          </a:bodyPr>
          <a:lstStyle/>
          <a:p>
            <a:pPr marL="301229" indent="-301229" defTabSz="685775"/>
            <a:r>
              <a:rPr lang="en-US" sz="2100" dirty="0">
                <a:solidFill>
                  <a:srgbClr val="107C10">
                    <a:lumMod val="75000"/>
                  </a:srgbClr>
                </a:solidFill>
                <a:latin typeface="Segoe UI"/>
              </a:rPr>
              <a:t>    S</a:t>
            </a:r>
            <a:r>
              <a:rPr lang="en-US" dirty="0">
                <a:solidFill>
                  <a:srgbClr val="1A1A1A"/>
                </a:solidFill>
                <a:latin typeface="Segoe UI VSS (Regular)"/>
              </a:rPr>
              <a:t>egregate duties within your team and grant only the amount of access to users that they need to perform their jobs</a:t>
            </a:r>
            <a:endParaRPr lang="en-US" sz="1324" dirty="0">
              <a:solidFill>
                <a:srgbClr val="1A1A1A"/>
              </a:solidFill>
              <a:latin typeface="Segoe UI"/>
            </a:endParaRPr>
          </a:p>
        </p:txBody>
      </p:sp>
      <p:pic>
        <p:nvPicPr>
          <p:cNvPr id="5" name="Picture 4" descr="Screenshot with add a role assignment, view role assignments, and view deny assignments">
            <a:extLst>
              <a:ext uri="{FF2B5EF4-FFF2-40B4-BE49-F238E27FC236}">
                <a16:creationId xmlns:a16="http://schemas.microsoft.com/office/drawing/2014/main" id="{5EF431DC-24DC-4479-AB66-8684495243FF}"/>
              </a:ext>
            </a:extLst>
          </p:cNvPr>
          <p:cNvPicPr>
            <a:picLocks noChangeAspect="1"/>
          </p:cNvPicPr>
          <p:nvPr/>
        </p:nvPicPr>
        <p:blipFill>
          <a:blip r:embed="rId3"/>
          <a:stretch>
            <a:fillRect/>
          </a:stretch>
        </p:blipFill>
        <p:spPr>
          <a:xfrm>
            <a:off x="5742820" y="1233292"/>
            <a:ext cx="2962268" cy="3748463"/>
          </a:xfrm>
          <a:prstGeom prst="rect">
            <a:avLst/>
          </a:prstGeom>
        </p:spPr>
      </p:pic>
    </p:spTree>
    <p:extLst>
      <p:ext uri="{BB962C8B-B14F-4D97-AF65-F5344CB8AC3E}">
        <p14:creationId xmlns:p14="http://schemas.microsoft.com/office/powerpoint/2010/main" val="1036930160"/>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F90C1-2255-406A-BD57-9F10E7E4A42E}"/>
              </a:ext>
            </a:extLst>
          </p:cNvPr>
          <p:cNvSpPr>
            <a:spLocks noGrp="1"/>
          </p:cNvSpPr>
          <p:nvPr>
            <p:ph type="title"/>
          </p:nvPr>
        </p:nvSpPr>
        <p:spPr/>
        <p:txBody>
          <a:bodyPr/>
          <a:lstStyle/>
          <a:p>
            <a:r>
              <a:rPr lang="en-US" dirty="0"/>
              <a:t>Locks</a:t>
            </a:r>
          </a:p>
        </p:txBody>
      </p:sp>
      <p:sp>
        <p:nvSpPr>
          <p:cNvPr id="3" name="Text Placeholder 2">
            <a:extLst>
              <a:ext uri="{FF2B5EF4-FFF2-40B4-BE49-F238E27FC236}">
                <a16:creationId xmlns:a16="http://schemas.microsoft.com/office/drawing/2014/main" id="{E93BAD4B-172E-4498-8A06-442E1DD5C583}"/>
              </a:ext>
            </a:extLst>
          </p:cNvPr>
          <p:cNvSpPr>
            <a:spLocks noGrp="1"/>
          </p:cNvSpPr>
          <p:nvPr>
            <p:ph type="body" sz="quarter" idx="10"/>
          </p:nvPr>
        </p:nvSpPr>
        <p:spPr>
          <a:xfrm>
            <a:off x="651567" y="1653603"/>
            <a:ext cx="4538051" cy="2271391"/>
          </a:xfrm>
        </p:spPr>
        <p:txBody>
          <a:bodyPr/>
          <a:lstStyle/>
          <a:p>
            <a:pPr>
              <a:buFont typeface="Arial" panose="020B0604020202020204" pitchFamily="34" charset="0"/>
              <a:buChar char="•"/>
            </a:pPr>
            <a:r>
              <a:rPr lang="en-US" sz="1800" b="1" dirty="0" err="1"/>
              <a:t>CanNotDelete</a:t>
            </a:r>
            <a:r>
              <a:rPr lang="en-US" sz="1800" dirty="0"/>
              <a:t> - means authorized users can still read and modify a resource, but they can't </a:t>
            </a:r>
            <a:r>
              <a:rPr lang="en-US" sz="1800" i="1" dirty="0"/>
              <a:t>delete </a:t>
            </a:r>
            <a:r>
              <a:rPr lang="en-US" sz="1800" dirty="0"/>
              <a:t>the resource</a:t>
            </a:r>
          </a:p>
          <a:p>
            <a:pPr>
              <a:buFont typeface="Arial" panose="020B0604020202020204" pitchFamily="34" charset="0"/>
              <a:buChar char="•"/>
            </a:pPr>
            <a:r>
              <a:rPr lang="en-US" sz="1800" b="1" dirty="0" err="1"/>
              <a:t>ReadOnly</a:t>
            </a:r>
            <a:r>
              <a:rPr lang="en-US" sz="1800" dirty="0"/>
              <a:t> - means authorized users can read a resource, but they can't delete or update it. Applying this lock is like restricting all authorized users to the permissions granted by the Reader role</a:t>
            </a:r>
          </a:p>
        </p:txBody>
      </p:sp>
      <p:sp>
        <p:nvSpPr>
          <p:cNvPr id="4" name="Rectangle 3">
            <a:extLst>
              <a:ext uri="{FF2B5EF4-FFF2-40B4-BE49-F238E27FC236}">
                <a16:creationId xmlns:a16="http://schemas.microsoft.com/office/drawing/2014/main" id="{97417E7E-3EC4-47B5-BD41-EADD596950B1}"/>
              </a:ext>
            </a:extLst>
          </p:cNvPr>
          <p:cNvSpPr/>
          <p:nvPr/>
        </p:nvSpPr>
        <p:spPr>
          <a:xfrm>
            <a:off x="441198" y="856478"/>
            <a:ext cx="8509519" cy="415498"/>
          </a:xfrm>
          <a:prstGeom prst="rect">
            <a:avLst/>
          </a:prstGeom>
        </p:spPr>
        <p:txBody>
          <a:bodyPr wrap="square">
            <a:spAutoFit/>
          </a:bodyPr>
          <a:lstStyle/>
          <a:p>
            <a:pPr defTabSz="685775"/>
            <a:r>
              <a:rPr lang="en-US" sz="2100" dirty="0">
                <a:solidFill>
                  <a:srgbClr val="1A1A1A"/>
                </a:solidFill>
                <a:latin typeface="Segoe UI VSS (Regular)"/>
              </a:rPr>
              <a:t>Prevent accidental deletion or modification of your Azure resources</a:t>
            </a:r>
          </a:p>
        </p:txBody>
      </p:sp>
      <p:pic>
        <p:nvPicPr>
          <p:cNvPr id="5" name="Picture 4" descr="Screenshot of Add lock with lock types Read-only and Delete">
            <a:extLst>
              <a:ext uri="{FF2B5EF4-FFF2-40B4-BE49-F238E27FC236}">
                <a16:creationId xmlns:a16="http://schemas.microsoft.com/office/drawing/2014/main" id="{E941C252-E844-47D7-8AFC-8D8DD65DCEDE}"/>
              </a:ext>
            </a:extLst>
          </p:cNvPr>
          <p:cNvPicPr>
            <a:picLocks noChangeAspect="1"/>
          </p:cNvPicPr>
          <p:nvPr/>
        </p:nvPicPr>
        <p:blipFill>
          <a:blip r:embed="rId3"/>
          <a:stretch>
            <a:fillRect/>
          </a:stretch>
        </p:blipFill>
        <p:spPr>
          <a:xfrm>
            <a:off x="5641142" y="1518428"/>
            <a:ext cx="2803716" cy="2572386"/>
          </a:xfrm>
          <a:prstGeom prst="rect">
            <a:avLst/>
          </a:prstGeom>
          <a:ln>
            <a:solidFill>
              <a:schemeClr val="tx1"/>
            </a:solidFill>
          </a:ln>
        </p:spPr>
      </p:pic>
      <p:sp>
        <p:nvSpPr>
          <p:cNvPr id="6" name="Rectangle 5">
            <a:extLst>
              <a:ext uri="{FF2B5EF4-FFF2-40B4-BE49-F238E27FC236}">
                <a16:creationId xmlns:a16="http://schemas.microsoft.com/office/drawing/2014/main" id="{EFEE6E66-2B56-4EB7-AAA9-666B00199944}"/>
              </a:ext>
            </a:extLst>
          </p:cNvPr>
          <p:cNvSpPr/>
          <p:nvPr/>
        </p:nvSpPr>
        <p:spPr>
          <a:xfrm>
            <a:off x="317241" y="4495524"/>
            <a:ext cx="8509519" cy="369332"/>
          </a:xfrm>
          <a:prstGeom prst="rect">
            <a:avLst/>
          </a:prstGeom>
        </p:spPr>
        <p:txBody>
          <a:bodyPr wrap="square">
            <a:spAutoFit/>
          </a:bodyPr>
          <a:lstStyle/>
          <a:p>
            <a:pPr defTabSz="685775"/>
            <a:r>
              <a:rPr lang="en-IE" dirty="0">
                <a:solidFill>
                  <a:srgbClr val="1A1A1A"/>
                </a:solidFill>
                <a:latin typeface="Segoe UI Light" pitchFamily="34" charset="0"/>
              </a:rPr>
              <a:t>In the Azure portal, the locks are called </a:t>
            </a:r>
            <a:r>
              <a:rPr lang="en-IE" b="1" i="1" dirty="0">
                <a:solidFill>
                  <a:srgbClr val="1A1A1A"/>
                </a:solidFill>
                <a:latin typeface="Segoe UI Light" pitchFamily="34" charset="0"/>
              </a:rPr>
              <a:t>Delete</a:t>
            </a:r>
            <a:r>
              <a:rPr lang="en-IE" b="1" dirty="0">
                <a:solidFill>
                  <a:srgbClr val="1A1A1A"/>
                </a:solidFill>
                <a:latin typeface="Segoe UI Light" pitchFamily="34" charset="0"/>
              </a:rPr>
              <a:t> </a:t>
            </a:r>
            <a:r>
              <a:rPr lang="en-IE" dirty="0">
                <a:solidFill>
                  <a:srgbClr val="1A1A1A"/>
                </a:solidFill>
                <a:latin typeface="Segoe UI Light" pitchFamily="34" charset="0"/>
              </a:rPr>
              <a:t>and</a:t>
            </a:r>
            <a:r>
              <a:rPr lang="en-IE" b="1" dirty="0">
                <a:solidFill>
                  <a:srgbClr val="1A1A1A"/>
                </a:solidFill>
                <a:latin typeface="Segoe UI Light" pitchFamily="34" charset="0"/>
              </a:rPr>
              <a:t> Read-only </a:t>
            </a:r>
            <a:r>
              <a:rPr lang="en-IE" dirty="0">
                <a:solidFill>
                  <a:srgbClr val="1A1A1A"/>
                </a:solidFill>
                <a:latin typeface="Segoe UI Light" pitchFamily="34" charset="0"/>
              </a:rPr>
              <a:t>respectively</a:t>
            </a:r>
            <a:endParaRPr lang="en-US" dirty="0">
              <a:solidFill>
                <a:srgbClr val="1A1A1A"/>
              </a:solidFill>
              <a:latin typeface="Segoe UI"/>
            </a:endParaRPr>
          </a:p>
        </p:txBody>
      </p:sp>
    </p:spTree>
    <p:extLst>
      <p:ext uri="{BB962C8B-B14F-4D97-AF65-F5344CB8AC3E}">
        <p14:creationId xmlns:p14="http://schemas.microsoft.com/office/powerpoint/2010/main" val="1488131270"/>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51913-B7C1-4D16-9926-7B36BD404244}"/>
              </a:ext>
            </a:extLst>
          </p:cNvPr>
          <p:cNvSpPr>
            <a:spLocks noGrp="1"/>
          </p:cNvSpPr>
          <p:nvPr>
            <p:ph type="title"/>
          </p:nvPr>
        </p:nvSpPr>
        <p:spPr>
          <a:xfrm>
            <a:off x="441197" y="342900"/>
            <a:ext cx="8263890" cy="415499"/>
          </a:xfrm>
        </p:spPr>
        <p:txBody>
          <a:bodyPr/>
          <a:lstStyle/>
          <a:p>
            <a:r>
              <a:rPr lang="en-US" dirty="0"/>
              <a:t>Azure Blueprints</a:t>
            </a:r>
          </a:p>
        </p:txBody>
      </p:sp>
      <p:sp>
        <p:nvSpPr>
          <p:cNvPr id="3" name="Text Placeholder 2">
            <a:extLst>
              <a:ext uri="{FF2B5EF4-FFF2-40B4-BE49-F238E27FC236}">
                <a16:creationId xmlns:a16="http://schemas.microsoft.com/office/drawing/2014/main" id="{C8EF08D8-93C7-49AA-B61C-2DD4F41E70BF}"/>
              </a:ext>
            </a:extLst>
          </p:cNvPr>
          <p:cNvSpPr>
            <a:spLocks noGrp="1"/>
          </p:cNvSpPr>
          <p:nvPr>
            <p:ph type="body" sz="quarter" idx="10"/>
          </p:nvPr>
        </p:nvSpPr>
        <p:spPr>
          <a:xfrm>
            <a:off x="368695" y="1893470"/>
            <a:ext cx="3838253" cy="2326791"/>
          </a:xfrm>
        </p:spPr>
        <p:txBody>
          <a:bodyPr/>
          <a:lstStyle/>
          <a:p>
            <a:pPr>
              <a:buFont typeface="Arial" panose="020B0604020202020204" pitchFamily="34" charset="0"/>
              <a:buChar char="•"/>
            </a:pPr>
            <a:r>
              <a:rPr lang="en-US" sz="1800" dirty="0"/>
              <a:t>Can ensure a deployment meets an organization's standards, patterns, and requirements.</a:t>
            </a:r>
          </a:p>
          <a:p>
            <a:pPr>
              <a:buFont typeface="Arial" panose="020B0604020202020204" pitchFamily="34" charset="0"/>
              <a:buChar char="•"/>
            </a:pPr>
            <a:r>
              <a:rPr lang="en-US" sz="1800" dirty="0"/>
              <a:t>Is a declarative way to orchestrate deployment for various resource templates and other artifacts</a:t>
            </a:r>
          </a:p>
          <a:p>
            <a:pPr>
              <a:buFont typeface="Arial" panose="020B0604020202020204" pitchFamily="34" charset="0"/>
              <a:buChar char="•"/>
            </a:pPr>
            <a:r>
              <a:rPr lang="en-US" sz="1800" dirty="0"/>
              <a:t>Provides for traceability and auditing as well as adherence</a:t>
            </a:r>
          </a:p>
        </p:txBody>
      </p:sp>
      <p:grpSp>
        <p:nvGrpSpPr>
          <p:cNvPr id="18" name="Group 17" descr="Flowchart with three steps, create an Azure blueprint, assign the blueprint, and track the blueprint assignments.">
            <a:extLst>
              <a:ext uri="{FF2B5EF4-FFF2-40B4-BE49-F238E27FC236}">
                <a16:creationId xmlns:a16="http://schemas.microsoft.com/office/drawing/2014/main" id="{C96796EA-63D2-479D-8146-A5107D72EB57}"/>
              </a:ext>
            </a:extLst>
          </p:cNvPr>
          <p:cNvGrpSpPr/>
          <p:nvPr/>
        </p:nvGrpSpPr>
        <p:grpSpPr>
          <a:xfrm>
            <a:off x="4642219" y="1950126"/>
            <a:ext cx="4133087" cy="1243249"/>
            <a:chOff x="3801660" y="1391130"/>
            <a:chExt cx="6568974" cy="1898479"/>
          </a:xfrm>
        </p:grpSpPr>
        <p:grpSp>
          <p:nvGrpSpPr>
            <p:cNvPr id="10" name="Group 9">
              <a:extLst>
                <a:ext uri="{FF2B5EF4-FFF2-40B4-BE49-F238E27FC236}">
                  <a16:creationId xmlns:a16="http://schemas.microsoft.com/office/drawing/2014/main" id="{E9FDA1D2-3B42-4195-BB50-1964B8C9632A}"/>
                </a:ext>
              </a:extLst>
            </p:cNvPr>
            <p:cNvGrpSpPr/>
            <p:nvPr/>
          </p:nvGrpSpPr>
          <p:grpSpPr>
            <a:xfrm>
              <a:off x="3801660" y="1391130"/>
              <a:ext cx="6568974" cy="1898479"/>
              <a:chOff x="723923" y="3922457"/>
              <a:chExt cx="4382333" cy="1853736"/>
            </a:xfrm>
          </p:grpSpPr>
          <p:sp>
            <p:nvSpPr>
              <p:cNvPr id="11" name="Arrow: Right 10">
                <a:extLst>
                  <a:ext uri="{FF2B5EF4-FFF2-40B4-BE49-F238E27FC236}">
                    <a16:creationId xmlns:a16="http://schemas.microsoft.com/office/drawing/2014/main" id="{C173B452-EC30-40ED-8DCD-4B278D77465A}"/>
                  </a:ext>
                </a:extLst>
              </p:cNvPr>
              <p:cNvSpPr/>
              <p:nvPr/>
            </p:nvSpPr>
            <p:spPr>
              <a:xfrm>
                <a:off x="723923" y="3922457"/>
                <a:ext cx="4382333" cy="1853736"/>
              </a:xfrm>
              <a:prstGeom prst="rightArrow">
                <a:avLst>
                  <a:gd name="adj1" fmla="val 50000"/>
                  <a:gd name="adj2" fmla="val 49552"/>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Freeform: Shape 11">
                <a:extLst>
                  <a:ext uri="{FF2B5EF4-FFF2-40B4-BE49-F238E27FC236}">
                    <a16:creationId xmlns:a16="http://schemas.microsoft.com/office/drawing/2014/main" id="{0213D312-28DE-44DA-9420-A3D08ABFA5C7}"/>
                  </a:ext>
                </a:extLst>
              </p:cNvPr>
              <p:cNvSpPr/>
              <p:nvPr/>
            </p:nvSpPr>
            <p:spPr>
              <a:xfrm>
                <a:off x="814257"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Create an Azure blueprint</a:t>
                </a:r>
                <a:endParaRPr lang="en-US" sz="1200" dirty="0">
                  <a:solidFill>
                    <a:srgbClr val="FFFFFF"/>
                  </a:solidFill>
                  <a:latin typeface="Segoe UI" panose="020B0502040204020203" pitchFamily="34" charset="0"/>
                  <a:cs typeface="Segoe UI" panose="020B0502040204020203" pitchFamily="34" charset="0"/>
                </a:endParaRPr>
              </a:p>
            </p:txBody>
          </p:sp>
          <p:sp>
            <p:nvSpPr>
              <p:cNvPr id="13" name="Freeform: Shape 12" descr="Flowchart of the three steps described in the topic. ">
                <a:extLst>
                  <a:ext uri="{FF2B5EF4-FFF2-40B4-BE49-F238E27FC236}">
                    <a16:creationId xmlns:a16="http://schemas.microsoft.com/office/drawing/2014/main" id="{74278D1B-3861-40EE-9C8C-6C2680431912}"/>
                  </a:ext>
                </a:extLst>
              </p:cNvPr>
              <p:cNvSpPr/>
              <p:nvPr/>
            </p:nvSpPr>
            <p:spPr>
              <a:xfrm>
                <a:off x="2113028"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Assign the blueprint</a:t>
                </a:r>
                <a:endParaRPr lang="en-US" sz="1200" b="1" dirty="0">
                  <a:solidFill>
                    <a:srgbClr val="00FF00"/>
                  </a:solidFill>
                  <a:latin typeface="Segoe UI" panose="020B0502040204020203" pitchFamily="34" charset="0"/>
                  <a:cs typeface="Segoe UI" panose="020B0502040204020203" pitchFamily="34" charset="0"/>
                </a:endParaRPr>
              </a:p>
            </p:txBody>
          </p:sp>
          <p:sp>
            <p:nvSpPr>
              <p:cNvPr id="14" name="Freeform: Shape 13" descr="Flowchart with three steps, create an azure blueprint">
                <a:extLst>
                  <a:ext uri="{FF2B5EF4-FFF2-40B4-BE49-F238E27FC236}">
                    <a16:creationId xmlns:a16="http://schemas.microsoft.com/office/drawing/2014/main" id="{14455434-07C1-4A76-9C26-04E10F3E4567}"/>
                  </a:ext>
                </a:extLst>
              </p:cNvPr>
              <p:cNvSpPr/>
              <p:nvPr/>
            </p:nvSpPr>
            <p:spPr>
              <a:xfrm>
                <a:off x="3411799"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Track the blueprint assignments</a:t>
                </a:r>
                <a:endParaRPr lang="en-US" sz="1200" dirty="0">
                  <a:solidFill>
                    <a:srgbClr val="FFFFFF"/>
                  </a:solidFill>
                  <a:latin typeface="Segoe UI" panose="020B0502040204020203" pitchFamily="34" charset="0"/>
                  <a:cs typeface="Segoe UI" panose="020B0502040204020203" pitchFamily="34" charset="0"/>
                </a:endParaRPr>
              </a:p>
            </p:txBody>
          </p:sp>
        </p:grpSp>
        <p:sp>
          <p:nvSpPr>
            <p:cNvPr id="15" name="Oval 14">
              <a:extLst>
                <a:ext uri="{FF2B5EF4-FFF2-40B4-BE49-F238E27FC236}">
                  <a16:creationId xmlns:a16="http://schemas.microsoft.com/office/drawing/2014/main" id="{47186684-38AD-4191-9FC3-A061C33B35C4}"/>
                </a:ext>
              </a:extLst>
            </p:cNvPr>
            <p:cNvSpPr/>
            <p:nvPr/>
          </p:nvSpPr>
          <p:spPr>
            <a:xfrm>
              <a:off x="3848920" y="1683835"/>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1</a:t>
              </a:r>
            </a:p>
          </p:txBody>
        </p:sp>
        <p:sp>
          <p:nvSpPr>
            <p:cNvPr id="16" name="Oval 15">
              <a:extLst>
                <a:ext uri="{FF2B5EF4-FFF2-40B4-BE49-F238E27FC236}">
                  <a16:creationId xmlns:a16="http://schemas.microsoft.com/office/drawing/2014/main" id="{4CDAEC16-15AB-4FC8-94DB-F879D49F74E6}"/>
                </a:ext>
              </a:extLst>
            </p:cNvPr>
            <p:cNvSpPr/>
            <p:nvPr/>
          </p:nvSpPr>
          <p:spPr>
            <a:xfrm>
              <a:off x="5809121" y="1706138"/>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2</a:t>
              </a:r>
            </a:p>
          </p:txBody>
        </p:sp>
        <p:sp>
          <p:nvSpPr>
            <p:cNvPr id="17" name="Oval 16">
              <a:extLst>
                <a:ext uri="{FF2B5EF4-FFF2-40B4-BE49-F238E27FC236}">
                  <a16:creationId xmlns:a16="http://schemas.microsoft.com/office/drawing/2014/main" id="{4417D15F-F497-49A5-8883-6E4628C27671}"/>
                </a:ext>
              </a:extLst>
            </p:cNvPr>
            <p:cNvSpPr/>
            <p:nvPr/>
          </p:nvSpPr>
          <p:spPr>
            <a:xfrm>
              <a:off x="7783899" y="1683835"/>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3</a:t>
              </a:r>
            </a:p>
          </p:txBody>
        </p:sp>
      </p:grpSp>
      <p:sp>
        <p:nvSpPr>
          <p:cNvPr id="19" name="Rectangle 18">
            <a:extLst>
              <a:ext uri="{FF2B5EF4-FFF2-40B4-BE49-F238E27FC236}">
                <a16:creationId xmlns:a16="http://schemas.microsoft.com/office/drawing/2014/main" id="{B61FF231-2EDE-46D5-A2FD-1DCDFCF05E00}"/>
              </a:ext>
            </a:extLst>
          </p:cNvPr>
          <p:cNvSpPr/>
          <p:nvPr/>
        </p:nvSpPr>
        <p:spPr>
          <a:xfrm>
            <a:off x="4447287" y="3202831"/>
            <a:ext cx="4452731" cy="1200329"/>
          </a:xfrm>
          <a:prstGeom prst="rect">
            <a:avLst/>
          </a:prstGeom>
        </p:spPr>
        <p:txBody>
          <a:bodyPr wrap="square">
            <a:spAutoFit/>
          </a:bodyPr>
          <a:lstStyle/>
          <a:p>
            <a:pPr algn="ctr" defTabSz="699557">
              <a:spcBef>
                <a:spcPct val="20000"/>
              </a:spcBef>
              <a:buSzPct val="90000"/>
            </a:pPr>
            <a:r>
              <a:rPr lang="en-US"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The blueprint definition (what should be deployed) and the blueprint assignment (what is deployed) supports improved deployment tracking and auditing</a:t>
            </a:r>
          </a:p>
        </p:txBody>
      </p:sp>
      <p:sp>
        <p:nvSpPr>
          <p:cNvPr id="20" name="Rectangle 19">
            <a:extLst>
              <a:ext uri="{FF2B5EF4-FFF2-40B4-BE49-F238E27FC236}">
                <a16:creationId xmlns:a16="http://schemas.microsoft.com/office/drawing/2014/main" id="{C607366B-359A-4C74-9D9D-8FC6BF0ED1FF}"/>
              </a:ext>
            </a:extLst>
          </p:cNvPr>
          <p:cNvSpPr/>
          <p:nvPr/>
        </p:nvSpPr>
        <p:spPr>
          <a:xfrm>
            <a:off x="368695" y="919759"/>
            <a:ext cx="7744449" cy="923330"/>
          </a:xfrm>
          <a:prstGeom prst="rect">
            <a:avLst/>
          </a:prstGeom>
        </p:spPr>
        <p:txBody>
          <a:bodyPr wrap="square">
            <a:spAutoFit/>
          </a:bodyPr>
          <a:lstStyle/>
          <a:p>
            <a:pPr defTabSz="685775"/>
            <a:r>
              <a:rPr lang="en-IE" dirty="0">
                <a:solidFill>
                  <a:srgbClr val="1A1A1A"/>
                </a:solidFill>
                <a:latin typeface="Segoe UI"/>
              </a:rPr>
              <a:t>Allows for the definition of a repeatable set of Azure resources that implement and adhere to an organization's standards, patterns, and requirements</a:t>
            </a:r>
            <a:endParaRPr lang="en-US" dirty="0">
              <a:solidFill>
                <a:srgbClr val="1A1A1A"/>
              </a:solidFill>
              <a:latin typeface="Segoe UI"/>
            </a:endParaRPr>
          </a:p>
        </p:txBody>
      </p:sp>
      <p:sp>
        <p:nvSpPr>
          <p:cNvPr id="21" name="Rectangle 20">
            <a:extLst>
              <a:ext uri="{FF2B5EF4-FFF2-40B4-BE49-F238E27FC236}">
                <a16:creationId xmlns:a16="http://schemas.microsoft.com/office/drawing/2014/main" id="{B61F2B38-CB61-4947-A242-C0770616446A}"/>
              </a:ext>
            </a:extLst>
          </p:cNvPr>
          <p:cNvSpPr/>
          <p:nvPr/>
        </p:nvSpPr>
        <p:spPr>
          <a:xfrm>
            <a:off x="699776" y="4594479"/>
            <a:ext cx="7744449" cy="369332"/>
          </a:xfrm>
          <a:prstGeom prst="rect">
            <a:avLst/>
          </a:prstGeom>
        </p:spPr>
        <p:txBody>
          <a:bodyPr wrap="square">
            <a:spAutoFit/>
          </a:bodyPr>
          <a:lstStyle/>
          <a:p>
            <a:pPr defTabSz="685775"/>
            <a:r>
              <a:rPr lang="en-IE" b="1" dirty="0">
                <a:solidFill>
                  <a:srgbClr val="1A1A1A"/>
                </a:solidFill>
                <a:latin typeface="Segoe UI"/>
              </a:rPr>
              <a:t>Discussion:</a:t>
            </a:r>
            <a:r>
              <a:rPr lang="en-IE" dirty="0">
                <a:solidFill>
                  <a:srgbClr val="1A1A1A"/>
                </a:solidFill>
                <a:latin typeface="Segoe UI"/>
              </a:rPr>
              <a:t> How to Azure Blueprint policies differ from templates?</a:t>
            </a:r>
            <a:endParaRPr lang="en-US" dirty="0">
              <a:solidFill>
                <a:srgbClr val="1A1A1A"/>
              </a:solidFill>
              <a:latin typeface="Segoe UI"/>
            </a:endParaRPr>
          </a:p>
        </p:txBody>
      </p:sp>
      <p:pic>
        <p:nvPicPr>
          <p:cNvPr id="5" name="Picture 4" descr="Azure Blueprint icon">
            <a:extLst>
              <a:ext uri="{FF2B5EF4-FFF2-40B4-BE49-F238E27FC236}">
                <a16:creationId xmlns:a16="http://schemas.microsoft.com/office/drawing/2014/main" id="{D8C1DDC9-CF12-4B95-9E45-04B4F9881DF9}"/>
              </a:ext>
            </a:extLst>
          </p:cNvPr>
          <p:cNvPicPr>
            <a:picLocks noChangeAspect="1"/>
          </p:cNvPicPr>
          <p:nvPr/>
        </p:nvPicPr>
        <p:blipFill>
          <a:blip r:embed="rId3"/>
          <a:stretch>
            <a:fillRect/>
          </a:stretch>
        </p:blipFill>
        <p:spPr>
          <a:xfrm>
            <a:off x="7767326" y="864682"/>
            <a:ext cx="972444" cy="845161"/>
          </a:xfrm>
          <a:prstGeom prst="rect">
            <a:avLst/>
          </a:prstGeom>
        </p:spPr>
      </p:pic>
    </p:spTree>
    <p:extLst>
      <p:ext uri="{BB962C8B-B14F-4D97-AF65-F5344CB8AC3E}">
        <p14:creationId xmlns:p14="http://schemas.microsoft.com/office/powerpoint/2010/main" val="236684008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DevOps</a:t>
            </a:r>
          </a:p>
        </p:txBody>
      </p:sp>
      <p:pic>
        <p:nvPicPr>
          <p:cNvPr id="2050" name="Picture 2" descr="Image of DevOps cycle: Getting to DevOps">
            <a:extLst>
              <a:ext uri="{FF2B5EF4-FFF2-40B4-BE49-F238E27FC236}">
                <a16:creationId xmlns:a16="http://schemas.microsoft.com/office/drawing/2014/main" id="{2B5B7363-1C91-4271-8FAF-5A741578D8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2604" y="2304645"/>
            <a:ext cx="4338791" cy="24856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C375CC-FD62-4063-A451-09F48CB1EDEF}"/>
              </a:ext>
            </a:extLst>
          </p:cNvPr>
          <p:cNvSpPr txBox="1"/>
          <p:nvPr/>
        </p:nvSpPr>
        <p:spPr>
          <a:xfrm>
            <a:off x="7346150" y="4774168"/>
            <a:ext cx="2015613" cy="369332"/>
          </a:xfrm>
          <a:prstGeom prst="rect">
            <a:avLst/>
          </a:prstGeom>
          <a:noFill/>
        </p:spPr>
        <p:txBody>
          <a:bodyPr wrap="square" rtlCol="0">
            <a:spAutoFit/>
          </a:bodyPr>
          <a:lstStyle/>
          <a:p>
            <a:r>
              <a:rPr lang="en-US" dirty="0">
                <a:solidFill>
                  <a:srgbClr val="0070C0"/>
                </a:solidFill>
              </a:rPr>
              <a:t>timw.info/</a:t>
            </a:r>
            <a:r>
              <a:rPr lang="en-US" dirty="0" err="1">
                <a:solidFill>
                  <a:srgbClr val="0070C0"/>
                </a:solidFill>
              </a:rPr>
              <a:t>dodef</a:t>
            </a:r>
            <a:endParaRPr lang="en-US" dirty="0">
              <a:solidFill>
                <a:srgbClr val="0070C0"/>
              </a:solidFill>
            </a:endParaRPr>
          </a:p>
        </p:txBody>
      </p:sp>
      <p:sp>
        <p:nvSpPr>
          <p:cNvPr id="4" name="TextBox 3">
            <a:extLst>
              <a:ext uri="{FF2B5EF4-FFF2-40B4-BE49-F238E27FC236}">
                <a16:creationId xmlns:a16="http://schemas.microsoft.com/office/drawing/2014/main" id="{30CE426F-D649-46E9-AC58-28EC3B0CF58F}"/>
              </a:ext>
            </a:extLst>
          </p:cNvPr>
          <p:cNvSpPr txBox="1"/>
          <p:nvPr/>
        </p:nvSpPr>
        <p:spPr>
          <a:xfrm>
            <a:off x="314553" y="1017100"/>
            <a:ext cx="8829445" cy="830997"/>
          </a:xfrm>
          <a:prstGeom prst="rect">
            <a:avLst/>
          </a:prstGeom>
          <a:noFill/>
        </p:spPr>
        <p:txBody>
          <a:bodyPr wrap="square" rtlCol="0">
            <a:spAutoFit/>
          </a:bodyPr>
          <a:lstStyle/>
          <a:p>
            <a:r>
              <a:rPr lang="en-US" sz="2400" dirty="0"/>
              <a:t>"The union of people, process, and products to enable continuous delivery of value to our end users"</a:t>
            </a:r>
          </a:p>
        </p:txBody>
      </p:sp>
    </p:spTree>
    <p:extLst>
      <p:ext uri="{BB962C8B-B14F-4D97-AF65-F5344CB8AC3E}">
        <p14:creationId xmlns:p14="http://schemas.microsoft.com/office/powerpoint/2010/main" val="305235619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56474-6022-48BB-A434-CF09068ED1E2}"/>
              </a:ext>
            </a:extLst>
          </p:cNvPr>
          <p:cNvSpPr>
            <a:spLocks noGrp="1"/>
          </p:cNvSpPr>
          <p:nvPr>
            <p:ph type="title"/>
          </p:nvPr>
        </p:nvSpPr>
        <p:spPr/>
        <p:txBody>
          <a:bodyPr>
            <a:normAutofit fontScale="90000"/>
          </a:bodyPr>
          <a:lstStyle/>
          <a:p>
            <a:r>
              <a:rPr lang="en-US" dirty="0"/>
              <a:t>AZ-400.4</a:t>
            </a:r>
            <a:br>
              <a:rPr lang="en-US" dirty="0"/>
            </a:br>
            <a:r>
              <a:rPr lang="en-US" dirty="0"/>
              <a:t>Module 1: Designing a Dependency Management Strategy</a:t>
            </a:r>
          </a:p>
        </p:txBody>
      </p:sp>
      <p:sp>
        <p:nvSpPr>
          <p:cNvPr id="5" name="Text Placeholder 4">
            <a:extLst>
              <a:ext uri="{FF2B5EF4-FFF2-40B4-BE49-F238E27FC236}">
                <a16:creationId xmlns:a16="http://schemas.microsoft.com/office/drawing/2014/main" id="{73450D5C-0513-495F-9D2A-AE7196EEA471}"/>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882962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4FC13-73A3-4D73-986D-2F2630D360AF}"/>
              </a:ext>
            </a:extLst>
          </p:cNvPr>
          <p:cNvSpPr>
            <a:spLocks noGrp="1"/>
          </p:cNvSpPr>
          <p:nvPr>
            <p:ph type="title"/>
          </p:nvPr>
        </p:nvSpPr>
        <p:spPr/>
        <p:txBody>
          <a:bodyPr/>
          <a:lstStyle/>
          <a:p>
            <a:r>
              <a:rPr lang="en-US" dirty="0"/>
              <a:t>Dependencies in software</a:t>
            </a:r>
          </a:p>
        </p:txBody>
      </p:sp>
      <p:sp>
        <p:nvSpPr>
          <p:cNvPr id="3" name="Text Placeholder 2">
            <a:extLst>
              <a:ext uri="{FF2B5EF4-FFF2-40B4-BE49-F238E27FC236}">
                <a16:creationId xmlns:a16="http://schemas.microsoft.com/office/drawing/2014/main" id="{EDB795A7-9BDB-461B-813A-D7175D199518}"/>
              </a:ext>
            </a:extLst>
          </p:cNvPr>
          <p:cNvSpPr>
            <a:spLocks noGrp="1"/>
          </p:cNvSpPr>
          <p:nvPr>
            <p:ph type="body" sz="quarter" idx="10"/>
          </p:nvPr>
        </p:nvSpPr>
        <p:spPr>
          <a:xfrm>
            <a:off x="438150" y="1076623"/>
            <a:ext cx="8263890" cy="1486561"/>
          </a:xfrm>
        </p:spPr>
        <p:txBody>
          <a:bodyPr/>
          <a:lstStyle/>
          <a:p>
            <a:r>
              <a:rPr lang="en-US" dirty="0"/>
              <a:t>Modern software is complex</a:t>
            </a:r>
          </a:p>
          <a:p>
            <a:r>
              <a:rPr lang="en-US" dirty="0"/>
              <a:t>Component based development is common</a:t>
            </a:r>
          </a:p>
          <a:p>
            <a:r>
              <a:rPr lang="en-US" dirty="0"/>
              <a:t>Not all software is written by a single team</a:t>
            </a:r>
          </a:p>
          <a:p>
            <a:r>
              <a:rPr lang="en-US" dirty="0"/>
              <a:t>Dependencies on components created by other teams or persons</a:t>
            </a:r>
          </a:p>
        </p:txBody>
      </p:sp>
    </p:spTree>
    <p:extLst>
      <p:ext uri="{BB962C8B-B14F-4D97-AF65-F5344CB8AC3E}">
        <p14:creationId xmlns:p14="http://schemas.microsoft.com/office/powerpoint/2010/main" val="54500949"/>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D883F-1130-4228-8C36-6B68DC372763}"/>
              </a:ext>
            </a:extLst>
          </p:cNvPr>
          <p:cNvSpPr>
            <a:spLocks noGrp="1"/>
          </p:cNvSpPr>
          <p:nvPr>
            <p:ph type="title"/>
          </p:nvPr>
        </p:nvSpPr>
        <p:spPr/>
        <p:txBody>
          <a:bodyPr/>
          <a:lstStyle/>
          <a:p>
            <a:r>
              <a:rPr lang="en-US" dirty="0"/>
              <a:t>What is a package?</a:t>
            </a:r>
          </a:p>
        </p:txBody>
      </p:sp>
      <p:sp>
        <p:nvSpPr>
          <p:cNvPr id="3" name="Text Placeholder 2">
            <a:extLst>
              <a:ext uri="{FF2B5EF4-FFF2-40B4-BE49-F238E27FC236}">
                <a16:creationId xmlns:a16="http://schemas.microsoft.com/office/drawing/2014/main" id="{012D036F-AEEB-48E2-9FCB-AC41DAF18EB2}"/>
              </a:ext>
            </a:extLst>
          </p:cNvPr>
          <p:cNvSpPr>
            <a:spLocks noGrp="1"/>
          </p:cNvSpPr>
          <p:nvPr>
            <p:ph type="body" sz="quarter" idx="10"/>
          </p:nvPr>
        </p:nvSpPr>
        <p:spPr>
          <a:xfrm>
            <a:off x="438150" y="1076623"/>
            <a:ext cx="8263890" cy="1421928"/>
          </a:xfrm>
        </p:spPr>
        <p:txBody>
          <a:bodyPr/>
          <a:lstStyle/>
          <a:p>
            <a:r>
              <a:rPr lang="en-US" dirty="0"/>
              <a:t>Mechanism to create, share and consume code and components</a:t>
            </a:r>
          </a:p>
          <a:p>
            <a:r>
              <a:rPr lang="en-US" dirty="0"/>
              <a:t>Contains (compiled) code with metadata content for consuming packages</a:t>
            </a:r>
          </a:p>
          <a:p>
            <a:endParaRPr lang="en-US" dirty="0"/>
          </a:p>
        </p:txBody>
      </p:sp>
    </p:spTree>
    <p:extLst>
      <p:ext uri="{BB962C8B-B14F-4D97-AF65-F5344CB8AC3E}">
        <p14:creationId xmlns:p14="http://schemas.microsoft.com/office/powerpoint/2010/main" val="239968700"/>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F3F92-24DD-49C7-9473-775F2874855E}"/>
              </a:ext>
            </a:extLst>
          </p:cNvPr>
          <p:cNvSpPr>
            <a:spLocks noGrp="1"/>
          </p:cNvSpPr>
          <p:nvPr>
            <p:ph type="title"/>
          </p:nvPr>
        </p:nvSpPr>
        <p:spPr/>
        <p:txBody>
          <a:bodyPr/>
          <a:lstStyle/>
          <a:p>
            <a:r>
              <a:rPr lang="en-US" dirty="0"/>
              <a:t>Types of packages</a:t>
            </a:r>
          </a:p>
        </p:txBody>
      </p:sp>
      <p:sp>
        <p:nvSpPr>
          <p:cNvPr id="3" name="Text Placeholder 2">
            <a:extLst>
              <a:ext uri="{FF2B5EF4-FFF2-40B4-BE49-F238E27FC236}">
                <a16:creationId xmlns:a16="http://schemas.microsoft.com/office/drawing/2014/main" id="{4E594B77-20BC-4422-8554-D325BE3CE33E}"/>
              </a:ext>
            </a:extLst>
          </p:cNvPr>
          <p:cNvSpPr>
            <a:spLocks noGrp="1"/>
          </p:cNvSpPr>
          <p:nvPr>
            <p:ph type="body" sz="quarter" idx="10"/>
          </p:nvPr>
        </p:nvSpPr>
        <p:spPr>
          <a:xfrm>
            <a:off x="1529293" y="5164858"/>
            <a:ext cx="8071733" cy="3037755"/>
          </a:xfrm>
        </p:spPr>
        <p:txBody>
          <a:bodyPr/>
          <a:lstStyle/>
          <a:p>
            <a:r>
              <a:rPr lang="en-US" dirty="0"/>
              <a:t>NuGet		Microsoft development platform and .NET artifacts</a:t>
            </a:r>
          </a:p>
          <a:p>
            <a:r>
              <a:rPr lang="en-US" dirty="0" err="1"/>
              <a:t>Npm</a:t>
            </a:r>
            <a:r>
              <a:rPr lang="en-US" dirty="0"/>
              <a:t>		node.js modules</a:t>
            </a:r>
          </a:p>
          <a:p>
            <a:r>
              <a:rPr lang="en-US" dirty="0"/>
              <a:t>Maven		Java packages</a:t>
            </a:r>
          </a:p>
          <a:p>
            <a:r>
              <a:rPr lang="en-US" dirty="0"/>
              <a:t>Python		Python script</a:t>
            </a:r>
          </a:p>
          <a:p>
            <a:r>
              <a:rPr lang="en-US" dirty="0"/>
              <a:t>Universal		Set of related files</a:t>
            </a:r>
            <a:endParaRPr lang="ru-RU" dirty="0"/>
          </a:p>
          <a:p>
            <a:r>
              <a:rPr lang="en-US" dirty="0"/>
              <a:t>Docker		Container images</a:t>
            </a:r>
          </a:p>
          <a:p>
            <a:endParaRPr lang="en-US" dirty="0"/>
          </a:p>
          <a:p>
            <a:r>
              <a:rPr lang="en-US" dirty="0"/>
              <a:t>Symbols		Symbol files </a:t>
            </a:r>
          </a:p>
        </p:txBody>
      </p:sp>
      <p:pic>
        <p:nvPicPr>
          <p:cNvPr id="5" name="Picture 16" descr="Image result for python logo">
            <a:extLst>
              <a:ext uri="{FF2B5EF4-FFF2-40B4-BE49-F238E27FC236}">
                <a16:creationId xmlns:a16="http://schemas.microsoft.com/office/drawing/2014/main" id="{8EB6691E-7176-4FF5-97CE-771CDDEF68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6654" y="1498901"/>
            <a:ext cx="2764631" cy="9286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npm logo">
            <a:extLst>
              <a:ext uri="{FF2B5EF4-FFF2-40B4-BE49-F238E27FC236}">
                <a16:creationId xmlns:a16="http://schemas.microsoft.com/office/drawing/2014/main" id="{AE19EA35-C557-43D2-92A2-F5B619FB0E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664" y="1696958"/>
            <a:ext cx="1384610" cy="5384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maven logo">
            <a:extLst>
              <a:ext uri="{FF2B5EF4-FFF2-40B4-BE49-F238E27FC236}">
                <a16:creationId xmlns:a16="http://schemas.microsoft.com/office/drawing/2014/main" id="{2E8CEF13-640A-4038-9FF7-3E90943E1D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0409" y="3501979"/>
            <a:ext cx="2801167" cy="6377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50EB967-D5AD-42D8-B586-E6001FDD0E4D}"/>
              </a:ext>
            </a:extLst>
          </p:cNvPr>
          <p:cNvPicPr>
            <a:picLocks noChangeAspect="1"/>
          </p:cNvPicPr>
          <p:nvPr/>
        </p:nvPicPr>
        <p:blipFill>
          <a:blip r:embed="rId5"/>
          <a:stretch>
            <a:fillRect/>
          </a:stretch>
        </p:blipFill>
        <p:spPr>
          <a:xfrm>
            <a:off x="1047138" y="3499502"/>
            <a:ext cx="640189" cy="640189"/>
          </a:xfrm>
          <a:prstGeom prst="rect">
            <a:avLst/>
          </a:prstGeom>
        </p:spPr>
      </p:pic>
      <p:pic>
        <p:nvPicPr>
          <p:cNvPr id="1028" name="Picture 4" descr="Related image">
            <a:extLst>
              <a:ext uri="{FF2B5EF4-FFF2-40B4-BE49-F238E27FC236}">
                <a16:creationId xmlns:a16="http://schemas.microsoft.com/office/drawing/2014/main" id="{2CBAF2FC-8354-4E6E-918F-C8B64A893F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363" y="1503706"/>
            <a:ext cx="1744503" cy="63325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B69B894-48B8-4D4E-9208-C75345AA31FE}"/>
              </a:ext>
            </a:extLst>
          </p:cNvPr>
          <p:cNvSpPr/>
          <p:nvPr/>
        </p:nvSpPr>
        <p:spPr>
          <a:xfrm>
            <a:off x="617534" y="2327757"/>
            <a:ext cx="2158061" cy="646331"/>
          </a:xfrm>
          <a:prstGeom prst="rect">
            <a:avLst/>
          </a:prstGeom>
        </p:spPr>
        <p:txBody>
          <a:bodyPr wrap="square">
            <a:spAutoFit/>
          </a:bodyPr>
          <a:lstStyle/>
          <a:p>
            <a:pPr defTabSz="685800"/>
            <a:r>
              <a:rPr lang="en-US" dirty="0">
                <a:solidFill>
                  <a:srgbClr val="1A1A1A"/>
                </a:solidFill>
                <a:latin typeface="Segoe UI"/>
              </a:rPr>
              <a:t>Microsoft platform and .NET artifacts</a:t>
            </a:r>
          </a:p>
        </p:txBody>
      </p:sp>
      <p:sp>
        <p:nvSpPr>
          <p:cNvPr id="13" name="Rectangle 12">
            <a:extLst>
              <a:ext uri="{FF2B5EF4-FFF2-40B4-BE49-F238E27FC236}">
                <a16:creationId xmlns:a16="http://schemas.microsoft.com/office/drawing/2014/main" id="{0D212FC6-E8F4-4F8F-AF22-52E8AB06708A}"/>
              </a:ext>
            </a:extLst>
          </p:cNvPr>
          <p:cNvSpPr/>
          <p:nvPr/>
        </p:nvSpPr>
        <p:spPr>
          <a:xfrm>
            <a:off x="6306165" y="2327756"/>
            <a:ext cx="1905611" cy="369332"/>
          </a:xfrm>
          <a:prstGeom prst="rect">
            <a:avLst/>
          </a:prstGeom>
        </p:spPr>
        <p:txBody>
          <a:bodyPr wrap="square">
            <a:spAutoFit/>
          </a:bodyPr>
          <a:lstStyle/>
          <a:p>
            <a:pPr defTabSz="685800"/>
            <a:r>
              <a:rPr lang="en-US" dirty="0">
                <a:solidFill>
                  <a:srgbClr val="1A1A1A"/>
                </a:solidFill>
                <a:latin typeface="Segoe UI"/>
              </a:rPr>
              <a:t>Python scripts</a:t>
            </a:r>
          </a:p>
        </p:txBody>
      </p:sp>
      <p:sp>
        <p:nvSpPr>
          <p:cNvPr id="14" name="Rectangle 13">
            <a:extLst>
              <a:ext uri="{FF2B5EF4-FFF2-40B4-BE49-F238E27FC236}">
                <a16:creationId xmlns:a16="http://schemas.microsoft.com/office/drawing/2014/main" id="{ED89A634-DFE8-4691-89B0-4C828A26C22A}"/>
              </a:ext>
            </a:extLst>
          </p:cNvPr>
          <p:cNvSpPr/>
          <p:nvPr/>
        </p:nvSpPr>
        <p:spPr>
          <a:xfrm>
            <a:off x="3386351" y="2327756"/>
            <a:ext cx="1905611" cy="369332"/>
          </a:xfrm>
          <a:prstGeom prst="rect">
            <a:avLst/>
          </a:prstGeom>
        </p:spPr>
        <p:txBody>
          <a:bodyPr wrap="square">
            <a:spAutoFit/>
          </a:bodyPr>
          <a:lstStyle/>
          <a:p>
            <a:pPr defTabSz="685800"/>
            <a:r>
              <a:rPr lang="en-US" dirty="0">
                <a:solidFill>
                  <a:srgbClr val="1A1A1A"/>
                </a:solidFill>
                <a:latin typeface="Segoe UI"/>
              </a:rPr>
              <a:t>Node.js modules</a:t>
            </a:r>
          </a:p>
        </p:txBody>
      </p:sp>
      <p:sp>
        <p:nvSpPr>
          <p:cNvPr id="15" name="Rectangle 14">
            <a:extLst>
              <a:ext uri="{FF2B5EF4-FFF2-40B4-BE49-F238E27FC236}">
                <a16:creationId xmlns:a16="http://schemas.microsoft.com/office/drawing/2014/main" id="{7D736188-4184-49BC-8FF8-B2B4824FF3AB}"/>
              </a:ext>
            </a:extLst>
          </p:cNvPr>
          <p:cNvSpPr/>
          <p:nvPr/>
        </p:nvSpPr>
        <p:spPr>
          <a:xfrm>
            <a:off x="617534" y="4148777"/>
            <a:ext cx="2343875" cy="369332"/>
          </a:xfrm>
          <a:prstGeom prst="rect">
            <a:avLst/>
          </a:prstGeom>
        </p:spPr>
        <p:txBody>
          <a:bodyPr wrap="square">
            <a:spAutoFit/>
          </a:bodyPr>
          <a:lstStyle/>
          <a:p>
            <a:pPr defTabSz="685800"/>
            <a:r>
              <a:rPr lang="en-US" dirty="0">
                <a:solidFill>
                  <a:srgbClr val="1A1A1A"/>
                </a:solidFill>
                <a:latin typeface="Segoe UI"/>
              </a:rPr>
              <a:t>Universal packages</a:t>
            </a:r>
          </a:p>
        </p:txBody>
      </p:sp>
      <p:sp>
        <p:nvSpPr>
          <p:cNvPr id="16" name="Rectangle 15">
            <a:extLst>
              <a:ext uri="{FF2B5EF4-FFF2-40B4-BE49-F238E27FC236}">
                <a16:creationId xmlns:a16="http://schemas.microsoft.com/office/drawing/2014/main" id="{52EF6F4B-F798-4132-AACF-E3C3BEC29B78}"/>
              </a:ext>
            </a:extLst>
          </p:cNvPr>
          <p:cNvSpPr/>
          <p:nvPr/>
        </p:nvSpPr>
        <p:spPr>
          <a:xfrm>
            <a:off x="3178186" y="4148777"/>
            <a:ext cx="1905611" cy="369332"/>
          </a:xfrm>
          <a:prstGeom prst="rect">
            <a:avLst/>
          </a:prstGeom>
        </p:spPr>
        <p:txBody>
          <a:bodyPr wrap="square">
            <a:spAutoFit/>
          </a:bodyPr>
          <a:lstStyle/>
          <a:p>
            <a:pPr defTabSz="685800"/>
            <a:r>
              <a:rPr lang="en-US" dirty="0">
                <a:solidFill>
                  <a:srgbClr val="1A1A1A"/>
                </a:solidFill>
                <a:latin typeface="Segoe UI"/>
              </a:rPr>
              <a:t>Java packages</a:t>
            </a:r>
          </a:p>
        </p:txBody>
      </p:sp>
      <p:sp>
        <p:nvSpPr>
          <p:cNvPr id="17" name="Rectangle 16">
            <a:extLst>
              <a:ext uri="{FF2B5EF4-FFF2-40B4-BE49-F238E27FC236}">
                <a16:creationId xmlns:a16="http://schemas.microsoft.com/office/drawing/2014/main" id="{04E40658-6FF0-4213-A478-4E048AA630C4}"/>
              </a:ext>
            </a:extLst>
          </p:cNvPr>
          <p:cNvSpPr/>
          <p:nvPr/>
        </p:nvSpPr>
        <p:spPr>
          <a:xfrm>
            <a:off x="6179939" y="4144957"/>
            <a:ext cx="2158061" cy="369332"/>
          </a:xfrm>
          <a:prstGeom prst="rect">
            <a:avLst/>
          </a:prstGeom>
        </p:spPr>
        <p:txBody>
          <a:bodyPr wrap="square">
            <a:spAutoFit/>
          </a:bodyPr>
          <a:lstStyle/>
          <a:p>
            <a:pPr defTabSz="685800"/>
            <a:r>
              <a:rPr lang="en-US" dirty="0">
                <a:solidFill>
                  <a:srgbClr val="1A1A1A"/>
                </a:solidFill>
                <a:latin typeface="Segoe UI"/>
              </a:rPr>
              <a:t>Docker images</a:t>
            </a:r>
          </a:p>
        </p:txBody>
      </p:sp>
      <p:pic>
        <p:nvPicPr>
          <p:cNvPr id="11" name="Picture 2" descr="Image result for docker logo">
            <a:extLst>
              <a:ext uri="{FF2B5EF4-FFF2-40B4-BE49-F238E27FC236}">
                <a16:creationId xmlns:a16="http://schemas.microsoft.com/office/drawing/2014/main" id="{B75AC749-FC73-45EA-801A-3C518D86DD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7901" y="3471305"/>
            <a:ext cx="2251415" cy="664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748699"/>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D7D24-6593-4BB4-8B65-C7110C969D01}"/>
              </a:ext>
            </a:extLst>
          </p:cNvPr>
          <p:cNvSpPr>
            <a:spLocks noGrp="1"/>
          </p:cNvSpPr>
          <p:nvPr>
            <p:ph type="title"/>
          </p:nvPr>
        </p:nvSpPr>
        <p:spPr/>
        <p:txBody>
          <a:bodyPr/>
          <a:lstStyle/>
          <a:p>
            <a:r>
              <a:rPr lang="en-US" dirty="0"/>
              <a:t>Package feeds</a:t>
            </a:r>
          </a:p>
        </p:txBody>
      </p:sp>
      <p:sp>
        <p:nvSpPr>
          <p:cNvPr id="3" name="Text Placeholder 2">
            <a:extLst>
              <a:ext uri="{FF2B5EF4-FFF2-40B4-BE49-F238E27FC236}">
                <a16:creationId xmlns:a16="http://schemas.microsoft.com/office/drawing/2014/main" id="{720CDF5C-6F89-4B53-A9A5-3943209161E7}"/>
              </a:ext>
            </a:extLst>
          </p:cNvPr>
          <p:cNvSpPr>
            <a:spLocks noGrp="1"/>
          </p:cNvSpPr>
          <p:nvPr>
            <p:ph type="body" sz="quarter" idx="10"/>
          </p:nvPr>
        </p:nvSpPr>
        <p:spPr>
          <a:xfrm>
            <a:off x="438150" y="1076623"/>
            <a:ext cx="8263890" cy="2649956"/>
          </a:xfrm>
        </p:spPr>
        <p:txBody>
          <a:bodyPr/>
          <a:lstStyle/>
          <a:p>
            <a:r>
              <a:rPr lang="en-US" dirty="0"/>
              <a:t>Centralized storage of package artifacts</a:t>
            </a:r>
          </a:p>
          <a:p>
            <a:pPr lvl="1"/>
            <a:r>
              <a:rPr lang="en-US" dirty="0"/>
              <a:t>Public or privately available</a:t>
            </a:r>
          </a:p>
          <a:p>
            <a:pPr lvl="1"/>
            <a:r>
              <a:rPr lang="en-US" dirty="0"/>
              <a:t>Offer secure access for private feeds</a:t>
            </a:r>
          </a:p>
          <a:p>
            <a:pPr lvl="1"/>
            <a:r>
              <a:rPr lang="en-US" dirty="0"/>
              <a:t>Versioned storage of packages</a:t>
            </a:r>
          </a:p>
          <a:p>
            <a:pPr lvl="1"/>
            <a:r>
              <a:rPr lang="en-US" dirty="0"/>
              <a:t>Managed by tooling</a:t>
            </a:r>
          </a:p>
          <a:p>
            <a:pPr lvl="1"/>
            <a:endParaRPr lang="en-US" dirty="0"/>
          </a:p>
          <a:p>
            <a:r>
              <a:rPr lang="en-US" dirty="0"/>
              <a:t>Also known as </a:t>
            </a:r>
          </a:p>
          <a:p>
            <a:pPr lvl="1"/>
            <a:r>
              <a:rPr lang="en-US" dirty="0"/>
              <a:t>Package repositories</a:t>
            </a:r>
          </a:p>
          <a:p>
            <a:pPr lvl="1"/>
            <a:r>
              <a:rPr lang="en-US" dirty="0"/>
              <a:t>Package registry</a:t>
            </a:r>
          </a:p>
        </p:txBody>
      </p:sp>
    </p:spTree>
    <p:extLst>
      <p:ext uri="{BB962C8B-B14F-4D97-AF65-F5344CB8AC3E}">
        <p14:creationId xmlns:p14="http://schemas.microsoft.com/office/powerpoint/2010/main" val="410293265"/>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ED2CF-E6FC-4003-9EEE-9E93DD55B821}"/>
              </a:ext>
            </a:extLst>
          </p:cNvPr>
          <p:cNvSpPr>
            <a:spLocks noGrp="1"/>
          </p:cNvSpPr>
          <p:nvPr>
            <p:ph type="title"/>
          </p:nvPr>
        </p:nvSpPr>
        <p:spPr/>
        <p:txBody>
          <a:bodyPr/>
          <a:lstStyle/>
          <a:p>
            <a:r>
              <a:rPr lang="en-US" dirty="0"/>
              <a:t>Private and public feeds</a:t>
            </a:r>
          </a:p>
        </p:txBody>
      </p:sp>
      <p:sp>
        <p:nvSpPr>
          <p:cNvPr id="3" name="Text Placeholder 2">
            <a:extLst>
              <a:ext uri="{FF2B5EF4-FFF2-40B4-BE49-F238E27FC236}">
                <a16:creationId xmlns:a16="http://schemas.microsoft.com/office/drawing/2014/main" id="{FB0A790F-F825-4C94-B7DF-21CDA320C421}"/>
              </a:ext>
            </a:extLst>
          </p:cNvPr>
          <p:cNvSpPr>
            <a:spLocks noGrp="1"/>
          </p:cNvSpPr>
          <p:nvPr>
            <p:ph type="body" sz="quarter" idx="10"/>
          </p:nvPr>
        </p:nvSpPr>
        <p:spPr>
          <a:xfrm>
            <a:off x="438150" y="1242877"/>
            <a:ext cx="8263890" cy="2206758"/>
          </a:xfrm>
        </p:spPr>
        <p:txBody>
          <a:bodyPr numCol="2"/>
          <a:lstStyle/>
          <a:p>
            <a:r>
              <a:rPr lang="en-US" dirty="0"/>
              <a:t>Public</a:t>
            </a:r>
          </a:p>
          <a:p>
            <a:pPr lvl="1"/>
            <a:r>
              <a:rPr lang="en-US" dirty="0"/>
              <a:t>NuGet.org</a:t>
            </a:r>
          </a:p>
          <a:p>
            <a:pPr lvl="1"/>
            <a:r>
              <a:rPr lang="en-US" dirty="0"/>
              <a:t>Npmjs.org</a:t>
            </a:r>
          </a:p>
          <a:p>
            <a:pPr lvl="1"/>
            <a:r>
              <a:rPr lang="en-US" dirty="0"/>
              <a:t>PyPi.org</a:t>
            </a:r>
          </a:p>
          <a:p>
            <a:pPr lvl="1"/>
            <a:r>
              <a:rPr lang="en-US" dirty="0"/>
              <a:t>Docker Hub</a:t>
            </a:r>
          </a:p>
          <a:p>
            <a:endParaRPr lang="en-US" dirty="0"/>
          </a:p>
          <a:p>
            <a:endParaRPr lang="en-US" dirty="0"/>
          </a:p>
          <a:p>
            <a:r>
              <a:rPr lang="en-US" dirty="0"/>
              <a:t>Private feeds</a:t>
            </a:r>
          </a:p>
          <a:p>
            <a:pPr lvl="1"/>
            <a:r>
              <a:rPr lang="en-US" dirty="0" err="1"/>
              <a:t>MyGet</a:t>
            </a:r>
            <a:endParaRPr lang="en-US" dirty="0"/>
          </a:p>
          <a:p>
            <a:pPr lvl="1"/>
            <a:r>
              <a:rPr lang="en-US" dirty="0"/>
              <a:t>Azure Container Registry</a:t>
            </a:r>
          </a:p>
          <a:p>
            <a:pPr lvl="1"/>
            <a:r>
              <a:rPr lang="en-US" dirty="0"/>
              <a:t>Azure Artifacts</a:t>
            </a:r>
          </a:p>
          <a:p>
            <a:pPr lvl="1"/>
            <a:r>
              <a:rPr lang="en-US" dirty="0"/>
              <a:t>Self-hosted solution</a:t>
            </a:r>
          </a:p>
          <a:p>
            <a:endParaRPr lang="en-US" dirty="0"/>
          </a:p>
        </p:txBody>
      </p:sp>
    </p:spTree>
    <p:extLst>
      <p:ext uri="{BB962C8B-B14F-4D97-AF65-F5344CB8AC3E}">
        <p14:creationId xmlns:p14="http://schemas.microsoft.com/office/powerpoint/2010/main" val="1788398236"/>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45663-EF8B-4251-8585-AB3C56F261BA}"/>
              </a:ext>
            </a:extLst>
          </p:cNvPr>
          <p:cNvSpPr>
            <a:spLocks noGrp="1"/>
          </p:cNvSpPr>
          <p:nvPr>
            <p:ph type="title"/>
          </p:nvPr>
        </p:nvSpPr>
        <p:spPr/>
        <p:txBody>
          <a:bodyPr/>
          <a:lstStyle/>
          <a:p>
            <a:r>
              <a:rPr lang="en-US" dirty="0"/>
              <a:t>Public sources</a:t>
            </a:r>
          </a:p>
        </p:txBody>
      </p:sp>
      <p:sp>
        <p:nvSpPr>
          <p:cNvPr id="3" name="Text Placeholder 2">
            <a:extLst>
              <a:ext uri="{FF2B5EF4-FFF2-40B4-BE49-F238E27FC236}">
                <a16:creationId xmlns:a16="http://schemas.microsoft.com/office/drawing/2014/main" id="{4A2D58D8-A801-4221-B38B-CB2A1935ECED}"/>
              </a:ext>
            </a:extLst>
          </p:cNvPr>
          <p:cNvSpPr>
            <a:spLocks noGrp="1"/>
          </p:cNvSpPr>
          <p:nvPr>
            <p:ph type="body" sz="quarter" idx="10"/>
          </p:nvPr>
        </p:nvSpPr>
        <p:spPr>
          <a:xfrm>
            <a:off x="438151" y="1076623"/>
            <a:ext cx="6430241" cy="2262158"/>
          </a:xfrm>
        </p:spPr>
        <p:txBody>
          <a:bodyPr numCol="1"/>
          <a:lstStyle/>
          <a:p>
            <a:pPr marL="0" indent="0">
              <a:buNone/>
            </a:pPr>
            <a:r>
              <a:rPr lang="da-DK" dirty="0"/>
              <a:t>NuGet Gallery			https://nuget.org</a:t>
            </a:r>
          </a:p>
          <a:p>
            <a:pPr marL="0" indent="0">
              <a:buNone/>
            </a:pPr>
            <a:r>
              <a:rPr lang="da-DK" dirty="0"/>
              <a:t>NPMjs				https://npmjs.org</a:t>
            </a:r>
          </a:p>
          <a:p>
            <a:pPr marL="0" indent="0">
              <a:buNone/>
            </a:pPr>
            <a:r>
              <a:rPr lang="da-DK" dirty="0"/>
              <a:t>Maven 				https://search.maven.org</a:t>
            </a:r>
          </a:p>
          <a:p>
            <a:pPr marL="0" indent="0">
              <a:buNone/>
            </a:pPr>
            <a:r>
              <a:rPr lang="da-DK" dirty="0"/>
              <a:t>Docker Hub 			https://hub.docker.com</a:t>
            </a:r>
          </a:p>
          <a:p>
            <a:pPr marL="0" indent="0">
              <a:buNone/>
            </a:pPr>
            <a:r>
              <a:rPr lang="da-DK" dirty="0"/>
              <a:t>Python Package Index 		https://pypi.org</a:t>
            </a:r>
          </a:p>
          <a:p>
            <a:endParaRPr lang="en-US" dirty="0"/>
          </a:p>
        </p:txBody>
      </p:sp>
    </p:spTree>
    <p:extLst>
      <p:ext uri="{BB962C8B-B14F-4D97-AF65-F5344CB8AC3E}">
        <p14:creationId xmlns:p14="http://schemas.microsoft.com/office/powerpoint/2010/main" val="2933460870"/>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2F08-98BC-45B4-AAD0-267FFEEED050}"/>
              </a:ext>
            </a:extLst>
          </p:cNvPr>
          <p:cNvSpPr>
            <a:spLocks noGrp="1"/>
          </p:cNvSpPr>
          <p:nvPr>
            <p:ph type="title"/>
          </p:nvPr>
        </p:nvSpPr>
        <p:spPr>
          <a:xfrm>
            <a:off x="441197" y="342900"/>
            <a:ext cx="8263890" cy="415499"/>
          </a:xfrm>
        </p:spPr>
        <p:txBody>
          <a:bodyPr/>
          <a:lstStyle/>
          <a:p>
            <a:r>
              <a:rPr lang="en-US"/>
              <a:t>Azure Artifacts</a:t>
            </a:r>
            <a:endParaRPr lang="en-US" dirty="0"/>
          </a:p>
        </p:txBody>
      </p:sp>
      <p:sp>
        <p:nvSpPr>
          <p:cNvPr id="3" name="Text Placeholder 2">
            <a:extLst>
              <a:ext uri="{FF2B5EF4-FFF2-40B4-BE49-F238E27FC236}">
                <a16:creationId xmlns:a16="http://schemas.microsoft.com/office/drawing/2014/main" id="{DEA5E7E0-C561-4101-92FD-FE5AA7584AB8}"/>
              </a:ext>
            </a:extLst>
          </p:cNvPr>
          <p:cNvSpPr>
            <a:spLocks noGrp="1"/>
          </p:cNvSpPr>
          <p:nvPr>
            <p:ph type="body" sz="quarter" idx="10"/>
          </p:nvPr>
        </p:nvSpPr>
        <p:spPr>
          <a:xfrm>
            <a:off x="2410691" y="1199544"/>
            <a:ext cx="6294396" cy="2871555"/>
          </a:xfrm>
        </p:spPr>
        <p:txBody>
          <a:bodyPr/>
          <a:lstStyle/>
          <a:p>
            <a:pPr marL="0" indent="0">
              <a:buNone/>
            </a:pPr>
            <a:r>
              <a:rPr lang="en-US" dirty="0"/>
              <a:t>Part of Azure DevOps</a:t>
            </a:r>
          </a:p>
          <a:p>
            <a:r>
              <a:rPr lang="en-US" dirty="0"/>
              <a:t>Create private and public package feeds </a:t>
            </a:r>
          </a:p>
          <a:p>
            <a:pPr marL="0" indent="0">
              <a:buNone/>
            </a:pPr>
            <a:endParaRPr lang="en-US" dirty="0"/>
          </a:p>
          <a:p>
            <a:pPr marL="0" indent="0">
              <a:buNone/>
            </a:pPr>
            <a:r>
              <a:rPr lang="en-US" dirty="0"/>
              <a:t>Types of packages supported</a:t>
            </a:r>
          </a:p>
          <a:p>
            <a:pPr marL="514350" lvl="1" indent="-342900">
              <a:buFont typeface="+mj-lt"/>
              <a:buAutoNum type="arabicPeriod"/>
            </a:pPr>
            <a:r>
              <a:rPr lang="en-US" dirty="0"/>
              <a:t>NuGet</a:t>
            </a:r>
          </a:p>
          <a:p>
            <a:pPr marL="514350" lvl="1" indent="-342900">
              <a:buFont typeface="+mj-lt"/>
              <a:buAutoNum type="arabicPeriod"/>
            </a:pPr>
            <a:r>
              <a:rPr lang="en-US" dirty="0"/>
              <a:t>NPM</a:t>
            </a:r>
          </a:p>
          <a:p>
            <a:pPr marL="514350" lvl="1" indent="-342900">
              <a:buFont typeface="+mj-lt"/>
              <a:buAutoNum type="arabicPeriod"/>
            </a:pPr>
            <a:r>
              <a:rPr lang="en-US" dirty="0"/>
              <a:t>Maven</a:t>
            </a:r>
          </a:p>
          <a:p>
            <a:pPr marL="514350" lvl="1" indent="-342900">
              <a:buFont typeface="+mj-lt"/>
              <a:buAutoNum type="arabicPeriod"/>
            </a:pPr>
            <a:r>
              <a:rPr lang="en-US" dirty="0"/>
              <a:t>Universal</a:t>
            </a:r>
          </a:p>
          <a:p>
            <a:pPr marL="514350" lvl="1" indent="-342900">
              <a:buFont typeface="+mj-lt"/>
              <a:buAutoNum type="arabicPeriod"/>
            </a:pPr>
            <a:r>
              <a:rPr lang="en-US" dirty="0"/>
              <a:t>Python</a:t>
            </a:r>
          </a:p>
        </p:txBody>
      </p:sp>
      <p:pic>
        <p:nvPicPr>
          <p:cNvPr id="11" name="Picture 10">
            <a:extLst>
              <a:ext uri="{FF2B5EF4-FFF2-40B4-BE49-F238E27FC236}">
                <a16:creationId xmlns:a16="http://schemas.microsoft.com/office/drawing/2014/main" id="{46D0A4E4-DADA-4E79-AA6B-E9803D0CAD8D}"/>
              </a:ext>
            </a:extLst>
          </p:cNvPr>
          <p:cNvPicPr>
            <a:picLocks noChangeAspect="1"/>
          </p:cNvPicPr>
          <p:nvPr/>
        </p:nvPicPr>
        <p:blipFill>
          <a:blip r:embed="rId2"/>
          <a:stretch>
            <a:fillRect/>
          </a:stretch>
        </p:blipFill>
        <p:spPr>
          <a:xfrm>
            <a:off x="438913" y="1045757"/>
            <a:ext cx="1560663" cy="1589564"/>
          </a:xfrm>
          <a:prstGeom prst="rect">
            <a:avLst/>
          </a:prstGeom>
        </p:spPr>
      </p:pic>
    </p:spTree>
    <p:extLst>
      <p:ext uri="{BB962C8B-B14F-4D97-AF65-F5344CB8AC3E}">
        <p14:creationId xmlns:p14="http://schemas.microsoft.com/office/powerpoint/2010/main" val="359245497"/>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A83EB-D292-4758-BF73-E620B4BA5206}"/>
              </a:ext>
            </a:extLst>
          </p:cNvPr>
          <p:cNvSpPr>
            <a:spLocks noGrp="1"/>
          </p:cNvSpPr>
          <p:nvPr>
            <p:ph type="title"/>
          </p:nvPr>
        </p:nvSpPr>
        <p:spPr/>
        <p:txBody>
          <a:bodyPr/>
          <a:lstStyle/>
          <a:p>
            <a:r>
              <a:rPr lang="en-US" dirty="0"/>
              <a:t>Integrating in build pipelines</a:t>
            </a:r>
          </a:p>
        </p:txBody>
      </p:sp>
      <p:sp>
        <p:nvSpPr>
          <p:cNvPr id="3" name="Text Placeholder 2">
            <a:extLst>
              <a:ext uri="{FF2B5EF4-FFF2-40B4-BE49-F238E27FC236}">
                <a16:creationId xmlns:a16="http://schemas.microsoft.com/office/drawing/2014/main" id="{747814C1-78C6-4DBE-A773-F0044D91A5F4}"/>
              </a:ext>
            </a:extLst>
          </p:cNvPr>
          <p:cNvSpPr>
            <a:spLocks noGrp="1"/>
          </p:cNvSpPr>
          <p:nvPr>
            <p:ph type="body" sz="quarter" idx="10"/>
          </p:nvPr>
        </p:nvSpPr>
        <p:spPr>
          <a:xfrm>
            <a:off x="438150" y="1076623"/>
            <a:ext cx="8263890" cy="1874359"/>
          </a:xfrm>
        </p:spPr>
        <p:txBody>
          <a:bodyPr/>
          <a:lstStyle/>
          <a:p>
            <a:pPr marL="0" indent="0">
              <a:buNone/>
            </a:pPr>
            <a:r>
              <a:rPr lang="en-US" b="1" dirty="0"/>
              <a:t>Why integrate in build pipeline?</a:t>
            </a:r>
          </a:p>
          <a:p>
            <a:r>
              <a:rPr lang="en-US" dirty="0"/>
              <a:t>Automate to avoid errors</a:t>
            </a:r>
          </a:p>
          <a:p>
            <a:r>
              <a:rPr lang="en-US" dirty="0"/>
              <a:t>Quality checks</a:t>
            </a:r>
          </a:p>
          <a:p>
            <a:r>
              <a:rPr lang="en-US" dirty="0"/>
              <a:t>Implement a versioning strategy</a:t>
            </a:r>
          </a:p>
          <a:p>
            <a:endParaRPr lang="en-US" dirty="0"/>
          </a:p>
        </p:txBody>
      </p:sp>
      <p:pic>
        <p:nvPicPr>
          <p:cNvPr id="4" name="Picture 3">
            <a:extLst>
              <a:ext uri="{FF2B5EF4-FFF2-40B4-BE49-F238E27FC236}">
                <a16:creationId xmlns:a16="http://schemas.microsoft.com/office/drawing/2014/main" id="{68EBE9C7-8630-4426-B641-5D768E773EC7}"/>
              </a:ext>
            </a:extLst>
          </p:cNvPr>
          <p:cNvPicPr>
            <a:picLocks noChangeAspect="1"/>
          </p:cNvPicPr>
          <p:nvPr/>
        </p:nvPicPr>
        <p:blipFill>
          <a:blip r:embed="rId2"/>
          <a:stretch>
            <a:fillRect/>
          </a:stretch>
        </p:blipFill>
        <p:spPr>
          <a:xfrm>
            <a:off x="438150" y="2950983"/>
            <a:ext cx="1536567" cy="1576420"/>
          </a:xfrm>
          <a:prstGeom prst="rect">
            <a:avLst/>
          </a:prstGeom>
        </p:spPr>
      </p:pic>
      <p:pic>
        <p:nvPicPr>
          <p:cNvPr id="5" name="Picture 4">
            <a:extLst>
              <a:ext uri="{FF2B5EF4-FFF2-40B4-BE49-F238E27FC236}">
                <a16:creationId xmlns:a16="http://schemas.microsoft.com/office/drawing/2014/main" id="{18CF3C07-09E7-40F5-9728-8B670F55B660}"/>
              </a:ext>
            </a:extLst>
          </p:cNvPr>
          <p:cNvPicPr>
            <a:picLocks noChangeAspect="1"/>
          </p:cNvPicPr>
          <p:nvPr/>
        </p:nvPicPr>
        <p:blipFill>
          <a:blip r:embed="rId3"/>
          <a:stretch>
            <a:fillRect/>
          </a:stretch>
        </p:blipFill>
        <p:spPr>
          <a:xfrm>
            <a:off x="6083479" y="391856"/>
            <a:ext cx="2241380" cy="4540827"/>
          </a:xfrm>
          <a:prstGeom prst="rect">
            <a:avLst/>
          </a:prstGeom>
        </p:spPr>
      </p:pic>
    </p:spTree>
    <p:extLst>
      <p:ext uri="{BB962C8B-B14F-4D97-AF65-F5344CB8AC3E}">
        <p14:creationId xmlns:p14="http://schemas.microsoft.com/office/powerpoint/2010/main" val="2136356417"/>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3E5E-3130-49BE-BF42-55108BA1F533}"/>
              </a:ext>
            </a:extLst>
          </p:cNvPr>
          <p:cNvSpPr>
            <a:spLocks noGrp="1"/>
          </p:cNvSpPr>
          <p:nvPr>
            <p:ph type="title"/>
          </p:nvPr>
        </p:nvSpPr>
        <p:spPr/>
        <p:txBody>
          <a:bodyPr/>
          <a:lstStyle/>
          <a:p>
            <a:r>
              <a:rPr lang="en-US" dirty="0"/>
              <a:t>Azure Pipelines tasks</a:t>
            </a:r>
          </a:p>
        </p:txBody>
      </p:sp>
      <p:sp>
        <p:nvSpPr>
          <p:cNvPr id="3" name="Text Placeholder 2">
            <a:extLst>
              <a:ext uri="{FF2B5EF4-FFF2-40B4-BE49-F238E27FC236}">
                <a16:creationId xmlns:a16="http://schemas.microsoft.com/office/drawing/2014/main" id="{D7F5D397-9A6F-4679-A136-AF7CA8016AA6}"/>
              </a:ext>
            </a:extLst>
          </p:cNvPr>
          <p:cNvSpPr>
            <a:spLocks noGrp="1"/>
          </p:cNvSpPr>
          <p:nvPr>
            <p:ph type="body" sz="quarter" idx="10"/>
          </p:nvPr>
        </p:nvSpPr>
        <p:spPr>
          <a:xfrm>
            <a:off x="438150" y="1076623"/>
            <a:ext cx="4466359" cy="2456057"/>
          </a:xfrm>
        </p:spPr>
        <p:txBody>
          <a:bodyPr/>
          <a:lstStyle/>
          <a:p>
            <a:r>
              <a:rPr lang="en-US" dirty="0"/>
              <a:t>Different tasks for each of the package types</a:t>
            </a:r>
          </a:p>
          <a:p>
            <a:r>
              <a:rPr lang="en-US" dirty="0"/>
              <a:t>Native integration with Azure Artifacts feeds</a:t>
            </a:r>
          </a:p>
          <a:p>
            <a:r>
              <a:rPr lang="en-US" dirty="0"/>
              <a:t>Connecting with remote packages sources possible</a:t>
            </a:r>
          </a:p>
          <a:p>
            <a:r>
              <a:rPr lang="en-US" dirty="0"/>
              <a:t>Requires authentication </a:t>
            </a:r>
          </a:p>
        </p:txBody>
      </p:sp>
      <p:pic>
        <p:nvPicPr>
          <p:cNvPr id="5" name="Picture 4">
            <a:extLst>
              <a:ext uri="{FF2B5EF4-FFF2-40B4-BE49-F238E27FC236}">
                <a16:creationId xmlns:a16="http://schemas.microsoft.com/office/drawing/2014/main" id="{9D9D7FDF-402A-4687-8635-5185AE974E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4270" y="1098415"/>
            <a:ext cx="3200423" cy="2503903"/>
          </a:xfrm>
          <a:prstGeom prst="rect">
            <a:avLst/>
          </a:prstGeom>
        </p:spPr>
      </p:pic>
    </p:spTree>
    <p:extLst>
      <p:ext uri="{BB962C8B-B14F-4D97-AF65-F5344CB8AC3E}">
        <p14:creationId xmlns:p14="http://schemas.microsoft.com/office/powerpoint/2010/main" val="163485653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DevOps: Personas</a:t>
            </a:r>
          </a:p>
        </p:txBody>
      </p:sp>
      <p:sp>
        <p:nvSpPr>
          <p:cNvPr id="5" name="Rectangle: Rounded Corners 4">
            <a:extLst>
              <a:ext uri="{FF2B5EF4-FFF2-40B4-BE49-F238E27FC236}">
                <a16:creationId xmlns:a16="http://schemas.microsoft.com/office/drawing/2014/main" id="{C0F3DB62-EDB5-4279-92CE-5C1BCB10F1B4}"/>
              </a:ext>
            </a:extLst>
          </p:cNvPr>
          <p:cNvSpPr/>
          <p:nvPr/>
        </p:nvSpPr>
        <p:spPr>
          <a:xfrm>
            <a:off x="1387336" y="1779752"/>
            <a:ext cx="2596183" cy="56055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Developer</a:t>
            </a:r>
            <a:endParaRPr lang="en-US" dirty="0"/>
          </a:p>
        </p:txBody>
      </p:sp>
      <p:sp>
        <p:nvSpPr>
          <p:cNvPr id="7" name="Rectangle: Rounded Corners 6">
            <a:extLst>
              <a:ext uri="{FF2B5EF4-FFF2-40B4-BE49-F238E27FC236}">
                <a16:creationId xmlns:a16="http://schemas.microsoft.com/office/drawing/2014/main" id="{1A43D5A4-6371-4992-93E3-F54058728454}"/>
              </a:ext>
            </a:extLst>
          </p:cNvPr>
          <p:cNvSpPr/>
          <p:nvPr/>
        </p:nvSpPr>
        <p:spPr>
          <a:xfrm>
            <a:off x="4749968" y="1779752"/>
            <a:ext cx="2596183" cy="56055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Operations</a:t>
            </a:r>
          </a:p>
        </p:txBody>
      </p:sp>
      <p:sp>
        <p:nvSpPr>
          <p:cNvPr id="8" name="Rectangle: Rounded Corners 7">
            <a:extLst>
              <a:ext uri="{FF2B5EF4-FFF2-40B4-BE49-F238E27FC236}">
                <a16:creationId xmlns:a16="http://schemas.microsoft.com/office/drawing/2014/main" id="{A387C507-3DA7-4ADE-921D-3C81AE2D826B}"/>
              </a:ext>
            </a:extLst>
          </p:cNvPr>
          <p:cNvSpPr/>
          <p:nvPr/>
        </p:nvSpPr>
        <p:spPr>
          <a:xfrm>
            <a:off x="1387335" y="3107778"/>
            <a:ext cx="2596183" cy="56055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Q/A</a:t>
            </a:r>
          </a:p>
        </p:txBody>
      </p:sp>
      <p:sp>
        <p:nvSpPr>
          <p:cNvPr id="9" name="Rectangle: Rounded Corners 8">
            <a:extLst>
              <a:ext uri="{FF2B5EF4-FFF2-40B4-BE49-F238E27FC236}">
                <a16:creationId xmlns:a16="http://schemas.microsoft.com/office/drawing/2014/main" id="{154DF992-827D-476E-AAB3-953EE9A8F8E2}"/>
              </a:ext>
            </a:extLst>
          </p:cNvPr>
          <p:cNvSpPr/>
          <p:nvPr/>
        </p:nvSpPr>
        <p:spPr>
          <a:xfrm>
            <a:off x="4749967" y="3118281"/>
            <a:ext cx="2596183" cy="56055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Security</a:t>
            </a:r>
            <a:endParaRPr lang="en-US" dirty="0"/>
          </a:p>
        </p:txBody>
      </p:sp>
      <p:sp>
        <p:nvSpPr>
          <p:cNvPr id="3" name="Speech Bubble: Rectangle with Corners Rounded 2">
            <a:extLst>
              <a:ext uri="{FF2B5EF4-FFF2-40B4-BE49-F238E27FC236}">
                <a16:creationId xmlns:a16="http://schemas.microsoft.com/office/drawing/2014/main" id="{2E053770-9D0D-4940-956F-DE60FC66D7A6}"/>
              </a:ext>
            </a:extLst>
          </p:cNvPr>
          <p:cNvSpPr/>
          <p:nvPr/>
        </p:nvSpPr>
        <p:spPr>
          <a:xfrm>
            <a:off x="2732567" y="4199860"/>
            <a:ext cx="2596183" cy="542261"/>
          </a:xfrm>
          <a:prstGeom prst="wedgeRoundRectCallout">
            <a:avLst>
              <a:gd name="adj1" fmla="val 47561"/>
              <a:gd name="adj2" fmla="val -118402"/>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Compliance</a:t>
            </a:r>
          </a:p>
        </p:txBody>
      </p:sp>
    </p:spTree>
    <p:extLst>
      <p:ext uri="{BB962C8B-B14F-4D97-AF65-F5344CB8AC3E}">
        <p14:creationId xmlns:p14="http://schemas.microsoft.com/office/powerpoint/2010/main" val="2054085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3"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DCE45-71BA-4C46-ADE4-741F70B4ED2A}"/>
              </a:ext>
            </a:extLst>
          </p:cNvPr>
          <p:cNvSpPr>
            <a:spLocks noGrp="1"/>
          </p:cNvSpPr>
          <p:nvPr>
            <p:ph type="title"/>
          </p:nvPr>
        </p:nvSpPr>
        <p:spPr/>
        <p:txBody>
          <a:bodyPr/>
          <a:lstStyle/>
          <a:p>
            <a:r>
              <a:rPr lang="en-US" dirty="0"/>
              <a:t>Semantic versioning</a:t>
            </a:r>
          </a:p>
        </p:txBody>
      </p:sp>
      <p:sp>
        <p:nvSpPr>
          <p:cNvPr id="3" name="Text Placeholder 2">
            <a:extLst>
              <a:ext uri="{FF2B5EF4-FFF2-40B4-BE49-F238E27FC236}">
                <a16:creationId xmlns:a16="http://schemas.microsoft.com/office/drawing/2014/main" id="{20F6B039-5B25-4741-84D5-A4C1E29D02A4}"/>
              </a:ext>
            </a:extLst>
          </p:cNvPr>
          <p:cNvSpPr>
            <a:spLocks noGrp="1"/>
          </p:cNvSpPr>
          <p:nvPr>
            <p:ph type="body" sz="quarter" idx="10"/>
          </p:nvPr>
        </p:nvSpPr>
        <p:spPr>
          <a:xfrm>
            <a:off x="438150" y="1076623"/>
            <a:ext cx="8263890" cy="3813352"/>
          </a:xfrm>
        </p:spPr>
        <p:txBody>
          <a:bodyPr/>
          <a:lstStyle/>
          <a:p>
            <a:pPr marL="0" indent="0">
              <a:buNone/>
            </a:pPr>
            <a:r>
              <a:rPr lang="en-US" dirty="0"/>
              <a:t>Express nature and risk of change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See also: https://semver.org</a:t>
            </a:r>
          </a:p>
        </p:txBody>
      </p:sp>
      <p:pic>
        <p:nvPicPr>
          <p:cNvPr id="4098" name="Picture 2" descr="A semantic version number: 1.2.3-beta2. The 1.2.3 represents the nature of the change; the -beta2, the risk of the change.">
            <a:extLst>
              <a:ext uri="{FF2B5EF4-FFF2-40B4-BE49-F238E27FC236}">
                <a16:creationId xmlns:a16="http://schemas.microsoft.com/office/drawing/2014/main" id="{C5F999E4-9404-4590-AA1E-3E8BB16F81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9873" y="1251090"/>
            <a:ext cx="6608619" cy="2976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519228"/>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38912" y="2276856"/>
            <a:ext cx="8073492" cy="373949"/>
          </a:xfrm>
        </p:spPr>
        <p:txBody>
          <a:bodyPr/>
          <a:lstStyle/>
          <a:p>
            <a:r>
              <a:rPr lang="en-US" dirty="0"/>
              <a:t>Practices to Measure End-User Satisfaction</a:t>
            </a:r>
          </a:p>
        </p:txBody>
      </p:sp>
    </p:spTree>
    <p:extLst>
      <p:ext uri="{BB962C8B-B14F-4D97-AF65-F5344CB8AC3E}">
        <p14:creationId xmlns:p14="http://schemas.microsoft.com/office/powerpoint/2010/main" val="35115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Practices to Measure End-User Satisfaction</a:t>
            </a:r>
            <a:endParaRPr lang="nl-NL" dirty="0"/>
          </a:p>
        </p:txBody>
      </p:sp>
      <p:sp>
        <p:nvSpPr>
          <p:cNvPr id="3" name="Text Placeholder 2"/>
          <p:cNvSpPr>
            <a:spLocks noGrp="1"/>
          </p:cNvSpPr>
          <p:nvPr>
            <p:ph type="body" sz="quarter" idx="10"/>
          </p:nvPr>
        </p:nvSpPr>
        <p:spPr>
          <a:xfrm>
            <a:off x="439793" y="1075778"/>
            <a:ext cx="8263890" cy="1923604"/>
          </a:xfrm>
        </p:spPr>
        <p:txBody>
          <a:bodyPr/>
          <a:lstStyle/>
          <a:p>
            <a:pPr marL="385763" indent="-385763">
              <a:spcBef>
                <a:spcPts val="600"/>
              </a:spcBef>
              <a:buFont typeface="+mj-lt"/>
              <a:buAutoNum type="arabicPeriod"/>
            </a:pPr>
            <a:r>
              <a:rPr lang="en-US" dirty="0"/>
              <a:t>Outline your goals and plan.</a:t>
            </a:r>
          </a:p>
          <a:p>
            <a:pPr marL="385763" indent="-385763">
              <a:spcBef>
                <a:spcPts val="600"/>
              </a:spcBef>
              <a:buFont typeface="+mj-lt"/>
              <a:buAutoNum type="arabicPeriod"/>
            </a:pPr>
            <a:r>
              <a:rPr lang="en-US" dirty="0"/>
              <a:t>Create a customer satisfaction survey. </a:t>
            </a:r>
          </a:p>
          <a:p>
            <a:pPr marL="385763" indent="-385763">
              <a:spcBef>
                <a:spcPts val="600"/>
              </a:spcBef>
              <a:buFont typeface="+mj-lt"/>
              <a:buAutoNum type="arabicPeriod"/>
            </a:pPr>
            <a:r>
              <a:rPr lang="en-US" dirty="0"/>
              <a:t>Choose your survey’s trigger and timing. </a:t>
            </a:r>
          </a:p>
          <a:p>
            <a:pPr marL="385763" indent="-385763">
              <a:spcBef>
                <a:spcPts val="600"/>
              </a:spcBef>
              <a:buFont typeface="+mj-lt"/>
              <a:buAutoNum type="arabicPeriod"/>
            </a:pPr>
            <a:r>
              <a:rPr lang="en-US" dirty="0"/>
              <a:t>Analyze the survey data. </a:t>
            </a:r>
          </a:p>
          <a:p>
            <a:pPr marL="385763" indent="-385763">
              <a:spcBef>
                <a:spcPts val="600"/>
              </a:spcBef>
              <a:buFont typeface="+mj-lt"/>
              <a:buAutoNum type="arabicPeriod"/>
            </a:pPr>
            <a:r>
              <a:rPr lang="en-US" dirty="0"/>
              <a:t>Make adjustments and repeat.</a:t>
            </a:r>
            <a:endParaRPr lang="nl-NL" sz="2000" dirty="0"/>
          </a:p>
        </p:txBody>
      </p:sp>
    </p:spTree>
    <p:extLst>
      <p:ext uri="{BB962C8B-B14F-4D97-AF65-F5344CB8AC3E}">
        <p14:creationId xmlns:p14="http://schemas.microsoft.com/office/powerpoint/2010/main" val="3606776970"/>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38912" y="1902908"/>
            <a:ext cx="8073492" cy="747897"/>
          </a:xfrm>
        </p:spPr>
        <p:txBody>
          <a:bodyPr/>
          <a:lstStyle/>
          <a:p>
            <a:r>
              <a:rPr lang="en-US" dirty="0"/>
              <a:t>Tools to Track System Usage, Feature Usage, and Flow</a:t>
            </a:r>
          </a:p>
        </p:txBody>
      </p:sp>
    </p:spTree>
    <p:extLst>
      <p:ext uri="{BB962C8B-B14F-4D97-AF65-F5344CB8AC3E}">
        <p14:creationId xmlns:p14="http://schemas.microsoft.com/office/powerpoint/2010/main" val="290163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A0198F11-5D7B-4D1D-9CEC-53EFB1E60333}"/>
              </a:ext>
            </a:extLst>
          </p:cNvPr>
          <p:cNvSpPr>
            <a:spLocks noGrp="1"/>
          </p:cNvSpPr>
          <p:nvPr>
            <p:ph type="body" sz="quarter" idx="10"/>
          </p:nvPr>
        </p:nvSpPr>
        <p:spPr>
          <a:xfrm>
            <a:off x="439793" y="1075778"/>
            <a:ext cx="8263890" cy="710964"/>
          </a:xfrm>
        </p:spPr>
        <p:txBody>
          <a:bodyPr/>
          <a:lstStyle/>
          <a:p>
            <a:endParaRPr lang="en-US" dirty="0"/>
          </a:p>
          <a:p>
            <a:endParaRPr lang="en-US" dirty="0"/>
          </a:p>
        </p:txBody>
      </p:sp>
      <p:pic>
        <p:nvPicPr>
          <p:cNvPr id="4" name="Picture 3">
            <a:extLst>
              <a:ext uri="{FF2B5EF4-FFF2-40B4-BE49-F238E27FC236}">
                <a16:creationId xmlns:a16="http://schemas.microsoft.com/office/drawing/2014/main" id="{F124BBF4-15A1-4D27-A4E2-843A3B42BB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445" y="188844"/>
            <a:ext cx="8122583" cy="4552121"/>
          </a:xfrm>
          <a:prstGeom prst="rect">
            <a:avLst/>
          </a:prstGeom>
        </p:spPr>
      </p:pic>
    </p:spTree>
    <p:extLst>
      <p:ext uri="{BB962C8B-B14F-4D97-AF65-F5344CB8AC3E}">
        <p14:creationId xmlns:p14="http://schemas.microsoft.com/office/powerpoint/2010/main" val="446629700"/>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D769DC-2722-43FD-91BF-9986FEF2CC3A}"/>
              </a:ext>
            </a:extLst>
          </p:cNvPr>
          <p:cNvSpPr>
            <a:spLocks noGrp="1"/>
          </p:cNvSpPr>
          <p:nvPr>
            <p:ph type="title"/>
          </p:nvPr>
        </p:nvSpPr>
        <p:spPr/>
        <p:txBody>
          <a:bodyPr/>
          <a:lstStyle/>
          <a:p>
            <a:r>
              <a:rPr lang="en-US" dirty="0"/>
              <a:t>App Center Diagnostics </a:t>
            </a:r>
          </a:p>
        </p:txBody>
      </p:sp>
      <p:sp>
        <p:nvSpPr>
          <p:cNvPr id="5" name="Content Placeholder 4">
            <a:extLst>
              <a:ext uri="{FF2B5EF4-FFF2-40B4-BE49-F238E27FC236}">
                <a16:creationId xmlns:a16="http://schemas.microsoft.com/office/drawing/2014/main" id="{7F0B7BFB-6303-4EE0-AF6C-70313274F00F}"/>
              </a:ext>
            </a:extLst>
          </p:cNvPr>
          <p:cNvSpPr>
            <a:spLocks noGrp="1"/>
          </p:cNvSpPr>
          <p:nvPr>
            <p:ph type="body" sz="quarter" idx="10"/>
          </p:nvPr>
        </p:nvSpPr>
        <p:spPr>
          <a:xfrm>
            <a:off x="439793" y="1075778"/>
            <a:ext cx="8263890" cy="2714589"/>
          </a:xfrm>
        </p:spPr>
        <p:txBody>
          <a:bodyPr/>
          <a:lstStyle/>
          <a:p>
            <a:pPr marL="342900" indent="-342900">
              <a:buFont typeface="Arial" panose="020B0604020202020204" pitchFamily="34" charset="0"/>
              <a:buChar char="•"/>
            </a:pPr>
            <a:r>
              <a:rPr lang="en-US" dirty="0"/>
              <a:t>App Center Diagnostics is a cloud service that helps developers monitor the health of an application, delivering the data needed to understand what happens when an app fails during testing or in the wild. </a:t>
            </a:r>
          </a:p>
          <a:p>
            <a:pPr marL="342900" indent="-342900">
              <a:buFont typeface="Arial" panose="020B0604020202020204" pitchFamily="34" charset="0"/>
              <a:buChar char="•"/>
            </a:pPr>
            <a:r>
              <a:rPr lang="en-US" dirty="0"/>
              <a:t>In the App Center Diagnostics UI, you can attach, view and download one binary and one test attachment to your crash reports.</a:t>
            </a:r>
          </a:p>
          <a:p>
            <a:pPr marL="342900" indent="-342900">
              <a:buFont typeface="Arial" panose="020B0604020202020204" pitchFamily="34" charset="0"/>
              <a:buChar char="•"/>
            </a:pPr>
            <a:r>
              <a:rPr lang="en-US" dirty="0"/>
              <a:t>Track events leading up to a crash to capture useful information about the state of your app.</a:t>
            </a:r>
          </a:p>
        </p:txBody>
      </p:sp>
    </p:spTree>
    <p:extLst>
      <p:ext uri="{BB962C8B-B14F-4D97-AF65-F5344CB8AC3E}">
        <p14:creationId xmlns:p14="http://schemas.microsoft.com/office/powerpoint/2010/main" val="1488827631"/>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58225-281A-482A-8DCE-2AC39537A355}"/>
              </a:ext>
            </a:extLst>
          </p:cNvPr>
          <p:cNvSpPr>
            <a:spLocks noGrp="1"/>
          </p:cNvSpPr>
          <p:nvPr>
            <p:ph type="title"/>
          </p:nvPr>
        </p:nvSpPr>
        <p:spPr>
          <a:xfrm>
            <a:off x="342900" y="1045844"/>
            <a:ext cx="2400300" cy="1714500"/>
          </a:xfrm>
        </p:spPr>
        <p:txBody>
          <a:bodyPr anchor="ctr">
            <a:noAutofit/>
          </a:bodyPr>
          <a:lstStyle/>
          <a:p>
            <a:r>
              <a:rPr lang="en-US" sz="2100" dirty="0"/>
              <a:t>Azure Dashboards</a:t>
            </a:r>
            <a:br>
              <a:rPr lang="en-US" sz="2100" dirty="0"/>
            </a:br>
            <a:br>
              <a:rPr lang="en-US" sz="2100" dirty="0"/>
            </a:br>
            <a:endParaRPr lang="en-US" sz="2100" dirty="0"/>
          </a:p>
        </p:txBody>
      </p:sp>
      <p:sp>
        <p:nvSpPr>
          <p:cNvPr id="5" name="Slide Number Placeholder 4">
            <a:extLst>
              <a:ext uri="{FF2B5EF4-FFF2-40B4-BE49-F238E27FC236}">
                <a16:creationId xmlns:a16="http://schemas.microsoft.com/office/drawing/2014/main" id="{F10D4B16-7B3C-42A1-B91D-EAA6F746442A}"/>
              </a:ext>
            </a:extLst>
          </p:cNvPr>
          <p:cNvSpPr>
            <a:spLocks noGrp="1"/>
          </p:cNvSpPr>
          <p:nvPr>
            <p:ph type="sldNum" sz="quarter" idx="12"/>
          </p:nvPr>
        </p:nvSpPr>
        <p:spPr/>
        <p:txBody>
          <a:bodyPr>
            <a:normAutofit fontScale="25000" lnSpcReduction="20000"/>
          </a:bodyPr>
          <a:lstStyle/>
          <a:p>
            <a:pPr defTabSz="685800">
              <a:spcAft>
                <a:spcPts val="450"/>
              </a:spcAft>
            </a:pPr>
            <a:fld id="{669955B6-869D-4048-947D-3F8B714FA4AE}" type="slidenum">
              <a:rPr lang="en-US" sz="1350">
                <a:solidFill>
                  <a:srgbClr val="0D0D0D"/>
                </a:solidFill>
                <a:latin typeface="Segoe UI"/>
              </a:rPr>
              <a:pPr defTabSz="685800">
                <a:spcAft>
                  <a:spcPts val="450"/>
                </a:spcAft>
              </a:pPr>
              <a:t>126</a:t>
            </a:fld>
            <a:endParaRPr lang="en-US" sz="1350">
              <a:solidFill>
                <a:srgbClr val="0D0D0D"/>
              </a:solidFill>
              <a:latin typeface="Segoe UI"/>
            </a:endParaRPr>
          </a:p>
        </p:txBody>
      </p:sp>
      <p:pic>
        <p:nvPicPr>
          <p:cNvPr id="7" name="Content Placeholder 6" descr="A screenshot of a social media post&#10;&#10;Description automatically generated">
            <a:extLst>
              <a:ext uri="{FF2B5EF4-FFF2-40B4-BE49-F238E27FC236}">
                <a16:creationId xmlns:a16="http://schemas.microsoft.com/office/drawing/2014/main" id="{9CEE6163-9370-4B0C-820B-9CFDDFCA8EC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1" y="489503"/>
            <a:ext cx="5824331" cy="4164495"/>
          </a:xfrm>
        </p:spPr>
      </p:pic>
    </p:spTree>
    <p:extLst>
      <p:ext uri="{BB962C8B-B14F-4D97-AF65-F5344CB8AC3E}">
        <p14:creationId xmlns:p14="http://schemas.microsoft.com/office/powerpoint/2010/main" val="88213928"/>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Infrastructure as Code as Containers</a:t>
            </a:r>
          </a:p>
        </p:txBody>
      </p:sp>
    </p:spTree>
    <p:extLst>
      <p:ext uri="{BB962C8B-B14F-4D97-AF65-F5344CB8AC3E}">
        <p14:creationId xmlns:p14="http://schemas.microsoft.com/office/powerpoint/2010/main" val="396968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Containers vs. VMs</a:t>
            </a:r>
            <a:endParaRPr lang="en-US" i="1" dirty="0"/>
          </a:p>
        </p:txBody>
      </p:sp>
      <p:pic>
        <p:nvPicPr>
          <p:cNvPr id="1026" name="Picture 2">
            <a:extLst>
              <a:ext uri="{FF2B5EF4-FFF2-40B4-BE49-F238E27FC236}">
                <a16:creationId xmlns:a16="http://schemas.microsoft.com/office/drawing/2014/main" id="{E87540E1-C6F9-4F34-8265-4FC51323C7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166" y="920444"/>
            <a:ext cx="7655668" cy="409764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14B4B82-67B3-4B66-9F76-374354E5C69E}"/>
              </a:ext>
            </a:extLst>
          </p:cNvPr>
          <p:cNvSpPr txBox="1"/>
          <p:nvPr/>
        </p:nvSpPr>
        <p:spPr>
          <a:xfrm>
            <a:off x="132909" y="4800600"/>
            <a:ext cx="1222514"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timw.info/</a:t>
            </a:r>
            <a:r>
              <a:rPr lang="en-US" sz="1600" dirty="0" err="1">
                <a:gradFill>
                  <a:gsLst>
                    <a:gs pos="2917">
                      <a:schemeClr val="tx1"/>
                    </a:gs>
                    <a:gs pos="30000">
                      <a:schemeClr val="tx1"/>
                    </a:gs>
                  </a:gsLst>
                  <a:lin ang="5400000" scaled="0"/>
                </a:gradFill>
              </a:rPr>
              <a:t>nac</a:t>
            </a:r>
            <a:endParaRPr lang="en-US" sz="1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52006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Docker Container Build and Deployment Workflow</a:t>
            </a:r>
            <a:endParaRPr lang="en-US" i="1" dirty="0"/>
          </a:p>
        </p:txBody>
      </p:sp>
      <p:pic>
        <p:nvPicPr>
          <p:cNvPr id="2050" name="Picture 2">
            <a:extLst>
              <a:ext uri="{FF2B5EF4-FFF2-40B4-BE49-F238E27FC236}">
                <a16:creationId xmlns:a16="http://schemas.microsoft.com/office/drawing/2014/main" id="{9A00BD2E-CBAC-4A56-8C8A-2428919583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468" y="909638"/>
            <a:ext cx="7727063" cy="39833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14B4B82-67B3-4B66-9F76-374354E5C69E}"/>
              </a:ext>
            </a:extLst>
          </p:cNvPr>
          <p:cNvSpPr txBox="1"/>
          <p:nvPr/>
        </p:nvSpPr>
        <p:spPr>
          <a:xfrm>
            <a:off x="132909" y="4800600"/>
            <a:ext cx="1393010"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timw.info/dcw2</a:t>
            </a:r>
          </a:p>
        </p:txBody>
      </p:sp>
    </p:spTree>
    <p:extLst>
      <p:ext uri="{BB962C8B-B14F-4D97-AF65-F5344CB8AC3E}">
        <p14:creationId xmlns:p14="http://schemas.microsoft.com/office/powerpoint/2010/main" val="4103072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Source Control in</a:t>
            </a:r>
            <a:br>
              <a:rPr lang="en-US" dirty="0"/>
            </a:br>
            <a:r>
              <a:rPr lang="en-US" dirty="0"/>
              <a:t>Azure DevOps</a:t>
            </a:r>
          </a:p>
        </p:txBody>
      </p:sp>
    </p:spTree>
    <p:extLst>
      <p:ext uri="{BB962C8B-B14F-4D97-AF65-F5344CB8AC3E}">
        <p14:creationId xmlns:p14="http://schemas.microsoft.com/office/powerpoint/2010/main" val="206495522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Single-Stage Image Builds</a:t>
            </a:r>
            <a:endParaRPr lang="en-US" i="1" dirty="0"/>
          </a:p>
        </p:txBody>
      </p:sp>
      <p:sp>
        <p:nvSpPr>
          <p:cNvPr id="7" name="TextBox 6">
            <a:extLst>
              <a:ext uri="{FF2B5EF4-FFF2-40B4-BE49-F238E27FC236}">
                <a16:creationId xmlns:a16="http://schemas.microsoft.com/office/drawing/2014/main" id="{D14B4B82-67B3-4B66-9F76-374354E5C69E}"/>
              </a:ext>
            </a:extLst>
          </p:cNvPr>
          <p:cNvSpPr txBox="1"/>
          <p:nvPr/>
        </p:nvSpPr>
        <p:spPr>
          <a:xfrm>
            <a:off x="132909" y="4800600"/>
            <a:ext cx="1421864"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timw.info/</a:t>
            </a:r>
            <a:r>
              <a:rPr lang="en-US" sz="1600" dirty="0" err="1">
                <a:gradFill>
                  <a:gsLst>
                    <a:gs pos="2917">
                      <a:schemeClr val="tx1"/>
                    </a:gs>
                    <a:gs pos="30000">
                      <a:schemeClr val="tx1"/>
                    </a:gs>
                  </a:gsLst>
                  <a:lin ang="5400000" scaled="0"/>
                </a:gradFill>
              </a:rPr>
              <a:t>msdb</a:t>
            </a:r>
            <a:endParaRPr lang="en-US" sz="1600" dirty="0">
              <a:gradFill>
                <a:gsLst>
                  <a:gs pos="2917">
                    <a:schemeClr val="tx1"/>
                  </a:gs>
                  <a:gs pos="30000">
                    <a:schemeClr val="tx1"/>
                  </a:gs>
                </a:gsLst>
                <a:lin ang="5400000" scaled="0"/>
              </a:gradFill>
            </a:endParaRPr>
          </a:p>
        </p:txBody>
      </p:sp>
      <p:pic>
        <p:nvPicPr>
          <p:cNvPr id="2" name="Picture 1">
            <a:extLst>
              <a:ext uri="{FF2B5EF4-FFF2-40B4-BE49-F238E27FC236}">
                <a16:creationId xmlns:a16="http://schemas.microsoft.com/office/drawing/2014/main" id="{56B16A3D-DE7B-470E-A1EE-83ABBDA6CE8B}"/>
              </a:ext>
            </a:extLst>
          </p:cNvPr>
          <p:cNvPicPr>
            <a:picLocks noChangeAspect="1"/>
          </p:cNvPicPr>
          <p:nvPr/>
        </p:nvPicPr>
        <p:blipFill>
          <a:blip r:embed="rId3"/>
          <a:stretch>
            <a:fillRect/>
          </a:stretch>
        </p:blipFill>
        <p:spPr>
          <a:xfrm>
            <a:off x="592947" y="982384"/>
            <a:ext cx="7958106" cy="3565232"/>
          </a:xfrm>
          <a:prstGeom prst="rect">
            <a:avLst/>
          </a:prstGeom>
        </p:spPr>
      </p:pic>
      <p:sp>
        <p:nvSpPr>
          <p:cNvPr id="3" name="Rectangle: Rounded Corners 2">
            <a:extLst>
              <a:ext uri="{FF2B5EF4-FFF2-40B4-BE49-F238E27FC236}">
                <a16:creationId xmlns:a16="http://schemas.microsoft.com/office/drawing/2014/main" id="{271D6151-B393-44AC-9745-2419453FA142}"/>
              </a:ext>
            </a:extLst>
          </p:cNvPr>
          <p:cNvSpPr/>
          <p:nvPr/>
        </p:nvSpPr>
        <p:spPr bwMode="auto">
          <a:xfrm>
            <a:off x="5157216" y="342900"/>
            <a:ext cx="3645408" cy="91880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Multiple </a:t>
            </a:r>
            <a:r>
              <a:rPr lang="en-US" sz="2000" dirty="0" err="1">
                <a:gradFill>
                  <a:gsLst>
                    <a:gs pos="0">
                      <a:srgbClr val="FFFFFF"/>
                    </a:gs>
                    <a:gs pos="100000">
                      <a:srgbClr val="FFFFFF"/>
                    </a:gs>
                  </a:gsLst>
                  <a:lin ang="5400000" scaled="0"/>
                </a:gradFill>
                <a:ea typeface="Segoe UI" pitchFamily="34" charset="0"/>
                <a:cs typeface="Segoe UI" pitchFamily="34" charset="0"/>
              </a:rPr>
              <a:t>dockerfiles</a:t>
            </a:r>
            <a:r>
              <a:rPr lang="en-US" sz="2000" dirty="0">
                <a:gradFill>
                  <a:gsLst>
                    <a:gs pos="0">
                      <a:srgbClr val="FFFFFF"/>
                    </a:gs>
                    <a:gs pos="100000">
                      <a:srgbClr val="FFFFFF"/>
                    </a:gs>
                  </a:gsLst>
                  <a:lin ang="5400000" scaled="0"/>
                </a:gradFill>
                <a:ea typeface="Segoe UI" pitchFamily="34" charset="0"/>
                <a:cs typeface="Segoe UI" pitchFamily="34" charset="0"/>
              </a:rPr>
              <a:t>/images for different environments</a:t>
            </a:r>
          </a:p>
        </p:txBody>
      </p:sp>
      <p:sp>
        <p:nvSpPr>
          <p:cNvPr id="8" name="Rectangle: Rounded Corners 7">
            <a:extLst>
              <a:ext uri="{FF2B5EF4-FFF2-40B4-BE49-F238E27FC236}">
                <a16:creationId xmlns:a16="http://schemas.microsoft.com/office/drawing/2014/main" id="{F6354BCD-915F-45D4-9918-F9054DE5203F}"/>
              </a:ext>
            </a:extLst>
          </p:cNvPr>
          <p:cNvSpPr/>
          <p:nvPr/>
        </p:nvSpPr>
        <p:spPr bwMode="auto">
          <a:xfrm>
            <a:off x="5157216" y="2320096"/>
            <a:ext cx="3645408" cy="91880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Larger storage footprint/attack surface</a:t>
            </a:r>
          </a:p>
        </p:txBody>
      </p:sp>
      <p:sp>
        <p:nvSpPr>
          <p:cNvPr id="9" name="Rectangle: Rounded Corners 8">
            <a:extLst>
              <a:ext uri="{FF2B5EF4-FFF2-40B4-BE49-F238E27FC236}">
                <a16:creationId xmlns:a16="http://schemas.microsoft.com/office/drawing/2014/main" id="{B0CB4D65-196F-4736-BD32-BC91A1440F8A}"/>
              </a:ext>
            </a:extLst>
          </p:cNvPr>
          <p:cNvSpPr/>
          <p:nvPr/>
        </p:nvSpPr>
        <p:spPr bwMode="auto">
          <a:xfrm>
            <a:off x="5157216" y="3823764"/>
            <a:ext cx="3645408" cy="91880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More management</a:t>
            </a:r>
          </a:p>
        </p:txBody>
      </p:sp>
    </p:spTree>
    <p:extLst>
      <p:ext uri="{BB962C8B-B14F-4D97-AF65-F5344CB8AC3E}">
        <p14:creationId xmlns:p14="http://schemas.microsoft.com/office/powerpoint/2010/main" val="530968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Multi-Stage Image Builds</a:t>
            </a:r>
            <a:endParaRPr lang="en-US" i="1" dirty="0"/>
          </a:p>
        </p:txBody>
      </p:sp>
      <p:sp>
        <p:nvSpPr>
          <p:cNvPr id="7" name="TextBox 6">
            <a:extLst>
              <a:ext uri="{FF2B5EF4-FFF2-40B4-BE49-F238E27FC236}">
                <a16:creationId xmlns:a16="http://schemas.microsoft.com/office/drawing/2014/main" id="{D14B4B82-67B3-4B66-9F76-374354E5C69E}"/>
              </a:ext>
            </a:extLst>
          </p:cNvPr>
          <p:cNvSpPr txBox="1"/>
          <p:nvPr/>
        </p:nvSpPr>
        <p:spPr>
          <a:xfrm>
            <a:off x="132909" y="4800600"/>
            <a:ext cx="1421864"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timw.info/</a:t>
            </a:r>
            <a:r>
              <a:rPr lang="en-US" sz="1600" dirty="0" err="1">
                <a:gradFill>
                  <a:gsLst>
                    <a:gs pos="2917">
                      <a:schemeClr val="tx1"/>
                    </a:gs>
                    <a:gs pos="30000">
                      <a:schemeClr val="tx1"/>
                    </a:gs>
                  </a:gsLst>
                  <a:lin ang="5400000" scaled="0"/>
                </a:gradFill>
              </a:rPr>
              <a:t>msdb</a:t>
            </a:r>
            <a:endParaRPr lang="en-US" sz="1600" dirty="0">
              <a:gradFill>
                <a:gsLst>
                  <a:gs pos="2917">
                    <a:schemeClr val="tx1"/>
                  </a:gs>
                  <a:gs pos="30000">
                    <a:schemeClr val="tx1"/>
                  </a:gs>
                </a:gsLst>
                <a:lin ang="5400000" scaled="0"/>
              </a:gradFill>
            </a:endParaRPr>
          </a:p>
        </p:txBody>
      </p:sp>
      <p:pic>
        <p:nvPicPr>
          <p:cNvPr id="3" name="Picture 2">
            <a:extLst>
              <a:ext uri="{FF2B5EF4-FFF2-40B4-BE49-F238E27FC236}">
                <a16:creationId xmlns:a16="http://schemas.microsoft.com/office/drawing/2014/main" id="{144E5A6E-45F7-4771-90BA-30577AB03AA7}"/>
              </a:ext>
            </a:extLst>
          </p:cNvPr>
          <p:cNvPicPr>
            <a:picLocks noChangeAspect="1"/>
          </p:cNvPicPr>
          <p:nvPr/>
        </p:nvPicPr>
        <p:blipFill>
          <a:blip r:embed="rId3"/>
          <a:stretch>
            <a:fillRect/>
          </a:stretch>
        </p:blipFill>
        <p:spPr>
          <a:xfrm>
            <a:off x="2066573" y="811066"/>
            <a:ext cx="5010854" cy="3989534"/>
          </a:xfrm>
          <a:prstGeom prst="rect">
            <a:avLst/>
          </a:prstGeom>
        </p:spPr>
      </p:pic>
      <p:sp>
        <p:nvSpPr>
          <p:cNvPr id="6" name="Rectangle: Rounded Corners 5">
            <a:extLst>
              <a:ext uri="{FF2B5EF4-FFF2-40B4-BE49-F238E27FC236}">
                <a16:creationId xmlns:a16="http://schemas.microsoft.com/office/drawing/2014/main" id="{A6E2BA7B-CC1B-409C-B431-FA660E7A823A}"/>
              </a:ext>
            </a:extLst>
          </p:cNvPr>
          <p:cNvSpPr/>
          <p:nvPr/>
        </p:nvSpPr>
        <p:spPr bwMode="auto">
          <a:xfrm>
            <a:off x="5157216" y="342900"/>
            <a:ext cx="3645408" cy="91880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Similar pattern to multi-stage YAML pipeline</a:t>
            </a:r>
          </a:p>
        </p:txBody>
      </p:sp>
      <p:sp>
        <p:nvSpPr>
          <p:cNvPr id="8" name="Rectangle: Rounded Corners 7">
            <a:extLst>
              <a:ext uri="{FF2B5EF4-FFF2-40B4-BE49-F238E27FC236}">
                <a16:creationId xmlns:a16="http://schemas.microsoft.com/office/drawing/2014/main" id="{63F85B57-2FC2-4498-B96E-C518DFF9755A}"/>
              </a:ext>
            </a:extLst>
          </p:cNvPr>
          <p:cNvSpPr/>
          <p:nvPr/>
        </p:nvSpPr>
        <p:spPr bwMode="auto">
          <a:xfrm>
            <a:off x="5157216" y="1887027"/>
            <a:ext cx="3645408" cy="91880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Copy elements from one image to another</a:t>
            </a:r>
          </a:p>
        </p:txBody>
      </p:sp>
      <p:sp>
        <p:nvSpPr>
          <p:cNvPr id="9" name="Rectangle: Rounded Corners 8">
            <a:extLst>
              <a:ext uri="{FF2B5EF4-FFF2-40B4-BE49-F238E27FC236}">
                <a16:creationId xmlns:a16="http://schemas.microsoft.com/office/drawing/2014/main" id="{97C4CD48-AD72-47FA-BD66-C8226FEEAA59}"/>
              </a:ext>
            </a:extLst>
          </p:cNvPr>
          <p:cNvSpPr/>
          <p:nvPr/>
        </p:nvSpPr>
        <p:spPr bwMode="auto">
          <a:xfrm>
            <a:off x="5157216" y="3703635"/>
            <a:ext cx="3645408" cy="91880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Slimmer/more secure images</a:t>
            </a:r>
          </a:p>
        </p:txBody>
      </p:sp>
    </p:spTree>
    <p:extLst>
      <p:ext uri="{BB962C8B-B14F-4D97-AF65-F5344CB8AC3E}">
        <p14:creationId xmlns:p14="http://schemas.microsoft.com/office/powerpoint/2010/main" val="2401740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Support for Containers</a:t>
            </a:r>
            <a:endParaRPr lang="en-US" i="1" dirty="0"/>
          </a:p>
        </p:txBody>
      </p:sp>
      <p:sp>
        <p:nvSpPr>
          <p:cNvPr id="2" name="Text Placeholder 1">
            <a:extLst>
              <a:ext uri="{FF2B5EF4-FFF2-40B4-BE49-F238E27FC236}">
                <a16:creationId xmlns:a16="http://schemas.microsoft.com/office/drawing/2014/main" id="{52374CC2-DD13-43C7-8064-552E100B2A51}"/>
              </a:ext>
            </a:extLst>
          </p:cNvPr>
          <p:cNvSpPr>
            <a:spLocks noGrp="1"/>
          </p:cNvSpPr>
          <p:nvPr>
            <p:ph type="body" sz="quarter" idx="10"/>
          </p:nvPr>
        </p:nvSpPr>
        <p:spPr>
          <a:xfrm>
            <a:off x="438150" y="1076623"/>
            <a:ext cx="8263890" cy="1098762"/>
          </a:xfrm>
        </p:spPr>
        <p:txBody>
          <a:bodyPr/>
          <a:lstStyle/>
          <a:p>
            <a:r>
              <a:rPr lang="en-US" dirty="0"/>
              <a:t>Azure Container Registry</a:t>
            </a:r>
          </a:p>
          <a:p>
            <a:r>
              <a:rPr lang="en-US" dirty="0"/>
              <a:t>Azure Container Instance</a:t>
            </a:r>
          </a:p>
          <a:p>
            <a:r>
              <a:rPr lang="en-US" dirty="0"/>
              <a:t>Azure Kubernetes Service (AKS)</a:t>
            </a:r>
          </a:p>
        </p:txBody>
      </p:sp>
      <p:sp>
        <p:nvSpPr>
          <p:cNvPr id="7" name="TextBox 6">
            <a:extLst>
              <a:ext uri="{FF2B5EF4-FFF2-40B4-BE49-F238E27FC236}">
                <a16:creationId xmlns:a16="http://schemas.microsoft.com/office/drawing/2014/main" id="{D14B4B82-67B3-4B66-9F76-374354E5C69E}"/>
              </a:ext>
            </a:extLst>
          </p:cNvPr>
          <p:cNvSpPr txBox="1"/>
          <p:nvPr/>
        </p:nvSpPr>
        <p:spPr>
          <a:xfrm>
            <a:off x="132909" y="4800600"/>
            <a:ext cx="1283428"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timw.info/</a:t>
            </a:r>
            <a:r>
              <a:rPr lang="en-US" sz="1600" dirty="0" err="1">
                <a:gradFill>
                  <a:gsLst>
                    <a:gs pos="2917">
                      <a:schemeClr val="tx1"/>
                    </a:gs>
                    <a:gs pos="30000">
                      <a:schemeClr val="tx1"/>
                    </a:gs>
                  </a:gsLst>
                  <a:lin ang="5400000" scaled="0"/>
                </a:gradFill>
              </a:rPr>
              <a:t>sadf</a:t>
            </a:r>
            <a:endParaRPr lang="en-US" sz="1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2185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DevOps Docker Build/Release Tasks</a:t>
            </a:r>
            <a:endParaRPr lang="en-US" i="1" dirty="0"/>
          </a:p>
        </p:txBody>
      </p:sp>
      <p:pic>
        <p:nvPicPr>
          <p:cNvPr id="2" name="Picture 1">
            <a:extLst>
              <a:ext uri="{FF2B5EF4-FFF2-40B4-BE49-F238E27FC236}">
                <a16:creationId xmlns:a16="http://schemas.microsoft.com/office/drawing/2014/main" id="{A7966793-633A-4E81-BE25-E3F6B6077752}"/>
              </a:ext>
            </a:extLst>
          </p:cNvPr>
          <p:cNvPicPr>
            <a:picLocks noChangeAspect="1"/>
          </p:cNvPicPr>
          <p:nvPr/>
        </p:nvPicPr>
        <p:blipFill>
          <a:blip r:embed="rId3"/>
          <a:stretch>
            <a:fillRect/>
          </a:stretch>
        </p:blipFill>
        <p:spPr>
          <a:xfrm>
            <a:off x="1951777" y="872745"/>
            <a:ext cx="5240446" cy="4174076"/>
          </a:xfrm>
          <a:prstGeom prst="rect">
            <a:avLst/>
          </a:prstGeom>
        </p:spPr>
      </p:pic>
    </p:spTree>
    <p:extLst>
      <p:ext uri="{BB962C8B-B14F-4D97-AF65-F5344CB8AC3E}">
        <p14:creationId xmlns:p14="http://schemas.microsoft.com/office/powerpoint/2010/main" val="264977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1902908"/>
            <a:ext cx="6858000" cy="747897"/>
          </a:xfrm>
        </p:spPr>
        <p:txBody>
          <a:bodyPr/>
          <a:lstStyle/>
          <a:p>
            <a:r>
              <a:rPr lang="en-US" dirty="0"/>
              <a:t>Infrastructure as Code and Configuration Management</a:t>
            </a:r>
          </a:p>
        </p:txBody>
      </p:sp>
    </p:spTree>
    <p:extLst>
      <p:ext uri="{BB962C8B-B14F-4D97-AF65-F5344CB8AC3E}">
        <p14:creationId xmlns:p14="http://schemas.microsoft.com/office/powerpoint/2010/main" val="1783915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Imperative vs. Declarative</a:t>
            </a:r>
            <a:endParaRPr lang="en-US" i="1" dirty="0"/>
          </a:p>
        </p:txBody>
      </p:sp>
      <p:sp>
        <p:nvSpPr>
          <p:cNvPr id="6" name="Text Placeholder 5"/>
          <p:cNvSpPr>
            <a:spLocks noGrp="1"/>
          </p:cNvSpPr>
          <p:nvPr>
            <p:ph type="body" sz="quarter" idx="10"/>
          </p:nvPr>
        </p:nvSpPr>
        <p:spPr>
          <a:xfrm>
            <a:off x="438151" y="1076623"/>
            <a:ext cx="7305155" cy="3693319"/>
          </a:xfrm>
        </p:spPr>
        <p:txBody>
          <a:bodyPr/>
          <a:lstStyle/>
          <a:p>
            <a:pPr marL="0" indent="0">
              <a:buNone/>
            </a:pPr>
            <a:r>
              <a:rPr lang="en-US" dirty="0"/>
              <a:t>Approaches to implementing infrastructure and configuration as code</a:t>
            </a:r>
          </a:p>
          <a:p>
            <a:pPr marL="0" indent="0">
              <a:buNone/>
            </a:pPr>
            <a:endParaRPr lang="en-US" dirty="0"/>
          </a:p>
          <a:p>
            <a:pPr marL="0" indent="0">
              <a:buNone/>
            </a:pPr>
            <a:r>
              <a:rPr lang="en-US" dirty="0"/>
              <a:t>Declarative</a:t>
            </a:r>
          </a:p>
          <a:p>
            <a:pPr lvl="1">
              <a:buFont typeface="Arial" panose="020B0604020202020204" pitchFamily="34" charset="0"/>
              <a:buChar char="•"/>
            </a:pPr>
            <a:r>
              <a:rPr lang="en-US" sz="1800" dirty="0"/>
              <a:t>Functional</a:t>
            </a:r>
          </a:p>
          <a:p>
            <a:pPr lvl="1">
              <a:buFont typeface="Arial" panose="020B0604020202020204" pitchFamily="34" charset="0"/>
              <a:buChar char="•"/>
            </a:pPr>
            <a:r>
              <a:rPr lang="en-US" sz="1800" dirty="0"/>
              <a:t>Defines what the final state should be </a:t>
            </a:r>
            <a:endParaRPr lang="en-US" dirty="0"/>
          </a:p>
          <a:p>
            <a:pPr marL="0" indent="0">
              <a:buNone/>
            </a:pPr>
            <a:r>
              <a:rPr lang="en-US" dirty="0"/>
              <a:t>Imperative</a:t>
            </a:r>
          </a:p>
          <a:p>
            <a:pPr lvl="1">
              <a:buFont typeface="Arial" panose="020B0604020202020204" pitchFamily="34" charset="0"/>
              <a:buChar char="•"/>
            </a:pPr>
            <a:r>
              <a:rPr lang="en-US" sz="1800" dirty="0"/>
              <a:t>Procedural</a:t>
            </a:r>
          </a:p>
          <a:p>
            <a:pPr lvl="1">
              <a:buFont typeface="Arial" panose="020B0604020202020204" pitchFamily="34" charset="0"/>
              <a:buChar char="•"/>
            </a:pPr>
            <a:r>
              <a:rPr lang="en-US" sz="1800" dirty="0"/>
              <a:t>Defines the “how” for </a:t>
            </a:r>
            <a:br>
              <a:rPr lang="en-US" sz="1800" dirty="0"/>
            </a:br>
            <a:r>
              <a:rPr lang="en-US" sz="1800" dirty="0"/>
              <a:t>what the final state </a:t>
            </a:r>
            <a:br>
              <a:rPr lang="en-US" sz="1800" dirty="0"/>
            </a:br>
            <a:r>
              <a:rPr lang="en-US" sz="1800" dirty="0"/>
              <a:t>should be</a:t>
            </a:r>
          </a:p>
        </p:txBody>
      </p:sp>
      <p:pic>
        <p:nvPicPr>
          <p:cNvPr id="3" name="Picture 2" descr="An icon representing a script, followed by an arrow pointing to an icon of two cogs representing coding procedures, followed by another arrow pointing to an image representing an application in its final state.">
            <a:extLst>
              <a:ext uri="{FF2B5EF4-FFF2-40B4-BE49-F238E27FC236}">
                <a16:creationId xmlns:a16="http://schemas.microsoft.com/office/drawing/2014/main" id="{92C4261C-04D4-4A91-8BC8-B6512786546F}"/>
              </a:ext>
            </a:extLst>
          </p:cNvPr>
          <p:cNvPicPr>
            <a:picLocks noChangeAspect="1"/>
          </p:cNvPicPr>
          <p:nvPr/>
        </p:nvPicPr>
        <p:blipFill>
          <a:blip r:embed="rId3"/>
          <a:stretch>
            <a:fillRect/>
          </a:stretch>
        </p:blipFill>
        <p:spPr>
          <a:xfrm>
            <a:off x="5165766" y="2139414"/>
            <a:ext cx="3648693" cy="1283921"/>
          </a:xfrm>
          <a:prstGeom prst="rect">
            <a:avLst/>
          </a:prstGeom>
        </p:spPr>
      </p:pic>
      <p:pic>
        <p:nvPicPr>
          <p:cNvPr id="5" name="Picture 4" descr="An icon representing a script followed by an arrow pointing to an image representing an application in its final state.">
            <a:extLst>
              <a:ext uri="{FF2B5EF4-FFF2-40B4-BE49-F238E27FC236}">
                <a16:creationId xmlns:a16="http://schemas.microsoft.com/office/drawing/2014/main" id="{B4E82E4B-DB43-46B8-8601-6E1CF6BE3B5B}"/>
              </a:ext>
            </a:extLst>
          </p:cNvPr>
          <p:cNvPicPr>
            <a:picLocks noChangeAspect="1"/>
          </p:cNvPicPr>
          <p:nvPr/>
        </p:nvPicPr>
        <p:blipFill>
          <a:blip r:embed="rId4"/>
          <a:stretch>
            <a:fillRect/>
          </a:stretch>
        </p:blipFill>
        <p:spPr>
          <a:xfrm>
            <a:off x="3384467" y="3412064"/>
            <a:ext cx="5403272" cy="1170321"/>
          </a:xfrm>
          <a:prstGeom prst="rect">
            <a:avLst/>
          </a:prstGeom>
        </p:spPr>
      </p:pic>
    </p:spTree>
    <p:extLst>
      <p:ext uri="{BB962C8B-B14F-4D97-AF65-F5344CB8AC3E}">
        <p14:creationId xmlns:p14="http://schemas.microsoft.com/office/powerpoint/2010/main" val="971034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Idempotence</a:t>
            </a:r>
            <a:endParaRPr lang="en-US" i="1" dirty="0"/>
          </a:p>
        </p:txBody>
      </p:sp>
      <p:sp>
        <p:nvSpPr>
          <p:cNvPr id="6" name="Text Placeholder 5"/>
          <p:cNvSpPr>
            <a:spLocks noGrp="1"/>
          </p:cNvSpPr>
          <p:nvPr>
            <p:ph type="body" sz="quarter" idx="10"/>
          </p:nvPr>
        </p:nvSpPr>
        <p:spPr>
          <a:xfrm>
            <a:off x="438151" y="1076623"/>
            <a:ext cx="4745429" cy="3425553"/>
          </a:xfrm>
        </p:spPr>
        <p:txBody>
          <a:bodyPr/>
          <a:lstStyle/>
          <a:p>
            <a:pPr marL="0" indent="0">
              <a:buNone/>
            </a:pPr>
            <a:r>
              <a:rPr lang="en-US" b="1" dirty="0"/>
              <a:t>Idempotence – definition</a:t>
            </a:r>
          </a:p>
          <a:p>
            <a:pPr lvl="1">
              <a:buFont typeface="Arial" panose="020B0604020202020204" pitchFamily="34" charset="0"/>
              <a:buChar char="•"/>
            </a:pPr>
            <a:r>
              <a:rPr lang="en-US" sz="1800" dirty="0"/>
              <a:t>Mathematical term used in the context of infrastructure and configuration as code</a:t>
            </a:r>
          </a:p>
          <a:p>
            <a:pPr lvl="1">
              <a:buFont typeface="Arial" panose="020B0604020202020204" pitchFamily="34" charset="0"/>
              <a:buChar char="•"/>
            </a:pPr>
            <a:r>
              <a:rPr lang="en-US" sz="1800" dirty="0"/>
              <a:t> Ability to apply one or more operations against a resource, resulting in the same outcome</a:t>
            </a:r>
          </a:p>
          <a:p>
            <a:pPr marL="0" indent="0">
              <a:buNone/>
            </a:pPr>
            <a:r>
              <a:rPr lang="en-US" b="1" dirty="0"/>
              <a:t>To attain idempotence</a:t>
            </a:r>
          </a:p>
          <a:p>
            <a:pPr lvl="1">
              <a:buFont typeface="Arial" panose="020B0604020202020204" pitchFamily="34" charset="0"/>
              <a:buChar char="•"/>
            </a:pPr>
            <a:r>
              <a:rPr lang="en-US" sz="1800" dirty="0"/>
              <a:t>Automatically configure and reconfigure an existing set of resources, or</a:t>
            </a:r>
          </a:p>
          <a:p>
            <a:pPr lvl="1">
              <a:buFont typeface="Arial" panose="020B0604020202020204" pitchFamily="34" charset="0"/>
              <a:buChar char="•"/>
            </a:pPr>
            <a:r>
              <a:rPr lang="en-US" sz="1800" dirty="0"/>
              <a:t>Discard existing resources and spin up a fresh environment</a:t>
            </a:r>
          </a:p>
        </p:txBody>
      </p:sp>
      <p:pic>
        <p:nvPicPr>
          <p:cNvPr id="3" name="Picture 2" descr="A circle with  images representing a script followed by a line to an image representing an application in its final state, and this continues in a circle.">
            <a:extLst>
              <a:ext uri="{FF2B5EF4-FFF2-40B4-BE49-F238E27FC236}">
                <a16:creationId xmlns:a16="http://schemas.microsoft.com/office/drawing/2014/main" id="{4619E037-459C-4AA0-8E37-13CC75C13BCA}"/>
              </a:ext>
            </a:extLst>
          </p:cNvPr>
          <p:cNvPicPr>
            <a:picLocks noChangeAspect="1"/>
          </p:cNvPicPr>
          <p:nvPr/>
        </p:nvPicPr>
        <p:blipFill>
          <a:blip r:embed="rId3"/>
          <a:stretch>
            <a:fillRect/>
          </a:stretch>
        </p:blipFill>
        <p:spPr>
          <a:xfrm>
            <a:off x="5699408" y="1282532"/>
            <a:ext cx="3087696" cy="2676401"/>
          </a:xfrm>
          <a:prstGeom prst="rect">
            <a:avLst/>
          </a:prstGeom>
        </p:spPr>
      </p:pic>
    </p:spTree>
    <p:extLst>
      <p:ext uri="{BB962C8B-B14F-4D97-AF65-F5344CB8AC3E}">
        <p14:creationId xmlns:p14="http://schemas.microsoft.com/office/powerpoint/2010/main" val="1192657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Configuration Drift</a:t>
            </a:r>
            <a:endParaRPr lang="en-US" i="1" dirty="0"/>
          </a:p>
        </p:txBody>
      </p:sp>
      <p:sp>
        <p:nvSpPr>
          <p:cNvPr id="6" name="Text Placeholder 5"/>
          <p:cNvSpPr>
            <a:spLocks noGrp="1"/>
          </p:cNvSpPr>
          <p:nvPr>
            <p:ph type="body" sz="quarter" idx="10"/>
          </p:nvPr>
        </p:nvSpPr>
        <p:spPr>
          <a:xfrm>
            <a:off x="438151" y="1076623"/>
            <a:ext cx="7305155" cy="3757952"/>
          </a:xfrm>
        </p:spPr>
        <p:txBody>
          <a:bodyPr/>
          <a:lstStyle/>
          <a:p>
            <a:pPr marL="0" indent="0">
              <a:buNone/>
            </a:pPr>
            <a:r>
              <a:rPr lang="en-US" dirty="0"/>
              <a:t>Configuration drift</a:t>
            </a:r>
          </a:p>
          <a:p>
            <a:pPr lvl="1">
              <a:buFont typeface="Arial" panose="020B0604020202020204" pitchFamily="34" charset="0"/>
              <a:buChar char="•"/>
            </a:pPr>
            <a:r>
              <a:rPr lang="en-US" sz="1800" dirty="0"/>
              <a:t>Process whereby a set of resources change their state over time</a:t>
            </a:r>
          </a:p>
          <a:p>
            <a:pPr lvl="1">
              <a:buFont typeface="Arial" panose="020B0604020202020204" pitchFamily="34" charset="0"/>
              <a:buChar char="•"/>
            </a:pPr>
            <a:r>
              <a:rPr lang="en-US" sz="1800" dirty="0"/>
              <a:t>Can occur from changes made by people, processes, or programs</a:t>
            </a:r>
          </a:p>
          <a:p>
            <a:pPr marL="0" indent="0">
              <a:buNone/>
            </a:pPr>
            <a:r>
              <a:rPr lang="en-US" dirty="0"/>
              <a:t>Potential security risks introduced by configuration drift</a:t>
            </a:r>
          </a:p>
          <a:p>
            <a:pPr lvl="1">
              <a:buFont typeface="Arial" panose="020B0604020202020204" pitchFamily="34" charset="0"/>
              <a:buChar char="•"/>
            </a:pPr>
            <a:r>
              <a:rPr lang="en-US" sz="1800" dirty="0"/>
              <a:t>Open ports that should have been closed</a:t>
            </a:r>
          </a:p>
          <a:p>
            <a:pPr lvl="1">
              <a:buFont typeface="Arial" panose="020B0604020202020204" pitchFamily="34" charset="0"/>
              <a:buChar char="•"/>
            </a:pPr>
            <a:r>
              <a:rPr lang="en-US" sz="1800" dirty="0"/>
              <a:t>Inconsistent patching across environments</a:t>
            </a:r>
          </a:p>
          <a:p>
            <a:pPr lvl="1">
              <a:buFont typeface="Arial" panose="020B0604020202020204" pitchFamily="34" charset="0"/>
              <a:buChar char="•"/>
            </a:pPr>
            <a:r>
              <a:rPr lang="en-US" sz="1800" dirty="0"/>
              <a:t>Software that doesn’t meet compliance requirements</a:t>
            </a:r>
          </a:p>
          <a:p>
            <a:pPr marL="0" lvl="1" indent="0">
              <a:buNone/>
            </a:pPr>
            <a:r>
              <a:rPr lang="en-US" sz="2100" dirty="0">
                <a:latin typeface="Segoe UI Semilight" panose="020B0402040204020203" pitchFamily="34" charset="0"/>
                <a:cs typeface="Segoe UI Semilight" panose="020B0402040204020203" pitchFamily="34" charset="0"/>
              </a:rPr>
              <a:t>Solutions that can help</a:t>
            </a:r>
          </a:p>
          <a:p>
            <a:pPr lvl="1">
              <a:buFont typeface="Arial" panose="020B0604020202020204" pitchFamily="34" charset="0"/>
              <a:buChar char="•"/>
            </a:pPr>
            <a:r>
              <a:rPr lang="en-US" sz="1800" dirty="0"/>
              <a:t>Windows PowerShell Desired State Configuration</a:t>
            </a:r>
          </a:p>
          <a:p>
            <a:pPr lvl="1">
              <a:buFont typeface="Arial" panose="020B0604020202020204" pitchFamily="34" charset="0"/>
              <a:buChar char="•"/>
            </a:pPr>
            <a:r>
              <a:rPr lang="en-US" sz="1800" dirty="0"/>
              <a:t>Azure Policy</a:t>
            </a:r>
          </a:p>
          <a:p>
            <a:pPr lvl="1">
              <a:buFont typeface="Arial" panose="020B0604020202020204" pitchFamily="34" charset="0"/>
              <a:buChar char="•"/>
            </a:pPr>
            <a:r>
              <a:rPr lang="en-US" sz="1800" dirty="0"/>
              <a:t>Many non-Microsoft solutions integrated with Azure</a:t>
            </a:r>
          </a:p>
        </p:txBody>
      </p:sp>
    </p:spTree>
    <p:extLst>
      <p:ext uri="{BB962C8B-B14F-4D97-AF65-F5344CB8AC3E}">
        <p14:creationId xmlns:p14="http://schemas.microsoft.com/office/powerpoint/2010/main" val="315268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26708-8F62-4386-9C25-49F2FC6D409D}"/>
              </a:ext>
            </a:extLst>
          </p:cNvPr>
          <p:cNvSpPr>
            <a:spLocks noGrp="1"/>
          </p:cNvSpPr>
          <p:nvPr>
            <p:ph type="title"/>
          </p:nvPr>
        </p:nvSpPr>
        <p:spPr/>
        <p:txBody>
          <a:bodyPr/>
          <a:lstStyle/>
          <a:p>
            <a:r>
              <a:rPr lang="en-IE" b="1" dirty="0"/>
              <a:t>What is Azure Resource Manager?</a:t>
            </a:r>
            <a:endParaRPr lang="en-US" dirty="0"/>
          </a:p>
        </p:txBody>
      </p:sp>
      <p:sp>
        <p:nvSpPr>
          <p:cNvPr id="3" name="Text Placeholder 2">
            <a:extLst>
              <a:ext uri="{FF2B5EF4-FFF2-40B4-BE49-F238E27FC236}">
                <a16:creationId xmlns:a16="http://schemas.microsoft.com/office/drawing/2014/main" id="{78C9B5D5-D827-4E90-A159-92871BB5A54D}"/>
              </a:ext>
            </a:extLst>
          </p:cNvPr>
          <p:cNvSpPr>
            <a:spLocks noGrp="1"/>
          </p:cNvSpPr>
          <p:nvPr>
            <p:ph type="body" sz="quarter" idx="10"/>
          </p:nvPr>
        </p:nvSpPr>
        <p:spPr>
          <a:xfrm>
            <a:off x="440055" y="920964"/>
            <a:ext cx="8263890" cy="969497"/>
          </a:xfrm>
        </p:spPr>
        <p:txBody>
          <a:bodyPr/>
          <a:lstStyle/>
          <a:p>
            <a:r>
              <a:rPr lang="en-IE" i="1" dirty="0">
                <a:solidFill>
                  <a:schemeClr val="tx1"/>
                </a:solidFill>
                <a:latin typeface="Segoe UI Light" pitchFamily="34" charset="0"/>
              </a:rPr>
              <a:t>Azure Resource Manager</a:t>
            </a:r>
            <a:r>
              <a:rPr lang="en-IE" dirty="0">
                <a:solidFill>
                  <a:schemeClr val="tx1"/>
                </a:solidFill>
                <a:latin typeface="Segoe UI Light" pitchFamily="34" charset="0"/>
              </a:rPr>
              <a:t> is a management layer in which a resource group and all the resources within it are created, configured, managed, and deleted</a:t>
            </a:r>
            <a:endParaRPr lang="en-US" dirty="0"/>
          </a:p>
        </p:txBody>
      </p:sp>
      <p:grpSp>
        <p:nvGrpSpPr>
          <p:cNvPr id="4" name="Group 3">
            <a:extLst>
              <a:ext uri="{FF2B5EF4-FFF2-40B4-BE49-F238E27FC236}">
                <a16:creationId xmlns:a16="http://schemas.microsoft.com/office/drawing/2014/main" id="{8D0734C1-7E9C-420D-96E6-ECA80A289699}"/>
              </a:ext>
            </a:extLst>
          </p:cNvPr>
          <p:cNvGrpSpPr>
            <a:grpSpLocks noChangeAspect="1"/>
          </p:cNvGrpSpPr>
          <p:nvPr/>
        </p:nvGrpSpPr>
        <p:grpSpPr>
          <a:xfrm>
            <a:off x="4051043" y="1949004"/>
            <a:ext cx="581182" cy="262233"/>
            <a:chOff x="2904848" y="2885814"/>
            <a:chExt cx="1681162" cy="959376"/>
          </a:xfrm>
        </p:grpSpPr>
        <p:sp>
          <p:nvSpPr>
            <p:cNvPr id="5" name="Flowchart: Magnetic Disk 4">
              <a:extLst>
                <a:ext uri="{FF2B5EF4-FFF2-40B4-BE49-F238E27FC236}">
                  <a16:creationId xmlns:a16="http://schemas.microsoft.com/office/drawing/2014/main" id="{BEA7C68F-3620-463A-9567-B33FEE21D466}"/>
                </a:ext>
              </a:extLst>
            </p:cNvPr>
            <p:cNvSpPr/>
            <p:nvPr/>
          </p:nvSpPr>
          <p:spPr>
            <a:xfrm>
              <a:off x="2904848" y="2885814"/>
              <a:ext cx="1681162" cy="959376"/>
            </a:xfrm>
            <a:prstGeom prst="flowChartMagneticDisk">
              <a:avLst/>
            </a:prstGeom>
            <a:solidFill>
              <a:srgbClr val="00B05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 name="Oval 5">
              <a:extLst>
                <a:ext uri="{FF2B5EF4-FFF2-40B4-BE49-F238E27FC236}">
                  <a16:creationId xmlns:a16="http://schemas.microsoft.com/office/drawing/2014/main" id="{5569068D-A30F-4905-A789-64C366FED478}"/>
                </a:ext>
              </a:extLst>
            </p:cNvPr>
            <p:cNvSpPr/>
            <p:nvPr/>
          </p:nvSpPr>
          <p:spPr bwMode="auto">
            <a:xfrm>
              <a:off x="2936469" y="2885814"/>
              <a:ext cx="1608667" cy="319087"/>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85F0A148-A564-4ECB-BAFC-36772BFB4695}"/>
              </a:ext>
            </a:extLst>
          </p:cNvPr>
          <p:cNvGrpSpPr>
            <a:grpSpLocks noChangeAspect="1"/>
          </p:cNvGrpSpPr>
          <p:nvPr/>
        </p:nvGrpSpPr>
        <p:grpSpPr>
          <a:xfrm>
            <a:off x="3114168" y="2830168"/>
            <a:ext cx="596062" cy="356942"/>
            <a:chOff x="735024" y="1846450"/>
            <a:chExt cx="2136703" cy="1279529"/>
          </a:xfrm>
        </p:grpSpPr>
        <p:grpSp>
          <p:nvGrpSpPr>
            <p:cNvPr id="8" name="Group 7">
              <a:extLst>
                <a:ext uri="{FF2B5EF4-FFF2-40B4-BE49-F238E27FC236}">
                  <a16:creationId xmlns:a16="http://schemas.microsoft.com/office/drawing/2014/main" id="{1CE7BC4A-3BB8-4256-A2BF-B2B2F78A9040}"/>
                </a:ext>
              </a:extLst>
            </p:cNvPr>
            <p:cNvGrpSpPr>
              <a:grpSpLocks noChangeAspect="1"/>
            </p:cNvGrpSpPr>
            <p:nvPr/>
          </p:nvGrpSpPr>
          <p:grpSpPr>
            <a:xfrm>
              <a:off x="735024" y="1846450"/>
              <a:ext cx="2136703" cy="1279529"/>
              <a:chOff x="620029" y="4032166"/>
              <a:chExt cx="2136703" cy="1279529"/>
            </a:xfrm>
          </p:grpSpPr>
          <p:sp>
            <p:nvSpPr>
              <p:cNvPr id="12" name="Rectangle 11">
                <a:extLst>
                  <a:ext uri="{FF2B5EF4-FFF2-40B4-BE49-F238E27FC236}">
                    <a16:creationId xmlns:a16="http://schemas.microsoft.com/office/drawing/2014/main" id="{244311E6-429F-4E91-B7CE-8D7069D006F4}"/>
                  </a:ext>
                </a:extLst>
              </p:cNvPr>
              <p:cNvSpPr/>
              <p:nvPr/>
            </p:nvSpPr>
            <p:spPr bwMode="auto">
              <a:xfrm>
                <a:off x="2130297" y="4996389"/>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8F1D788F-3317-45B9-AB74-7B09B1F827BB}"/>
                  </a:ext>
                </a:extLst>
              </p:cNvPr>
              <p:cNvSpPr/>
              <p:nvPr/>
            </p:nvSpPr>
            <p:spPr bwMode="auto">
              <a:xfrm>
                <a:off x="620029" y="5001732"/>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0D0206A5-672D-4236-9FCF-14623B34BD07}"/>
                  </a:ext>
                </a:extLst>
              </p:cNvPr>
              <p:cNvSpPr/>
              <p:nvPr/>
            </p:nvSpPr>
            <p:spPr bwMode="auto">
              <a:xfrm>
                <a:off x="1141562" y="4962419"/>
                <a:ext cx="1118373" cy="34927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7678F732-A6F2-4B51-A582-05FDEF9EC6B2}"/>
                  </a:ext>
                </a:extLst>
              </p:cNvPr>
              <p:cNvSpPr/>
              <p:nvPr/>
            </p:nvSpPr>
            <p:spPr bwMode="auto">
              <a:xfrm rot="16200000">
                <a:off x="1384124" y="4204714"/>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4B02C8EF-9C8E-44BC-ADE2-E2EE6520CA8A}"/>
                  </a:ext>
                </a:extLst>
              </p:cNvPr>
              <p:cNvSpPr/>
              <p:nvPr/>
            </p:nvSpPr>
            <p:spPr bwMode="auto">
              <a:xfrm rot="16200000">
                <a:off x="1384128" y="4712354"/>
                <a:ext cx="626434" cy="35175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1F173871-7664-4C0A-A3BE-8698BAEBFC47}"/>
                </a:ext>
              </a:extLst>
            </p:cNvPr>
            <p:cNvGrpSpPr>
              <a:grpSpLocks noChangeAspect="1"/>
            </p:cNvGrpSpPr>
            <p:nvPr/>
          </p:nvGrpSpPr>
          <p:grpSpPr>
            <a:xfrm>
              <a:off x="1610341" y="2731596"/>
              <a:ext cx="365760" cy="365760"/>
              <a:chOff x="9659407" y="1948784"/>
              <a:chExt cx="1371600" cy="1371600"/>
            </a:xfrm>
          </p:grpSpPr>
          <p:sp>
            <p:nvSpPr>
              <p:cNvPr id="10" name="Oval 9">
                <a:extLst>
                  <a:ext uri="{FF2B5EF4-FFF2-40B4-BE49-F238E27FC236}">
                    <a16:creationId xmlns:a16="http://schemas.microsoft.com/office/drawing/2014/main" id="{9EC9F8CC-5857-4D0E-B2D7-88FE4C734839}"/>
                  </a:ext>
                </a:extLst>
              </p:cNvPr>
              <p:cNvSpPr/>
              <p:nvPr/>
            </p:nvSpPr>
            <p:spPr bwMode="auto">
              <a:xfrm>
                <a:off x="9659407" y="1948784"/>
                <a:ext cx="1371600" cy="1371600"/>
              </a:xfrm>
              <a:prstGeom prst="ellipse">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3557EF28-9582-4C02-BA94-8DE995DB1750}"/>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926107" y="2242098"/>
                <a:ext cx="838200" cy="760429"/>
              </a:xfrm>
              <a:prstGeom prst="rect">
                <a:avLst/>
              </a:prstGeom>
            </p:spPr>
          </p:pic>
        </p:grpSp>
      </p:grpSp>
      <p:sp>
        <p:nvSpPr>
          <p:cNvPr id="17" name="Freeform 8">
            <a:extLst>
              <a:ext uri="{FF2B5EF4-FFF2-40B4-BE49-F238E27FC236}">
                <a16:creationId xmlns:a16="http://schemas.microsoft.com/office/drawing/2014/main" id="{AE9F4DB2-0DF1-48B7-8255-5CF6F7A268FB}"/>
              </a:ext>
            </a:extLst>
          </p:cNvPr>
          <p:cNvSpPr>
            <a:spLocks noChangeAspect="1" noEditPoints="1"/>
          </p:cNvSpPr>
          <p:nvPr/>
        </p:nvSpPr>
        <p:spPr bwMode="auto">
          <a:xfrm>
            <a:off x="4416575" y="2285154"/>
            <a:ext cx="515665" cy="232829"/>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rgbClr val="FFB90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pic>
        <p:nvPicPr>
          <p:cNvPr id="18" name="Picture 17">
            <a:extLst>
              <a:ext uri="{FF2B5EF4-FFF2-40B4-BE49-F238E27FC236}">
                <a16:creationId xmlns:a16="http://schemas.microsoft.com/office/drawing/2014/main" id="{7A1E98B7-68B2-4DA8-AFB9-270AF3DB1944}"/>
              </a:ext>
            </a:extLst>
          </p:cNvPr>
          <p:cNvPicPr>
            <a:picLocks noChangeAspect="1"/>
          </p:cNvPicPr>
          <p:nvPr/>
        </p:nvPicPr>
        <p:blipFill>
          <a:blip r:embed="rId4"/>
          <a:stretch>
            <a:fillRect/>
          </a:stretch>
        </p:blipFill>
        <p:spPr>
          <a:xfrm>
            <a:off x="3138478" y="1950849"/>
            <a:ext cx="415361" cy="604160"/>
          </a:xfrm>
          <a:prstGeom prst="rect">
            <a:avLst/>
          </a:prstGeom>
        </p:spPr>
      </p:pic>
      <p:grpSp>
        <p:nvGrpSpPr>
          <p:cNvPr id="19" name="Group 18">
            <a:extLst>
              <a:ext uri="{FF2B5EF4-FFF2-40B4-BE49-F238E27FC236}">
                <a16:creationId xmlns:a16="http://schemas.microsoft.com/office/drawing/2014/main" id="{E2448996-4F3C-408E-8F81-37B771B0D5DC}"/>
              </a:ext>
            </a:extLst>
          </p:cNvPr>
          <p:cNvGrpSpPr>
            <a:grpSpLocks noChangeAspect="1"/>
          </p:cNvGrpSpPr>
          <p:nvPr/>
        </p:nvGrpSpPr>
        <p:grpSpPr>
          <a:xfrm>
            <a:off x="4238648" y="3501867"/>
            <a:ext cx="335120" cy="333793"/>
            <a:chOff x="7296944" y="5021262"/>
            <a:chExt cx="801688" cy="798513"/>
          </a:xfrm>
        </p:grpSpPr>
        <p:sp>
          <p:nvSpPr>
            <p:cNvPr id="20" name="Rectangle 25">
              <a:extLst>
                <a:ext uri="{FF2B5EF4-FFF2-40B4-BE49-F238E27FC236}">
                  <a16:creationId xmlns:a16="http://schemas.microsoft.com/office/drawing/2014/main" id="{DCD559E9-00B9-4797-B736-CF8E628C8E40}"/>
                </a:ext>
              </a:extLst>
            </p:cNvPr>
            <p:cNvSpPr>
              <a:spLocks noChangeArrowheads="1"/>
            </p:cNvSpPr>
            <p:nvPr/>
          </p:nvSpPr>
          <p:spPr bwMode="auto">
            <a:xfrm>
              <a:off x="7296944" y="5021262"/>
              <a:ext cx="801688" cy="798513"/>
            </a:xfrm>
            <a:prstGeom prst="rect">
              <a:avLst/>
            </a:prstGeom>
            <a:solidFill>
              <a:srgbClr val="008272"/>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1" name="Freeform 26">
              <a:extLst>
                <a:ext uri="{FF2B5EF4-FFF2-40B4-BE49-F238E27FC236}">
                  <a16:creationId xmlns:a16="http://schemas.microsoft.com/office/drawing/2014/main" id="{29F62D81-769B-4EE0-B0F4-7151C8C07F4B}"/>
                </a:ext>
              </a:extLst>
            </p:cNvPr>
            <p:cNvSpPr>
              <a:spLocks noChangeAspect="1"/>
            </p:cNvSpPr>
            <p:nvPr/>
          </p:nvSpPr>
          <p:spPr bwMode="auto">
            <a:xfrm>
              <a:off x="7461780"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2" name="Freeform 27">
              <a:extLst>
                <a:ext uri="{FF2B5EF4-FFF2-40B4-BE49-F238E27FC236}">
                  <a16:creationId xmlns:a16="http://schemas.microsoft.com/office/drawing/2014/main" id="{D9DEF7E7-81C2-4918-A0BC-D9BE43E0AC39}"/>
                </a:ext>
              </a:extLst>
            </p:cNvPr>
            <p:cNvSpPr>
              <a:spLocks noEditPoints="1"/>
            </p:cNvSpPr>
            <p:nvPr/>
          </p:nvSpPr>
          <p:spPr bwMode="auto">
            <a:xfrm>
              <a:off x="7564967" y="5165724"/>
              <a:ext cx="96838"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5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5" y="38"/>
                    <a:pt x="25" y="26"/>
                  </a:cubicBezTo>
                  <a:cubicBezTo>
                    <a:pt x="25"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3" name="Freeform 28">
              <a:extLst>
                <a:ext uri="{FF2B5EF4-FFF2-40B4-BE49-F238E27FC236}">
                  <a16:creationId xmlns:a16="http://schemas.microsoft.com/office/drawing/2014/main" id="{17B938D9-E92D-490F-8FAD-169D75CAF164}"/>
                </a:ext>
              </a:extLst>
            </p:cNvPr>
            <p:cNvSpPr>
              <a:spLocks/>
            </p:cNvSpPr>
            <p:nvPr/>
          </p:nvSpPr>
          <p:spPr bwMode="auto">
            <a:xfrm>
              <a:off x="7687205"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4" name="Freeform 29">
              <a:extLst>
                <a:ext uri="{FF2B5EF4-FFF2-40B4-BE49-F238E27FC236}">
                  <a16:creationId xmlns:a16="http://schemas.microsoft.com/office/drawing/2014/main" id="{57801DDE-4CE9-4C23-93C9-D9AE74A830B8}"/>
                </a:ext>
              </a:extLst>
            </p:cNvPr>
            <p:cNvSpPr>
              <a:spLocks noEditPoints="1"/>
            </p:cNvSpPr>
            <p:nvPr/>
          </p:nvSpPr>
          <p:spPr bwMode="auto">
            <a:xfrm>
              <a:off x="7449080"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5" name="Freeform 30">
              <a:extLst>
                <a:ext uri="{FF2B5EF4-FFF2-40B4-BE49-F238E27FC236}">
                  <a16:creationId xmlns:a16="http://schemas.microsoft.com/office/drawing/2014/main" id="{A4247195-9BA1-4C98-9AF2-8F64732C226F}"/>
                </a:ext>
              </a:extLst>
            </p:cNvPr>
            <p:cNvSpPr>
              <a:spLocks/>
            </p:cNvSpPr>
            <p:nvPr/>
          </p:nvSpPr>
          <p:spPr bwMode="auto">
            <a:xfrm>
              <a:off x="7554119" y="5351462"/>
              <a:ext cx="55563"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6" name="Freeform 31">
              <a:extLst>
                <a:ext uri="{FF2B5EF4-FFF2-40B4-BE49-F238E27FC236}">
                  <a16:creationId xmlns:a16="http://schemas.microsoft.com/office/drawing/2014/main" id="{B4083019-E541-4A86-8B48-9E3384C8658E}"/>
                </a:ext>
              </a:extLst>
            </p:cNvPr>
            <p:cNvSpPr>
              <a:spLocks noEditPoints="1"/>
            </p:cNvSpPr>
            <p:nvPr/>
          </p:nvSpPr>
          <p:spPr bwMode="auto">
            <a:xfrm>
              <a:off x="7649369"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8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1"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8"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7" name="Freeform 32">
              <a:extLst>
                <a:ext uri="{FF2B5EF4-FFF2-40B4-BE49-F238E27FC236}">
                  <a16:creationId xmlns:a16="http://schemas.microsoft.com/office/drawing/2014/main" id="{CA7D35DA-ADB1-4957-8AC0-FA443293EC52}"/>
                </a:ext>
              </a:extLst>
            </p:cNvPr>
            <p:cNvSpPr>
              <a:spLocks noEditPoints="1"/>
            </p:cNvSpPr>
            <p:nvPr/>
          </p:nvSpPr>
          <p:spPr bwMode="auto">
            <a:xfrm>
              <a:off x="742394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8" name="Freeform 33">
              <a:extLst>
                <a:ext uri="{FF2B5EF4-FFF2-40B4-BE49-F238E27FC236}">
                  <a16:creationId xmlns:a16="http://schemas.microsoft.com/office/drawing/2014/main" id="{2521243D-5170-4A97-8B00-81AC6A7EB06C}"/>
                </a:ext>
              </a:extLst>
            </p:cNvPr>
            <p:cNvSpPr>
              <a:spLocks noEditPoints="1"/>
            </p:cNvSpPr>
            <p:nvPr/>
          </p:nvSpPr>
          <p:spPr bwMode="auto">
            <a:xfrm>
              <a:off x="7539831" y="5540374"/>
              <a:ext cx="96838"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9" name="Freeform 34">
              <a:extLst>
                <a:ext uri="{FF2B5EF4-FFF2-40B4-BE49-F238E27FC236}">
                  <a16:creationId xmlns:a16="http://schemas.microsoft.com/office/drawing/2014/main" id="{ACC6AB2D-42B7-47FF-9539-C9A0CF8C21D8}"/>
                </a:ext>
              </a:extLst>
            </p:cNvPr>
            <p:cNvSpPr>
              <a:spLocks/>
            </p:cNvSpPr>
            <p:nvPr/>
          </p:nvSpPr>
          <p:spPr bwMode="auto">
            <a:xfrm>
              <a:off x="7662069" y="5540374"/>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5 h 52"/>
                <a:gd name="T12" fmla="*/ 3 w 22"/>
                <a:gd name="T13" fmla="*/ 16 h 52"/>
                <a:gd name="T14" fmla="*/ 0 w 22"/>
                <a:gd name="T15" fmla="*/ 17 h 52"/>
                <a:gd name="T16" fmla="*/ 0 w 22"/>
                <a:gd name="T17" fmla="*/ 7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5"/>
                  </a:cubicBezTo>
                  <a:cubicBezTo>
                    <a:pt x="5" y="16"/>
                    <a:pt x="4" y="16"/>
                    <a:pt x="3" y="16"/>
                  </a:cubicBezTo>
                  <a:cubicBezTo>
                    <a:pt x="2" y="17"/>
                    <a:pt x="1" y="17"/>
                    <a:pt x="0" y="17"/>
                  </a:cubicBezTo>
                  <a:cubicBezTo>
                    <a:pt x="0" y="7"/>
                    <a:pt x="0" y="7"/>
                    <a:pt x="0" y="7"/>
                  </a:cubicBezTo>
                  <a:cubicBezTo>
                    <a:pt x="3" y="7"/>
                    <a:pt x="6" y="6"/>
                    <a:pt x="8" y="4"/>
                  </a:cubicBezTo>
                  <a:cubicBezTo>
                    <a:pt x="11" y="3"/>
                    <a:pt x="13" y="1"/>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0" name="Freeform 35">
              <a:extLst>
                <a:ext uri="{FF2B5EF4-FFF2-40B4-BE49-F238E27FC236}">
                  <a16:creationId xmlns:a16="http://schemas.microsoft.com/office/drawing/2014/main" id="{37584709-D612-43F5-B52F-5F591554A9B1}"/>
                </a:ext>
              </a:extLst>
            </p:cNvPr>
            <p:cNvSpPr>
              <a:spLocks/>
            </p:cNvSpPr>
            <p:nvPr/>
          </p:nvSpPr>
          <p:spPr bwMode="auto">
            <a:xfrm>
              <a:off x="7914217"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1" name="Freeform 36">
              <a:extLst>
                <a:ext uri="{FF2B5EF4-FFF2-40B4-BE49-F238E27FC236}">
                  <a16:creationId xmlns:a16="http://schemas.microsoft.com/office/drawing/2014/main" id="{D1EB5145-BE54-4F01-B407-87D0F4E8B663}"/>
                </a:ext>
              </a:extLst>
            </p:cNvPr>
            <p:cNvSpPr>
              <a:spLocks noEditPoints="1"/>
            </p:cNvSpPr>
            <p:nvPr/>
          </p:nvSpPr>
          <p:spPr bwMode="auto">
            <a:xfrm>
              <a:off x="7876381"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6" y="39"/>
                    <a:pt x="26" y="27"/>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2" name="Freeform 37">
              <a:extLst>
                <a:ext uri="{FF2B5EF4-FFF2-40B4-BE49-F238E27FC236}">
                  <a16:creationId xmlns:a16="http://schemas.microsoft.com/office/drawing/2014/main" id="{2D7B639E-2489-4507-862F-62C496E86828}"/>
                </a:ext>
              </a:extLst>
            </p:cNvPr>
            <p:cNvSpPr>
              <a:spLocks noEditPoints="1"/>
            </p:cNvSpPr>
            <p:nvPr/>
          </p:nvSpPr>
          <p:spPr bwMode="auto">
            <a:xfrm>
              <a:off x="7876381"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3" name="Freeform 38">
              <a:extLst>
                <a:ext uri="{FF2B5EF4-FFF2-40B4-BE49-F238E27FC236}">
                  <a16:creationId xmlns:a16="http://schemas.microsoft.com/office/drawing/2014/main" id="{CBBA1D97-C76F-4B8C-BA1E-77E5DAA529E3}"/>
                </a:ext>
              </a:extLst>
            </p:cNvPr>
            <p:cNvSpPr>
              <a:spLocks noEditPoints="1"/>
            </p:cNvSpPr>
            <p:nvPr/>
          </p:nvSpPr>
          <p:spPr bwMode="auto">
            <a:xfrm>
              <a:off x="7785630" y="5165724"/>
              <a:ext cx="95250"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6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6" y="38"/>
                    <a:pt x="26" y="26"/>
                  </a:cubicBezTo>
                  <a:cubicBezTo>
                    <a:pt x="26"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4" name="Freeform 39">
              <a:extLst>
                <a:ext uri="{FF2B5EF4-FFF2-40B4-BE49-F238E27FC236}">
                  <a16:creationId xmlns:a16="http://schemas.microsoft.com/office/drawing/2014/main" id="{5BF335A0-F222-4BF0-8B74-D4B0D02FCA8E}"/>
                </a:ext>
              </a:extLst>
            </p:cNvPr>
            <p:cNvSpPr>
              <a:spLocks/>
            </p:cNvSpPr>
            <p:nvPr/>
          </p:nvSpPr>
          <p:spPr bwMode="auto">
            <a:xfrm>
              <a:off x="7773194" y="5351462"/>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5" name="Freeform 40">
              <a:extLst>
                <a:ext uri="{FF2B5EF4-FFF2-40B4-BE49-F238E27FC236}">
                  <a16:creationId xmlns:a16="http://schemas.microsoft.com/office/drawing/2014/main" id="{575D717B-3A24-4C29-8DA8-BC13C2B2410B}"/>
                </a:ext>
              </a:extLst>
            </p:cNvPr>
            <p:cNvSpPr>
              <a:spLocks noEditPoints="1"/>
            </p:cNvSpPr>
            <p:nvPr/>
          </p:nvSpPr>
          <p:spPr bwMode="auto">
            <a:xfrm>
              <a:off x="776049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pic>
        <p:nvPicPr>
          <p:cNvPr id="36" name="Picture 35">
            <a:extLst>
              <a:ext uri="{FF2B5EF4-FFF2-40B4-BE49-F238E27FC236}">
                <a16:creationId xmlns:a16="http://schemas.microsoft.com/office/drawing/2014/main" id="{A80C1C39-DBDC-4BF4-89D0-24EB8FA8B2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9353" y="2315947"/>
            <a:ext cx="493517" cy="914810"/>
          </a:xfrm>
          <a:prstGeom prst="rect">
            <a:avLst/>
          </a:prstGeom>
        </p:spPr>
      </p:pic>
      <p:grpSp>
        <p:nvGrpSpPr>
          <p:cNvPr id="37" name="Group 36">
            <a:extLst>
              <a:ext uri="{FF2B5EF4-FFF2-40B4-BE49-F238E27FC236}">
                <a16:creationId xmlns:a16="http://schemas.microsoft.com/office/drawing/2014/main" id="{DA5F9470-F370-408B-9594-87EE7729820E}"/>
              </a:ext>
            </a:extLst>
          </p:cNvPr>
          <p:cNvGrpSpPr>
            <a:grpSpLocks noChangeAspect="1"/>
          </p:cNvGrpSpPr>
          <p:nvPr/>
        </p:nvGrpSpPr>
        <p:grpSpPr>
          <a:xfrm>
            <a:off x="4361693" y="2592070"/>
            <a:ext cx="686861" cy="619147"/>
            <a:chOff x="6639572" y="1907217"/>
            <a:chExt cx="3200400" cy="2645540"/>
          </a:xfrm>
        </p:grpSpPr>
        <p:grpSp>
          <p:nvGrpSpPr>
            <p:cNvPr id="38" name="Group 37">
              <a:extLst>
                <a:ext uri="{FF2B5EF4-FFF2-40B4-BE49-F238E27FC236}">
                  <a16:creationId xmlns:a16="http://schemas.microsoft.com/office/drawing/2014/main" id="{E8CCCDF3-A3C7-4400-BD28-8366743093F4}"/>
                </a:ext>
              </a:extLst>
            </p:cNvPr>
            <p:cNvGrpSpPr>
              <a:grpSpLocks noChangeAspect="1"/>
            </p:cNvGrpSpPr>
            <p:nvPr/>
          </p:nvGrpSpPr>
          <p:grpSpPr>
            <a:xfrm>
              <a:off x="6639572" y="1907217"/>
              <a:ext cx="3200400" cy="2645540"/>
              <a:chOff x="6219422" y="1886308"/>
              <a:chExt cx="3657600" cy="2752244"/>
            </a:xfrm>
          </p:grpSpPr>
          <p:grpSp>
            <p:nvGrpSpPr>
              <p:cNvPr id="40" name="Group 39">
                <a:extLst>
                  <a:ext uri="{FF2B5EF4-FFF2-40B4-BE49-F238E27FC236}">
                    <a16:creationId xmlns:a16="http://schemas.microsoft.com/office/drawing/2014/main" id="{3A2E6D6F-80C7-47D1-9168-BC8FDDACF117}"/>
                  </a:ext>
                </a:extLst>
              </p:cNvPr>
              <p:cNvGrpSpPr/>
              <p:nvPr/>
            </p:nvGrpSpPr>
            <p:grpSpPr>
              <a:xfrm>
                <a:off x="6219422" y="1886308"/>
                <a:ext cx="3657600" cy="2752244"/>
                <a:chOff x="6219421" y="1886308"/>
                <a:chExt cx="3657600" cy="2752244"/>
              </a:xfrm>
            </p:grpSpPr>
            <p:sp>
              <p:nvSpPr>
                <p:cNvPr id="42" name="Rectangle 41">
                  <a:extLst>
                    <a:ext uri="{FF2B5EF4-FFF2-40B4-BE49-F238E27FC236}">
                      <a16:creationId xmlns:a16="http://schemas.microsoft.com/office/drawing/2014/main" id="{C544F879-988D-40C9-9F36-795EAACC8765}"/>
                    </a:ext>
                  </a:extLst>
                </p:cNvPr>
                <p:cNvSpPr/>
                <p:nvPr/>
              </p:nvSpPr>
              <p:spPr bwMode="auto">
                <a:xfrm>
                  <a:off x="6219421" y="1895352"/>
                  <a:ext cx="3657600" cy="2743200"/>
                </a:xfrm>
                <a:prstGeom prst="rect">
                  <a:avLst/>
                </a:prstGeom>
                <a:solidFill>
                  <a:schemeClr val="bg1"/>
                </a:solidFill>
                <a:ln w="19050">
                  <a:solidFill>
                    <a:srgbClr val="9B4F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2607173F-3CE9-48E9-928D-34C127546E5E}"/>
                    </a:ext>
                  </a:extLst>
                </p:cNvPr>
                <p:cNvSpPr/>
                <p:nvPr/>
              </p:nvSpPr>
              <p:spPr bwMode="auto">
                <a:xfrm>
                  <a:off x="6219422" y="1886308"/>
                  <a:ext cx="3657599" cy="457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4" name="Group 43">
                  <a:extLst>
                    <a:ext uri="{FF2B5EF4-FFF2-40B4-BE49-F238E27FC236}">
                      <a16:creationId xmlns:a16="http://schemas.microsoft.com/office/drawing/2014/main" id="{C99DE2E6-DB8B-4749-8BBD-D9DC83339354}"/>
                    </a:ext>
                  </a:extLst>
                </p:cNvPr>
                <p:cNvGrpSpPr/>
                <p:nvPr/>
              </p:nvGrpSpPr>
              <p:grpSpPr>
                <a:xfrm>
                  <a:off x="8580436" y="1996036"/>
                  <a:ext cx="731520" cy="237744"/>
                  <a:chOff x="8580436" y="1996036"/>
                  <a:chExt cx="731520" cy="237744"/>
                </a:xfrm>
              </p:grpSpPr>
              <p:sp>
                <p:nvSpPr>
                  <p:cNvPr id="45" name="Rectangle 44">
                    <a:extLst>
                      <a:ext uri="{FF2B5EF4-FFF2-40B4-BE49-F238E27FC236}">
                        <a16:creationId xmlns:a16="http://schemas.microsoft.com/office/drawing/2014/main" id="{5731BFDC-23B2-4831-B0E3-3AA225E79767}"/>
                      </a:ext>
                    </a:extLst>
                  </p:cNvPr>
                  <p:cNvSpPr/>
                  <p:nvPr/>
                </p:nvSpPr>
                <p:spPr bwMode="auto">
                  <a:xfrm>
                    <a:off x="9037636" y="1996036"/>
                    <a:ext cx="274320" cy="23774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5AEEE902-EA1A-44E0-86B5-9004C043AB36}"/>
                      </a:ext>
                    </a:extLst>
                  </p:cNvPr>
                  <p:cNvCxnSpPr/>
                  <p:nvPr/>
                </p:nvCxnSpPr>
                <p:spPr>
                  <a:xfrm>
                    <a:off x="8580436" y="2216461"/>
                    <a:ext cx="274320" cy="0"/>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41" name="Straight Connector 40">
                <a:extLst>
                  <a:ext uri="{FF2B5EF4-FFF2-40B4-BE49-F238E27FC236}">
                    <a16:creationId xmlns:a16="http://schemas.microsoft.com/office/drawing/2014/main" id="{5FDDE3D9-183B-4320-B491-6F8CD21AFF25}"/>
                  </a:ext>
                </a:extLst>
              </p:cNvPr>
              <p:cNvCxnSpPr/>
              <p:nvPr/>
            </p:nvCxnSpPr>
            <p:spPr>
              <a:xfrm flipH="1">
                <a:off x="9494837" y="1990651"/>
                <a:ext cx="228600" cy="237744"/>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9" name="Straight Connector 38">
              <a:extLst>
                <a:ext uri="{FF2B5EF4-FFF2-40B4-BE49-F238E27FC236}">
                  <a16:creationId xmlns:a16="http://schemas.microsoft.com/office/drawing/2014/main" id="{23688F2A-0066-4BD8-BC74-16AB0A577F9F}"/>
                </a:ext>
              </a:extLst>
            </p:cNvPr>
            <p:cNvCxnSpPr/>
            <p:nvPr/>
          </p:nvCxnSpPr>
          <p:spPr>
            <a:xfrm flipH="1" flipV="1">
              <a:off x="9505559" y="2007514"/>
              <a:ext cx="200025" cy="228527"/>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7" name="Freeform 60">
            <a:extLst>
              <a:ext uri="{FF2B5EF4-FFF2-40B4-BE49-F238E27FC236}">
                <a16:creationId xmlns:a16="http://schemas.microsoft.com/office/drawing/2014/main" id="{443D4E6B-3767-4510-BA29-03D2B2937052}"/>
              </a:ext>
            </a:extLst>
          </p:cNvPr>
          <p:cNvSpPr>
            <a:spLocks noEditPoints="1"/>
          </p:cNvSpPr>
          <p:nvPr/>
        </p:nvSpPr>
        <p:spPr bwMode="auto">
          <a:xfrm>
            <a:off x="4435569" y="2726747"/>
            <a:ext cx="305179" cy="268116"/>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solidFill>
            <a:srgbClr val="7030A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48" name="Freeform 60">
            <a:extLst>
              <a:ext uri="{FF2B5EF4-FFF2-40B4-BE49-F238E27FC236}">
                <a16:creationId xmlns:a16="http://schemas.microsoft.com/office/drawing/2014/main" id="{662DE143-50AB-4D8E-BA42-2309AE320AFB}"/>
              </a:ext>
            </a:extLst>
          </p:cNvPr>
          <p:cNvSpPr>
            <a:spLocks noEditPoints="1"/>
          </p:cNvSpPr>
          <p:nvPr/>
        </p:nvSpPr>
        <p:spPr bwMode="auto">
          <a:xfrm>
            <a:off x="4721782" y="2932038"/>
            <a:ext cx="226214" cy="207989"/>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solidFill>
            <a:srgbClr val="7030A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nvGrpSpPr>
          <p:cNvPr id="49" name="Group 48">
            <a:extLst>
              <a:ext uri="{FF2B5EF4-FFF2-40B4-BE49-F238E27FC236}">
                <a16:creationId xmlns:a16="http://schemas.microsoft.com/office/drawing/2014/main" id="{1C12563C-A92D-4105-92FC-0E4FC7BA3749}"/>
              </a:ext>
            </a:extLst>
          </p:cNvPr>
          <p:cNvGrpSpPr>
            <a:grpSpLocks noChangeAspect="1"/>
          </p:cNvGrpSpPr>
          <p:nvPr/>
        </p:nvGrpSpPr>
        <p:grpSpPr>
          <a:xfrm>
            <a:off x="3087100" y="3500835"/>
            <a:ext cx="308186" cy="308186"/>
            <a:chOff x="9659407" y="1948784"/>
            <a:chExt cx="1371600" cy="1371600"/>
          </a:xfrm>
        </p:grpSpPr>
        <p:sp>
          <p:nvSpPr>
            <p:cNvPr id="50" name="Oval 49">
              <a:extLst>
                <a:ext uri="{FF2B5EF4-FFF2-40B4-BE49-F238E27FC236}">
                  <a16:creationId xmlns:a16="http://schemas.microsoft.com/office/drawing/2014/main" id="{69536025-95A8-4BD5-A175-656EAD47FC4A}"/>
                </a:ext>
              </a:extLst>
            </p:cNvPr>
            <p:cNvSpPr/>
            <p:nvPr/>
          </p:nvSpPr>
          <p:spPr bwMode="auto">
            <a:xfrm>
              <a:off x="9659407" y="1948784"/>
              <a:ext cx="1371600" cy="1371600"/>
            </a:xfrm>
            <a:prstGeom prst="ellipse">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1" name="Picture 50">
              <a:extLst>
                <a:ext uri="{FF2B5EF4-FFF2-40B4-BE49-F238E27FC236}">
                  <a16:creationId xmlns:a16="http://schemas.microsoft.com/office/drawing/2014/main" id="{45FA9F08-E560-4BB3-A1B6-433B0F1A5519}"/>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926107" y="2242098"/>
              <a:ext cx="838200" cy="760429"/>
            </a:xfrm>
            <a:prstGeom prst="rect">
              <a:avLst/>
            </a:prstGeom>
          </p:spPr>
        </p:pic>
      </p:grpSp>
      <p:grpSp>
        <p:nvGrpSpPr>
          <p:cNvPr id="52" name="Group 51">
            <a:extLst>
              <a:ext uri="{FF2B5EF4-FFF2-40B4-BE49-F238E27FC236}">
                <a16:creationId xmlns:a16="http://schemas.microsoft.com/office/drawing/2014/main" id="{E115466A-613A-404B-9282-21A771A27964}"/>
              </a:ext>
            </a:extLst>
          </p:cNvPr>
          <p:cNvGrpSpPr>
            <a:grpSpLocks noChangeAspect="1"/>
          </p:cNvGrpSpPr>
          <p:nvPr/>
        </p:nvGrpSpPr>
        <p:grpSpPr>
          <a:xfrm>
            <a:off x="4737264" y="3500835"/>
            <a:ext cx="362760" cy="362760"/>
            <a:chOff x="7759185" y="3876159"/>
            <a:chExt cx="1371600" cy="1371600"/>
          </a:xfrm>
        </p:grpSpPr>
        <p:sp>
          <p:nvSpPr>
            <p:cNvPr id="53" name="Oval 52">
              <a:extLst>
                <a:ext uri="{FF2B5EF4-FFF2-40B4-BE49-F238E27FC236}">
                  <a16:creationId xmlns:a16="http://schemas.microsoft.com/office/drawing/2014/main" id="{B6DBC1AB-9FF8-4774-A2A7-EBB1C26CFBAE}"/>
                </a:ext>
              </a:extLst>
            </p:cNvPr>
            <p:cNvSpPr/>
            <p:nvPr/>
          </p:nvSpPr>
          <p:spPr bwMode="auto">
            <a:xfrm>
              <a:off x="7759185" y="3876159"/>
              <a:ext cx="1371600" cy="1371600"/>
            </a:xfrm>
            <a:prstGeom prst="ellipse">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4" name="Picture 53">
              <a:extLst>
                <a:ext uri="{FF2B5EF4-FFF2-40B4-BE49-F238E27FC236}">
                  <a16:creationId xmlns:a16="http://schemas.microsoft.com/office/drawing/2014/main" id="{D74F7321-CDE5-4AAB-9188-7CEF7A097CAE}"/>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8066624" y="4195786"/>
              <a:ext cx="756721" cy="756721"/>
            </a:xfrm>
            <a:prstGeom prst="rect">
              <a:avLst/>
            </a:prstGeom>
          </p:spPr>
        </p:pic>
      </p:grpSp>
      <p:grpSp>
        <p:nvGrpSpPr>
          <p:cNvPr id="55" name="Group 54">
            <a:extLst>
              <a:ext uri="{FF2B5EF4-FFF2-40B4-BE49-F238E27FC236}">
                <a16:creationId xmlns:a16="http://schemas.microsoft.com/office/drawing/2014/main" id="{AD9EFFCC-4401-4585-A931-332A0FB12AA8}"/>
              </a:ext>
            </a:extLst>
          </p:cNvPr>
          <p:cNvGrpSpPr>
            <a:grpSpLocks noChangeAspect="1"/>
          </p:cNvGrpSpPr>
          <p:nvPr/>
        </p:nvGrpSpPr>
        <p:grpSpPr>
          <a:xfrm>
            <a:off x="3678639" y="3500835"/>
            <a:ext cx="341147" cy="439501"/>
            <a:chOff x="6796720" y="4559857"/>
            <a:chExt cx="1283144" cy="1653081"/>
          </a:xfrm>
        </p:grpSpPr>
        <p:sp>
          <p:nvSpPr>
            <p:cNvPr id="56" name="Oval 55">
              <a:extLst>
                <a:ext uri="{FF2B5EF4-FFF2-40B4-BE49-F238E27FC236}">
                  <a16:creationId xmlns:a16="http://schemas.microsoft.com/office/drawing/2014/main" id="{D7627758-F567-47CC-BFB1-131A8E4CE6DE}"/>
                </a:ext>
              </a:extLst>
            </p:cNvPr>
            <p:cNvSpPr/>
            <p:nvPr/>
          </p:nvSpPr>
          <p:spPr bwMode="auto">
            <a:xfrm>
              <a:off x="6796720" y="4614868"/>
              <a:ext cx="1188720" cy="1188720"/>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4">
              <a:extLst>
                <a:ext uri="{FF2B5EF4-FFF2-40B4-BE49-F238E27FC236}">
                  <a16:creationId xmlns:a16="http://schemas.microsoft.com/office/drawing/2014/main" id="{B143D646-BDFC-4171-8A17-31AEBAAF2351}"/>
                </a:ext>
              </a:extLst>
            </p:cNvPr>
            <p:cNvGrpSpPr>
              <a:grpSpLocks noChangeAspect="1"/>
            </p:cNvGrpSpPr>
            <p:nvPr/>
          </p:nvGrpSpPr>
          <p:grpSpPr bwMode="auto">
            <a:xfrm>
              <a:off x="6819390" y="4559857"/>
              <a:ext cx="1260474" cy="1653081"/>
              <a:chOff x="2787" y="3355"/>
              <a:chExt cx="366" cy="480"/>
            </a:xfrm>
          </p:grpSpPr>
          <p:sp>
            <p:nvSpPr>
              <p:cNvPr id="58" name="AutoShape 3">
                <a:extLst>
                  <a:ext uri="{FF2B5EF4-FFF2-40B4-BE49-F238E27FC236}">
                    <a16:creationId xmlns:a16="http://schemas.microsoft.com/office/drawing/2014/main" id="{B5A4103A-370B-4BE0-8577-8660E6ADF34C}"/>
                  </a:ext>
                </a:extLst>
              </p:cNvPr>
              <p:cNvSpPr>
                <a:spLocks noChangeAspect="1" noChangeArrowheads="1" noTextEdit="1"/>
              </p:cNvSpPr>
              <p:nvPr/>
            </p:nvSpPr>
            <p:spPr bwMode="auto">
              <a:xfrm>
                <a:off x="2787" y="3355"/>
                <a:ext cx="36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59" name="Freeform 60">
                <a:extLst>
                  <a:ext uri="{FF2B5EF4-FFF2-40B4-BE49-F238E27FC236}">
                    <a16:creationId xmlns:a16="http://schemas.microsoft.com/office/drawing/2014/main" id="{9AB13025-1FD1-47B6-A9B4-C8E243734D10}"/>
                  </a:ext>
                </a:extLst>
              </p:cNvPr>
              <p:cNvSpPr>
                <a:spLocks noEditPoints="1"/>
              </p:cNvSpPr>
              <p:nvPr/>
            </p:nvSpPr>
            <p:spPr bwMode="auto">
              <a:xfrm>
                <a:off x="2855" y="3436"/>
                <a:ext cx="196" cy="196"/>
              </a:xfrm>
              <a:custGeom>
                <a:avLst/>
                <a:gdLst>
                  <a:gd name="T0" fmla="*/ 14 w 87"/>
                  <a:gd name="T1" fmla="*/ 2 h 87"/>
                  <a:gd name="T2" fmla="*/ 28 w 87"/>
                  <a:gd name="T3" fmla="*/ 16 h 87"/>
                  <a:gd name="T4" fmla="*/ 25 w 87"/>
                  <a:gd name="T5" fmla="*/ 25 h 87"/>
                  <a:gd name="T6" fmla="*/ 16 w 87"/>
                  <a:gd name="T7" fmla="*/ 28 h 87"/>
                  <a:gd name="T8" fmla="*/ 3 w 87"/>
                  <a:gd name="T9" fmla="*/ 14 h 87"/>
                  <a:gd name="T10" fmla="*/ 7 w 87"/>
                  <a:gd name="T11" fmla="*/ 35 h 87"/>
                  <a:gd name="T12" fmla="*/ 28 w 87"/>
                  <a:gd name="T13" fmla="*/ 39 h 87"/>
                  <a:gd name="T14" fmla="*/ 73 w 87"/>
                  <a:gd name="T15" fmla="*/ 84 h 87"/>
                  <a:gd name="T16" fmla="*/ 83 w 87"/>
                  <a:gd name="T17" fmla="*/ 84 h 87"/>
                  <a:gd name="T18" fmla="*/ 84 w 87"/>
                  <a:gd name="T19" fmla="*/ 83 h 87"/>
                  <a:gd name="T20" fmla="*/ 84 w 87"/>
                  <a:gd name="T21" fmla="*/ 72 h 87"/>
                  <a:gd name="T22" fmla="*/ 39 w 87"/>
                  <a:gd name="T23" fmla="*/ 28 h 87"/>
                  <a:gd name="T24" fmla="*/ 35 w 87"/>
                  <a:gd name="T25" fmla="*/ 7 h 87"/>
                  <a:gd name="T26" fmla="*/ 14 w 87"/>
                  <a:gd name="T27" fmla="*/ 2 h 87"/>
                  <a:gd name="T28" fmla="*/ 81 w 87"/>
                  <a:gd name="T29" fmla="*/ 81 h 87"/>
                  <a:gd name="T30" fmla="*/ 75 w 87"/>
                  <a:gd name="T31" fmla="*/ 81 h 87"/>
                  <a:gd name="T32" fmla="*/ 75 w 87"/>
                  <a:gd name="T33" fmla="*/ 75 h 87"/>
                  <a:gd name="T34" fmla="*/ 81 w 87"/>
                  <a:gd name="T35" fmla="*/ 75 h 87"/>
                  <a:gd name="T36" fmla="*/ 81 w 87"/>
                  <a:gd name="T37" fmla="*/ 8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87">
                    <a:moveTo>
                      <a:pt x="14" y="2"/>
                    </a:moveTo>
                    <a:cubicBezTo>
                      <a:pt x="28" y="16"/>
                      <a:pt x="28" y="16"/>
                      <a:pt x="28" y="16"/>
                    </a:cubicBezTo>
                    <a:cubicBezTo>
                      <a:pt x="25" y="25"/>
                      <a:pt x="25" y="25"/>
                      <a:pt x="25" y="25"/>
                    </a:cubicBezTo>
                    <a:cubicBezTo>
                      <a:pt x="16" y="28"/>
                      <a:pt x="16" y="28"/>
                      <a:pt x="16" y="28"/>
                    </a:cubicBezTo>
                    <a:cubicBezTo>
                      <a:pt x="3" y="14"/>
                      <a:pt x="3" y="14"/>
                      <a:pt x="3" y="14"/>
                    </a:cubicBezTo>
                    <a:cubicBezTo>
                      <a:pt x="0" y="21"/>
                      <a:pt x="1" y="29"/>
                      <a:pt x="7" y="35"/>
                    </a:cubicBezTo>
                    <a:cubicBezTo>
                      <a:pt x="13" y="40"/>
                      <a:pt x="21" y="42"/>
                      <a:pt x="28" y="39"/>
                    </a:cubicBezTo>
                    <a:cubicBezTo>
                      <a:pt x="73" y="84"/>
                      <a:pt x="73" y="84"/>
                      <a:pt x="73" y="84"/>
                    </a:cubicBezTo>
                    <a:cubicBezTo>
                      <a:pt x="76" y="87"/>
                      <a:pt x="80" y="87"/>
                      <a:pt x="83" y="84"/>
                    </a:cubicBezTo>
                    <a:cubicBezTo>
                      <a:pt x="84" y="83"/>
                      <a:pt x="84" y="83"/>
                      <a:pt x="84" y="83"/>
                    </a:cubicBezTo>
                    <a:cubicBezTo>
                      <a:pt x="87" y="80"/>
                      <a:pt x="87" y="75"/>
                      <a:pt x="84" y="72"/>
                    </a:cubicBezTo>
                    <a:cubicBezTo>
                      <a:pt x="39" y="28"/>
                      <a:pt x="39" y="28"/>
                      <a:pt x="39" y="28"/>
                    </a:cubicBezTo>
                    <a:cubicBezTo>
                      <a:pt x="42" y="21"/>
                      <a:pt x="41" y="13"/>
                      <a:pt x="35" y="7"/>
                    </a:cubicBezTo>
                    <a:cubicBezTo>
                      <a:pt x="29" y="1"/>
                      <a:pt x="21" y="0"/>
                      <a:pt x="14" y="2"/>
                    </a:cubicBezTo>
                    <a:close/>
                    <a:moveTo>
                      <a:pt x="81" y="81"/>
                    </a:moveTo>
                    <a:cubicBezTo>
                      <a:pt x="79" y="83"/>
                      <a:pt x="77" y="83"/>
                      <a:pt x="75" y="81"/>
                    </a:cubicBezTo>
                    <a:cubicBezTo>
                      <a:pt x="73" y="79"/>
                      <a:pt x="73" y="76"/>
                      <a:pt x="75" y="75"/>
                    </a:cubicBezTo>
                    <a:cubicBezTo>
                      <a:pt x="77" y="73"/>
                      <a:pt x="79" y="73"/>
                      <a:pt x="81" y="75"/>
                    </a:cubicBezTo>
                    <a:cubicBezTo>
                      <a:pt x="83" y="76"/>
                      <a:pt x="83" y="79"/>
                      <a:pt x="81" y="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60" name="Freeform 7">
                <a:extLst>
                  <a:ext uri="{FF2B5EF4-FFF2-40B4-BE49-F238E27FC236}">
                    <a16:creationId xmlns:a16="http://schemas.microsoft.com/office/drawing/2014/main" id="{98832443-49F5-43D1-BCFB-16B5D28F0397}"/>
                  </a:ext>
                </a:extLst>
              </p:cNvPr>
              <p:cNvSpPr>
                <a:spLocks/>
              </p:cNvSpPr>
              <p:nvPr/>
            </p:nvSpPr>
            <p:spPr bwMode="auto">
              <a:xfrm>
                <a:off x="2876" y="3444"/>
                <a:ext cx="185" cy="184"/>
              </a:xfrm>
              <a:custGeom>
                <a:avLst/>
                <a:gdLst>
                  <a:gd name="T0" fmla="*/ 80 w 82"/>
                  <a:gd name="T1" fmla="*/ 7 h 82"/>
                  <a:gd name="T2" fmla="*/ 76 w 82"/>
                  <a:gd name="T3" fmla="*/ 3 h 82"/>
                  <a:gd name="T4" fmla="*/ 66 w 82"/>
                  <a:gd name="T5" fmla="*/ 3 h 82"/>
                  <a:gd name="T6" fmla="*/ 37 w 82"/>
                  <a:gd name="T7" fmla="*/ 33 h 82"/>
                  <a:gd name="T8" fmla="*/ 36 w 82"/>
                  <a:gd name="T9" fmla="*/ 41 h 82"/>
                  <a:gd name="T10" fmla="*/ 17 w 82"/>
                  <a:gd name="T11" fmla="*/ 60 h 82"/>
                  <a:gd name="T12" fmla="*/ 17 w 82"/>
                  <a:gd name="T13" fmla="*/ 60 h 82"/>
                  <a:gd name="T14" fmla="*/ 9 w 82"/>
                  <a:gd name="T15" fmla="*/ 62 h 82"/>
                  <a:gd name="T16" fmla="*/ 0 w 82"/>
                  <a:gd name="T17" fmla="*/ 78 h 82"/>
                  <a:gd name="T18" fmla="*/ 4 w 82"/>
                  <a:gd name="T19" fmla="*/ 82 h 82"/>
                  <a:gd name="T20" fmla="*/ 20 w 82"/>
                  <a:gd name="T21" fmla="*/ 73 h 82"/>
                  <a:gd name="T22" fmla="*/ 22 w 82"/>
                  <a:gd name="T23" fmla="*/ 65 h 82"/>
                  <a:gd name="T24" fmla="*/ 41 w 82"/>
                  <a:gd name="T25" fmla="*/ 46 h 82"/>
                  <a:gd name="T26" fmla="*/ 50 w 82"/>
                  <a:gd name="T27" fmla="*/ 46 h 82"/>
                  <a:gd name="T28" fmla="*/ 80 w 82"/>
                  <a:gd name="T29" fmla="*/ 16 h 82"/>
                  <a:gd name="T30" fmla="*/ 80 w 82"/>
                  <a:gd name="T31" fmla="*/ 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 h="82">
                    <a:moveTo>
                      <a:pt x="80" y="7"/>
                    </a:moveTo>
                    <a:cubicBezTo>
                      <a:pt x="76" y="3"/>
                      <a:pt x="76" y="3"/>
                      <a:pt x="76" y="3"/>
                    </a:cubicBezTo>
                    <a:cubicBezTo>
                      <a:pt x="73" y="0"/>
                      <a:pt x="69" y="0"/>
                      <a:pt x="66" y="3"/>
                    </a:cubicBezTo>
                    <a:cubicBezTo>
                      <a:pt x="37" y="33"/>
                      <a:pt x="37" y="33"/>
                      <a:pt x="37" y="33"/>
                    </a:cubicBezTo>
                    <a:cubicBezTo>
                      <a:pt x="34" y="35"/>
                      <a:pt x="34" y="39"/>
                      <a:pt x="36" y="41"/>
                    </a:cubicBezTo>
                    <a:cubicBezTo>
                      <a:pt x="17" y="60"/>
                      <a:pt x="17" y="60"/>
                      <a:pt x="17" y="60"/>
                    </a:cubicBezTo>
                    <a:cubicBezTo>
                      <a:pt x="17" y="60"/>
                      <a:pt x="17" y="60"/>
                      <a:pt x="17" y="60"/>
                    </a:cubicBezTo>
                    <a:cubicBezTo>
                      <a:pt x="9" y="62"/>
                      <a:pt x="9" y="62"/>
                      <a:pt x="9" y="62"/>
                    </a:cubicBezTo>
                    <a:cubicBezTo>
                      <a:pt x="0" y="78"/>
                      <a:pt x="0" y="78"/>
                      <a:pt x="0" y="78"/>
                    </a:cubicBezTo>
                    <a:cubicBezTo>
                      <a:pt x="4" y="82"/>
                      <a:pt x="4" y="82"/>
                      <a:pt x="4" y="82"/>
                    </a:cubicBezTo>
                    <a:cubicBezTo>
                      <a:pt x="20" y="73"/>
                      <a:pt x="20" y="73"/>
                      <a:pt x="20" y="73"/>
                    </a:cubicBezTo>
                    <a:cubicBezTo>
                      <a:pt x="22" y="65"/>
                      <a:pt x="22" y="65"/>
                      <a:pt x="22" y="65"/>
                    </a:cubicBezTo>
                    <a:cubicBezTo>
                      <a:pt x="41" y="46"/>
                      <a:pt x="41" y="46"/>
                      <a:pt x="41" y="46"/>
                    </a:cubicBezTo>
                    <a:cubicBezTo>
                      <a:pt x="44" y="48"/>
                      <a:pt x="48" y="48"/>
                      <a:pt x="50" y="46"/>
                    </a:cubicBezTo>
                    <a:cubicBezTo>
                      <a:pt x="80" y="16"/>
                      <a:pt x="80" y="16"/>
                      <a:pt x="80" y="16"/>
                    </a:cubicBezTo>
                    <a:cubicBezTo>
                      <a:pt x="82" y="14"/>
                      <a:pt x="82" y="10"/>
                      <a:pt x="80" y="7"/>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grpSp>
      <p:sp>
        <p:nvSpPr>
          <p:cNvPr id="61" name="TextBox 60">
            <a:extLst>
              <a:ext uri="{FF2B5EF4-FFF2-40B4-BE49-F238E27FC236}">
                <a16:creationId xmlns:a16="http://schemas.microsoft.com/office/drawing/2014/main" id="{D793AD39-0204-4597-9A9B-9D250BE3D248}"/>
              </a:ext>
            </a:extLst>
          </p:cNvPr>
          <p:cNvSpPr txBox="1"/>
          <p:nvPr/>
        </p:nvSpPr>
        <p:spPr>
          <a:xfrm>
            <a:off x="2335868" y="4037349"/>
            <a:ext cx="3911735" cy="296107"/>
          </a:xfrm>
          <a:prstGeom prst="rect">
            <a:avLst/>
          </a:prstGeom>
          <a:noFill/>
        </p:spPr>
        <p:txBody>
          <a:bodyPr wrap="square" rtlCol="0">
            <a:spAutoFit/>
          </a:bodyPr>
          <a:lstStyle/>
          <a:p>
            <a:pPr algn="ctr" defTabSz="685775"/>
            <a:r>
              <a:rPr lang="en-US" sz="1324" dirty="0">
                <a:solidFill>
                  <a:srgbClr val="1A1A1A"/>
                </a:solidFill>
                <a:latin typeface="Segoe UI"/>
              </a:rPr>
              <a:t>Azure Resource Manager: Management Layer</a:t>
            </a:r>
          </a:p>
        </p:txBody>
      </p:sp>
      <p:sp>
        <p:nvSpPr>
          <p:cNvPr id="62" name="TextBox 61">
            <a:extLst>
              <a:ext uri="{FF2B5EF4-FFF2-40B4-BE49-F238E27FC236}">
                <a16:creationId xmlns:a16="http://schemas.microsoft.com/office/drawing/2014/main" id="{28B2AE60-6A22-4392-B6FE-033B53C7571B}"/>
              </a:ext>
            </a:extLst>
          </p:cNvPr>
          <p:cNvSpPr txBox="1"/>
          <p:nvPr/>
        </p:nvSpPr>
        <p:spPr>
          <a:xfrm>
            <a:off x="2666336" y="4432268"/>
            <a:ext cx="961378" cy="703654"/>
          </a:xfrm>
          <a:prstGeom prst="rect">
            <a:avLst/>
          </a:prstGeom>
          <a:noFill/>
        </p:spPr>
        <p:txBody>
          <a:bodyPr wrap="square" rtlCol="0">
            <a:spAutoFit/>
          </a:bodyPr>
          <a:lstStyle/>
          <a:p>
            <a:pPr algn="ctr" defTabSz="685775"/>
            <a:r>
              <a:rPr lang="en-US" sz="1324" dirty="0">
                <a:solidFill>
                  <a:srgbClr val="1A1A1A"/>
                </a:solidFill>
                <a:latin typeface="Segoe UI"/>
              </a:rPr>
              <a:t>Azure PowerShell</a:t>
            </a:r>
          </a:p>
        </p:txBody>
      </p:sp>
      <p:sp>
        <p:nvSpPr>
          <p:cNvPr id="63" name="TextBox 62">
            <a:extLst>
              <a:ext uri="{FF2B5EF4-FFF2-40B4-BE49-F238E27FC236}">
                <a16:creationId xmlns:a16="http://schemas.microsoft.com/office/drawing/2014/main" id="{9E205833-9E73-45CC-A360-E8044731B71C}"/>
              </a:ext>
            </a:extLst>
          </p:cNvPr>
          <p:cNvSpPr txBox="1"/>
          <p:nvPr/>
        </p:nvSpPr>
        <p:spPr>
          <a:xfrm>
            <a:off x="3581134" y="4424944"/>
            <a:ext cx="702981" cy="499880"/>
          </a:xfrm>
          <a:prstGeom prst="rect">
            <a:avLst/>
          </a:prstGeom>
          <a:noFill/>
        </p:spPr>
        <p:txBody>
          <a:bodyPr wrap="square" rtlCol="0">
            <a:spAutoFit/>
          </a:bodyPr>
          <a:lstStyle/>
          <a:p>
            <a:pPr defTabSz="685775"/>
            <a:r>
              <a:rPr lang="en-US" sz="1324" dirty="0">
                <a:solidFill>
                  <a:srgbClr val="1A1A1A"/>
                </a:solidFill>
                <a:latin typeface="Segoe UI"/>
              </a:rPr>
              <a:t>Azure CLI</a:t>
            </a:r>
          </a:p>
        </p:txBody>
      </p:sp>
      <p:sp>
        <p:nvSpPr>
          <p:cNvPr id="64" name="TextBox 63">
            <a:extLst>
              <a:ext uri="{FF2B5EF4-FFF2-40B4-BE49-F238E27FC236}">
                <a16:creationId xmlns:a16="http://schemas.microsoft.com/office/drawing/2014/main" id="{FFEC4C33-93D0-485C-8AF8-C418B7ACC12F}"/>
              </a:ext>
            </a:extLst>
          </p:cNvPr>
          <p:cNvSpPr txBox="1"/>
          <p:nvPr/>
        </p:nvSpPr>
        <p:spPr>
          <a:xfrm>
            <a:off x="4072483" y="4424943"/>
            <a:ext cx="702981" cy="499880"/>
          </a:xfrm>
          <a:prstGeom prst="rect">
            <a:avLst/>
          </a:prstGeom>
          <a:noFill/>
        </p:spPr>
        <p:txBody>
          <a:bodyPr wrap="square" rtlCol="0">
            <a:spAutoFit/>
          </a:bodyPr>
          <a:lstStyle/>
          <a:p>
            <a:pPr defTabSz="685775"/>
            <a:r>
              <a:rPr lang="en-US" sz="1324" dirty="0">
                <a:solidFill>
                  <a:srgbClr val="1A1A1A"/>
                </a:solidFill>
                <a:latin typeface="Segoe UI"/>
              </a:rPr>
              <a:t>Azure Portal</a:t>
            </a:r>
          </a:p>
        </p:txBody>
      </p:sp>
      <p:sp>
        <p:nvSpPr>
          <p:cNvPr id="65" name="TextBox 64">
            <a:extLst>
              <a:ext uri="{FF2B5EF4-FFF2-40B4-BE49-F238E27FC236}">
                <a16:creationId xmlns:a16="http://schemas.microsoft.com/office/drawing/2014/main" id="{55ABBFED-DE93-4200-94B6-681A04FA6E2E}"/>
              </a:ext>
            </a:extLst>
          </p:cNvPr>
          <p:cNvSpPr txBox="1"/>
          <p:nvPr/>
        </p:nvSpPr>
        <p:spPr>
          <a:xfrm>
            <a:off x="4640214" y="4422501"/>
            <a:ext cx="655619" cy="499880"/>
          </a:xfrm>
          <a:prstGeom prst="rect">
            <a:avLst/>
          </a:prstGeom>
          <a:noFill/>
        </p:spPr>
        <p:txBody>
          <a:bodyPr wrap="square" rtlCol="0">
            <a:spAutoFit/>
          </a:bodyPr>
          <a:lstStyle/>
          <a:p>
            <a:pPr defTabSz="685775"/>
            <a:r>
              <a:rPr lang="en-US" sz="1324" dirty="0">
                <a:solidFill>
                  <a:srgbClr val="1A1A1A"/>
                </a:solidFill>
                <a:latin typeface="Segoe UI"/>
              </a:rPr>
              <a:t>REST APIs</a:t>
            </a:r>
          </a:p>
        </p:txBody>
      </p:sp>
      <p:sp>
        <p:nvSpPr>
          <p:cNvPr id="66" name="TextBox 65">
            <a:extLst>
              <a:ext uri="{FF2B5EF4-FFF2-40B4-BE49-F238E27FC236}">
                <a16:creationId xmlns:a16="http://schemas.microsoft.com/office/drawing/2014/main" id="{DF7C7FFD-926C-4375-BE39-E8139BEC2F16}"/>
              </a:ext>
            </a:extLst>
          </p:cNvPr>
          <p:cNvSpPr txBox="1"/>
          <p:nvPr/>
        </p:nvSpPr>
        <p:spPr>
          <a:xfrm>
            <a:off x="5152333" y="4420059"/>
            <a:ext cx="655619" cy="499880"/>
          </a:xfrm>
          <a:prstGeom prst="rect">
            <a:avLst/>
          </a:prstGeom>
          <a:noFill/>
        </p:spPr>
        <p:txBody>
          <a:bodyPr wrap="square" rtlCol="0">
            <a:spAutoFit/>
          </a:bodyPr>
          <a:lstStyle/>
          <a:p>
            <a:pPr defTabSz="685775"/>
            <a:r>
              <a:rPr lang="en-US" sz="1324" dirty="0">
                <a:solidFill>
                  <a:srgbClr val="1A1A1A"/>
                </a:solidFill>
                <a:latin typeface="Segoe UI"/>
              </a:rPr>
              <a:t>Client SDKs</a:t>
            </a:r>
          </a:p>
        </p:txBody>
      </p:sp>
      <p:sp>
        <p:nvSpPr>
          <p:cNvPr id="67" name="Rectangle: Rounded Corners 66">
            <a:extLst>
              <a:ext uri="{FF2B5EF4-FFF2-40B4-BE49-F238E27FC236}">
                <a16:creationId xmlns:a16="http://schemas.microsoft.com/office/drawing/2014/main" id="{639C39D8-C91F-4862-BE3A-0ABD2382C71A}"/>
              </a:ext>
            </a:extLst>
          </p:cNvPr>
          <p:cNvSpPr/>
          <p:nvPr/>
        </p:nvSpPr>
        <p:spPr>
          <a:xfrm>
            <a:off x="2936585" y="3461761"/>
            <a:ext cx="2306525" cy="411044"/>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8" name="Rectangle: Rounded Corners 67">
            <a:extLst>
              <a:ext uri="{FF2B5EF4-FFF2-40B4-BE49-F238E27FC236}">
                <a16:creationId xmlns:a16="http://schemas.microsoft.com/office/drawing/2014/main" id="{2545B3AF-047C-458D-86D4-C137CBEFDE61}"/>
              </a:ext>
            </a:extLst>
          </p:cNvPr>
          <p:cNvSpPr/>
          <p:nvPr/>
        </p:nvSpPr>
        <p:spPr>
          <a:xfrm>
            <a:off x="2226546" y="4005591"/>
            <a:ext cx="4021058" cy="328442"/>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9" name="Rectangle: Rounded Corners 68">
            <a:extLst>
              <a:ext uri="{FF2B5EF4-FFF2-40B4-BE49-F238E27FC236}">
                <a16:creationId xmlns:a16="http://schemas.microsoft.com/office/drawing/2014/main" id="{5001BC8A-9818-4195-8ECE-7F06FD04A279}"/>
              </a:ext>
            </a:extLst>
          </p:cNvPr>
          <p:cNvSpPr/>
          <p:nvPr/>
        </p:nvSpPr>
        <p:spPr>
          <a:xfrm>
            <a:off x="2610412" y="4422501"/>
            <a:ext cx="3197540" cy="540094"/>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70" name="Rectangle: Rounded Corners 69">
            <a:extLst>
              <a:ext uri="{FF2B5EF4-FFF2-40B4-BE49-F238E27FC236}">
                <a16:creationId xmlns:a16="http://schemas.microsoft.com/office/drawing/2014/main" id="{1FFC121B-BAFB-4311-B14E-08BD25F18CBD}"/>
              </a:ext>
            </a:extLst>
          </p:cNvPr>
          <p:cNvSpPr/>
          <p:nvPr/>
        </p:nvSpPr>
        <p:spPr>
          <a:xfrm>
            <a:off x="2925178" y="1798908"/>
            <a:ext cx="2306525" cy="1545684"/>
          </a:xfrm>
          <a:prstGeom prst="roundRect">
            <a:avLst/>
          </a:pr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Tree>
    <p:extLst>
      <p:ext uri="{BB962C8B-B14F-4D97-AF65-F5344CB8AC3E}">
        <p14:creationId xmlns:p14="http://schemas.microsoft.com/office/powerpoint/2010/main" val="1042625266"/>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41197" y="342900"/>
            <a:ext cx="8263890" cy="415499"/>
          </a:xfrm>
        </p:spPr>
        <p:txBody>
          <a:bodyPr/>
          <a:lstStyle/>
          <a:p>
            <a:r>
              <a:rPr lang="en-US" dirty="0"/>
              <a:t>Why Use ARM templates?</a:t>
            </a:r>
          </a:p>
        </p:txBody>
      </p:sp>
      <p:sp>
        <p:nvSpPr>
          <p:cNvPr id="6" name="Text Placeholder 5"/>
          <p:cNvSpPr>
            <a:spLocks noGrp="1"/>
          </p:cNvSpPr>
          <p:nvPr>
            <p:ph type="body" sz="quarter" idx="10"/>
          </p:nvPr>
        </p:nvSpPr>
        <p:spPr>
          <a:xfrm>
            <a:off x="438151" y="1076623"/>
            <a:ext cx="7305155" cy="2520690"/>
          </a:xfrm>
        </p:spPr>
        <p:txBody>
          <a:bodyPr/>
          <a:lstStyle/>
          <a:p>
            <a:pPr>
              <a:buFont typeface="Arial" panose="020B0604020202020204" pitchFamily="34" charset="0"/>
              <a:buChar char="•"/>
            </a:pPr>
            <a:r>
              <a:rPr lang="en-US" dirty="0"/>
              <a:t>Make deployments faster and more repeatable</a:t>
            </a:r>
            <a:endParaRPr lang="en-US" sz="1500" dirty="0"/>
          </a:p>
          <a:p>
            <a:pPr>
              <a:buFont typeface="Arial" panose="020B0604020202020204" pitchFamily="34" charset="0"/>
              <a:buChar char="•"/>
            </a:pPr>
            <a:r>
              <a:rPr lang="en-US" dirty="0"/>
              <a:t>Improve consistency by providing a common language</a:t>
            </a:r>
          </a:p>
          <a:p>
            <a:pPr>
              <a:buFont typeface="Arial" panose="020B0604020202020204" pitchFamily="34" charset="0"/>
              <a:buChar char="•"/>
            </a:pPr>
            <a:r>
              <a:rPr lang="en-US" dirty="0"/>
              <a:t>Enable you to deploy multiple resources in the correct order by mapping out resource dependencies</a:t>
            </a:r>
          </a:p>
          <a:p>
            <a:pPr>
              <a:buFont typeface="Arial" panose="020B0604020202020204" pitchFamily="34" charset="0"/>
              <a:buChar char="•"/>
            </a:pPr>
            <a:r>
              <a:rPr lang="en-US" dirty="0"/>
              <a:t>Reduce manual, error-prone tasks</a:t>
            </a:r>
          </a:p>
          <a:p>
            <a:pPr>
              <a:buFont typeface="Arial" panose="020B0604020202020204" pitchFamily="34" charset="0"/>
              <a:buChar char="•"/>
            </a:pPr>
            <a:r>
              <a:rPr lang="en-US" dirty="0"/>
              <a:t>Templates can be linked together to provide a modular solution</a:t>
            </a:r>
          </a:p>
        </p:txBody>
      </p:sp>
    </p:spTree>
    <p:extLst>
      <p:ext uri="{BB962C8B-B14F-4D97-AF65-F5344CB8AC3E}">
        <p14:creationId xmlns:p14="http://schemas.microsoft.com/office/powerpoint/2010/main" val="244207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86F46-19F5-4F8D-862C-8EA5534029D2}"/>
              </a:ext>
            </a:extLst>
          </p:cNvPr>
          <p:cNvSpPr>
            <a:spLocks noGrp="1"/>
          </p:cNvSpPr>
          <p:nvPr>
            <p:ph type="title"/>
          </p:nvPr>
        </p:nvSpPr>
        <p:spPr/>
        <p:txBody>
          <a:bodyPr/>
          <a:lstStyle/>
          <a:p>
            <a:r>
              <a:rPr lang="en-US" dirty="0"/>
              <a:t>Source Control Benefits</a:t>
            </a:r>
          </a:p>
        </p:txBody>
      </p:sp>
      <p:sp>
        <p:nvSpPr>
          <p:cNvPr id="3" name="Text Placeholder 2">
            <a:extLst>
              <a:ext uri="{FF2B5EF4-FFF2-40B4-BE49-F238E27FC236}">
                <a16:creationId xmlns:a16="http://schemas.microsoft.com/office/drawing/2014/main" id="{065F4255-41BE-465C-9319-0759F6D79F5E}"/>
              </a:ext>
            </a:extLst>
          </p:cNvPr>
          <p:cNvSpPr>
            <a:spLocks noGrp="1"/>
          </p:cNvSpPr>
          <p:nvPr>
            <p:ph type="body" sz="quarter" idx="10"/>
          </p:nvPr>
        </p:nvSpPr>
        <p:spPr>
          <a:xfrm>
            <a:off x="417156" y="3840383"/>
            <a:ext cx="8263890" cy="1098762"/>
          </a:xfrm>
        </p:spPr>
        <p:txBody>
          <a:bodyPr/>
          <a:lstStyle/>
          <a:p>
            <a:r>
              <a:rPr lang="en-US" dirty="0"/>
              <a:t>Collaboration</a:t>
            </a:r>
          </a:p>
          <a:p>
            <a:r>
              <a:rPr lang="en-US" dirty="0"/>
              <a:t>Change history</a:t>
            </a:r>
          </a:p>
          <a:p>
            <a:r>
              <a:rPr lang="en-US" dirty="0"/>
              <a:t>Task automation</a:t>
            </a:r>
          </a:p>
        </p:txBody>
      </p:sp>
      <p:pic>
        <p:nvPicPr>
          <p:cNvPr id="4" name="Picture 3" descr="Pipeline with version control, build, unit test, deploy, auto test, deploy to production, and measure and validate">
            <a:extLst>
              <a:ext uri="{FF2B5EF4-FFF2-40B4-BE49-F238E27FC236}">
                <a16:creationId xmlns:a16="http://schemas.microsoft.com/office/drawing/2014/main" id="{72BA12C6-EBD9-4B02-8D54-813C6D689C9B}"/>
              </a:ext>
            </a:extLst>
          </p:cNvPr>
          <p:cNvPicPr>
            <a:picLocks noChangeAspect="1"/>
          </p:cNvPicPr>
          <p:nvPr/>
        </p:nvPicPr>
        <p:blipFill>
          <a:blip r:embed="rId3"/>
          <a:stretch>
            <a:fillRect/>
          </a:stretch>
        </p:blipFill>
        <p:spPr>
          <a:xfrm>
            <a:off x="282309" y="804037"/>
            <a:ext cx="8579382" cy="2986045"/>
          </a:xfrm>
          <a:prstGeom prst="rect">
            <a:avLst/>
          </a:prstGeom>
        </p:spPr>
      </p:pic>
    </p:spTree>
    <p:extLst>
      <p:ext uri="{BB962C8B-B14F-4D97-AF65-F5344CB8AC3E}">
        <p14:creationId xmlns:p14="http://schemas.microsoft.com/office/powerpoint/2010/main" val="1215667859"/>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Azure CLI?</a:t>
            </a:r>
            <a:endParaRPr lang="en-US" i="1" dirty="0"/>
          </a:p>
        </p:txBody>
      </p:sp>
      <p:sp>
        <p:nvSpPr>
          <p:cNvPr id="6" name="Text Placeholder 5"/>
          <p:cNvSpPr>
            <a:spLocks noGrp="1"/>
          </p:cNvSpPr>
          <p:nvPr>
            <p:ph type="body" sz="quarter" idx="10"/>
          </p:nvPr>
        </p:nvSpPr>
        <p:spPr>
          <a:xfrm>
            <a:off x="438151" y="1076623"/>
            <a:ext cx="7305155" cy="3721019"/>
          </a:xfrm>
        </p:spPr>
        <p:txBody>
          <a:bodyPr/>
          <a:lstStyle/>
          <a:p>
            <a:pPr>
              <a:buFont typeface="Arial" panose="020B0604020202020204" pitchFamily="34" charset="0"/>
              <a:buChar char="•"/>
            </a:pPr>
            <a:r>
              <a:rPr lang="en-US" sz="1950" dirty="0"/>
              <a:t>Command-line program to connect to Azure</a:t>
            </a:r>
          </a:p>
          <a:p>
            <a:pPr>
              <a:buFont typeface="Arial" panose="020B0604020202020204" pitchFamily="34" charset="0"/>
              <a:buChar char="•"/>
            </a:pPr>
            <a:r>
              <a:rPr lang="en-US" sz="1950" dirty="0"/>
              <a:t>Execute administrative commands on Azure resources through a terminal, command-line prompt, or script, instead of a web browser</a:t>
            </a:r>
          </a:p>
          <a:p>
            <a:pPr lvl="1">
              <a:buFont typeface="Arial" panose="020B0604020202020204" pitchFamily="34" charset="0"/>
              <a:buChar char="•"/>
            </a:pPr>
            <a:r>
              <a:rPr lang="en-US" sz="1950" dirty="0"/>
              <a:t>For example, to restart a VM use the command:</a:t>
            </a:r>
          </a:p>
          <a:p>
            <a:pPr marL="460772" lvl="3" indent="0">
              <a:buNone/>
            </a:pPr>
            <a:r>
              <a:rPr lang="en-US" sz="1950" b="1" dirty="0">
                <a:latin typeface="Lucida Sans Typewriter" panose="020B0509030504030204" pitchFamily="49" charset="0"/>
              </a:rPr>
              <a:t>	</a:t>
            </a:r>
            <a:r>
              <a:rPr lang="en-US" sz="1950" b="1" dirty="0" err="1">
                <a:latin typeface="Lucida Sans Typewriter" panose="020B0509030504030204" pitchFamily="49" charset="0"/>
              </a:rPr>
              <a:t>az</a:t>
            </a:r>
            <a:r>
              <a:rPr lang="en-US" sz="1950" b="1" dirty="0">
                <a:latin typeface="Lucida Sans Typewriter" panose="020B0509030504030204" pitchFamily="49" charset="0"/>
              </a:rPr>
              <a:t> vm restart -g </a:t>
            </a:r>
            <a:r>
              <a:rPr lang="en-US" sz="1950" b="1" dirty="0" err="1">
                <a:latin typeface="Lucida Sans Typewriter" panose="020B0509030504030204" pitchFamily="49" charset="0"/>
              </a:rPr>
              <a:t>MyResourceGroup</a:t>
            </a:r>
            <a:r>
              <a:rPr lang="en-US" sz="1950" b="1" dirty="0">
                <a:latin typeface="Lucida Sans Typewriter" panose="020B0509030504030204" pitchFamily="49" charset="0"/>
              </a:rPr>
              <a:t> -n </a:t>
            </a:r>
            <a:r>
              <a:rPr lang="en-US" sz="1950" b="1" dirty="0" err="1">
                <a:latin typeface="Lucida Sans Typewriter" panose="020B0509030504030204" pitchFamily="49" charset="0"/>
              </a:rPr>
              <a:t>MyVm</a:t>
            </a:r>
            <a:endParaRPr lang="en-US" sz="1950" b="1" dirty="0">
              <a:latin typeface="Lucida Sans Typewriter" panose="020B0509030504030204" pitchFamily="49" charset="0"/>
            </a:endParaRPr>
          </a:p>
          <a:p>
            <a:pPr lvl="1">
              <a:buFont typeface="Arial" panose="020B0604020202020204" pitchFamily="34" charset="0"/>
              <a:buChar char="•"/>
            </a:pPr>
            <a:r>
              <a:rPr lang="en-US" sz="1950" dirty="0"/>
              <a:t>Can be installed on Linux, Mac, or Windows computers</a:t>
            </a:r>
          </a:p>
          <a:p>
            <a:pPr>
              <a:buFont typeface="Arial" panose="020B0604020202020204" pitchFamily="34" charset="0"/>
              <a:buChar char="•"/>
            </a:pPr>
            <a:r>
              <a:rPr lang="en-US" sz="1950" dirty="0"/>
              <a:t>Can be use interactively or scripted</a:t>
            </a:r>
          </a:p>
          <a:p>
            <a:pPr lvl="1">
              <a:buFont typeface="Arial" panose="020B0604020202020204" pitchFamily="34" charset="0"/>
              <a:buChar char="•"/>
            </a:pPr>
            <a:r>
              <a:rPr lang="en-US" sz="1950" i="1" dirty="0"/>
              <a:t>Interactive</a:t>
            </a:r>
            <a:r>
              <a:rPr lang="en-US" sz="1950" b="1" dirty="0"/>
              <a:t>: </a:t>
            </a:r>
            <a:r>
              <a:rPr lang="en-US" sz="1950" dirty="0"/>
              <a:t>Issue commands directly at the shell prompt</a:t>
            </a:r>
          </a:p>
          <a:p>
            <a:pPr lvl="1">
              <a:buFont typeface="Arial" panose="020B0604020202020204" pitchFamily="34" charset="0"/>
              <a:buChar char="•"/>
            </a:pPr>
            <a:r>
              <a:rPr lang="en-US" sz="1950" b="1" i="1" dirty="0"/>
              <a:t>Scripted:</a:t>
            </a:r>
            <a:r>
              <a:rPr lang="en-US" sz="1950" i="1" dirty="0"/>
              <a:t> A</a:t>
            </a:r>
            <a:r>
              <a:rPr lang="en-US" sz="1950" dirty="0"/>
              <a:t>ssemble the CLI commands into a shell script and then execute the script</a:t>
            </a:r>
          </a:p>
        </p:txBody>
      </p:sp>
    </p:spTree>
    <p:extLst>
      <p:ext uri="{BB962C8B-B14F-4D97-AF65-F5344CB8AC3E}">
        <p14:creationId xmlns:p14="http://schemas.microsoft.com/office/powerpoint/2010/main" val="2245706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Azure PowerShell?</a:t>
            </a:r>
            <a:endParaRPr lang="en-US" i="1" dirty="0"/>
          </a:p>
        </p:txBody>
      </p:sp>
      <p:sp>
        <p:nvSpPr>
          <p:cNvPr id="6" name="Text Placeholder 5"/>
          <p:cNvSpPr>
            <a:spLocks noGrp="1"/>
          </p:cNvSpPr>
          <p:nvPr>
            <p:ph type="body" sz="quarter" idx="10"/>
          </p:nvPr>
        </p:nvSpPr>
        <p:spPr>
          <a:xfrm>
            <a:off x="438151" y="1076623"/>
            <a:ext cx="7305155" cy="4136517"/>
          </a:xfrm>
        </p:spPr>
        <p:txBody>
          <a:bodyPr/>
          <a:lstStyle/>
          <a:p>
            <a:pPr>
              <a:buFont typeface="Arial" panose="020B0604020202020204" pitchFamily="34" charset="0"/>
              <a:buChar char="•"/>
            </a:pPr>
            <a:r>
              <a:rPr lang="en-US" dirty="0"/>
              <a:t>Module added to Windows PowerShell or PowerShell Core</a:t>
            </a:r>
          </a:p>
          <a:p>
            <a:pPr lvl="1">
              <a:buFont typeface="Arial" panose="020B0604020202020204" pitchFamily="34" charset="0"/>
              <a:buChar char="•"/>
            </a:pPr>
            <a:r>
              <a:rPr lang="en-US" sz="1800" dirty="0"/>
              <a:t>Connect to your Azure subscription and manage resources</a:t>
            </a:r>
          </a:p>
          <a:p>
            <a:pPr lvl="1">
              <a:buFont typeface="Arial" panose="020B0604020202020204" pitchFamily="34" charset="0"/>
              <a:buChar char="•"/>
            </a:pPr>
            <a:r>
              <a:rPr lang="en-US" sz="1800" dirty="0"/>
              <a:t>Adds the Azure-specific commands</a:t>
            </a:r>
          </a:p>
          <a:p>
            <a:pPr>
              <a:buFont typeface="Arial" panose="020B0604020202020204" pitchFamily="34" charset="0"/>
              <a:buChar char="•"/>
            </a:pPr>
            <a:r>
              <a:rPr lang="en-US" dirty="0"/>
              <a:t>Example: the </a:t>
            </a:r>
            <a:r>
              <a:rPr lang="en-US" b="1" dirty="0" err="1"/>
              <a:t>NewAzVm</a:t>
            </a:r>
            <a:r>
              <a:rPr lang="en-US" dirty="0"/>
              <a:t> command</a:t>
            </a:r>
          </a:p>
          <a:p>
            <a:pPr lvl="1">
              <a:buFont typeface="Arial" panose="020B0604020202020204" pitchFamily="34" charset="0"/>
              <a:buChar char="•"/>
            </a:pPr>
            <a:r>
              <a:rPr lang="en-US" sz="1800" b="1" dirty="0">
                <a:latin typeface="Lucida Sans Typewriter" panose="020B0509030504030204" pitchFamily="49" charset="0"/>
              </a:rPr>
              <a:t>New-</a:t>
            </a:r>
            <a:r>
              <a:rPr lang="en-US" sz="1800" b="1" dirty="0" err="1">
                <a:latin typeface="Lucida Sans Typewriter" panose="020B0509030504030204" pitchFamily="49" charset="0"/>
              </a:rPr>
              <a:t>AzVm</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err="1">
                <a:latin typeface="Lucida Sans Typewriter" panose="020B0509030504030204" pitchFamily="49" charset="0"/>
              </a:rPr>
              <a:t>ResourceGroupName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CrmTesting</a:t>
            </a:r>
            <a:r>
              <a:rPr lang="en-US" sz="1800" i="1" dirty="0">
                <a:solidFill>
                  <a:schemeClr val="accent3"/>
                </a:solidFill>
                <a:latin typeface="Lucida Sans Typewriter" panose="020B0509030504030204" pitchFamily="49" charset="0"/>
              </a:rPr>
              <a:t> </a:t>
            </a:r>
            <a:r>
              <a:rPr lang="en-US" sz="1800" i="1" dirty="0" err="1">
                <a:solidFill>
                  <a:schemeClr val="accent3"/>
                </a:solidFill>
                <a:latin typeface="Lucida Sans Typewriter" panose="020B0509030504030204" pitchFamily="49" charset="0"/>
              </a:rPr>
              <a:t>ResourceGroup</a:t>
            </a:r>
            <a:r>
              <a:rPr lang="en-US" sz="1800" dirty="0">
                <a:solidFill>
                  <a:schemeClr val="accent3"/>
                </a:solidFill>
                <a:latin typeface="Lucida Sans Typewriter" panose="020B0509030504030204" pitchFamily="49" charset="0"/>
              </a:rPr>
              <a:t>”</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a:latin typeface="Lucida Sans Typewriter" panose="020B0509030504030204" pitchFamily="49" charset="0"/>
              </a:rPr>
              <a:t>Name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CRMUnitTests</a:t>
            </a:r>
            <a:r>
              <a:rPr lang="en-US" sz="1800" dirty="0">
                <a:solidFill>
                  <a:schemeClr val="accent3"/>
                </a:solidFill>
                <a:latin typeface="Lucida Sans Typewriter" panose="020B0509030504030204" pitchFamily="49" charset="0"/>
              </a:rPr>
              <a:t>”</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a:latin typeface="Lucida Sans Typewriter" panose="020B0509030504030204" pitchFamily="49" charset="0"/>
              </a:rPr>
              <a:t>Image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UbuntuLTS</a:t>
            </a:r>
            <a:r>
              <a:rPr lang="en-US" sz="1800" dirty="0">
                <a:solidFill>
                  <a:schemeClr val="accent3"/>
                </a:solidFill>
                <a:latin typeface="Lucida Sans Typewriter" panose="020B0509030504030204" pitchFamily="49" charset="0"/>
              </a:rPr>
              <a:t>”</a:t>
            </a:r>
          </a:p>
          <a:p>
            <a:pPr lvl="1" indent="-342900">
              <a:buFont typeface="Arial" panose="020B0604020202020204" pitchFamily="34" charset="0"/>
              <a:buChar char="•"/>
            </a:pPr>
            <a:r>
              <a:rPr lang="en-US" sz="2100" dirty="0">
                <a:latin typeface="Segoe UI Semilight" panose="020B0402040204020203" pitchFamily="34" charset="0"/>
                <a:cs typeface="Segoe UI Semilight" panose="020B0402040204020203" pitchFamily="34" charset="0"/>
              </a:rPr>
              <a:t>Azure PowerShell available either locally or via the Cloud Shell</a:t>
            </a:r>
          </a:p>
          <a:p>
            <a:pPr lvl="1" indent="-342900">
              <a:buFont typeface="Arial" panose="020B0604020202020204" pitchFamily="34" charset="0"/>
              <a:buChar char="•"/>
            </a:pPr>
            <a:r>
              <a:rPr lang="en-US" sz="2100" dirty="0">
                <a:latin typeface="Segoe UI Semilight" panose="020B0402040204020203" pitchFamily="34" charset="0"/>
                <a:cs typeface="Segoe UI Semilight" panose="020B0402040204020203" pitchFamily="34" charset="0"/>
              </a:rPr>
              <a:t>Can be use in interactive or scripting mode</a:t>
            </a:r>
          </a:p>
          <a:p>
            <a:pPr lvl="1"/>
            <a:endParaRPr lang="en-US" sz="1800" dirty="0"/>
          </a:p>
        </p:txBody>
      </p:sp>
    </p:spTree>
    <p:extLst>
      <p:ext uri="{BB962C8B-B14F-4D97-AF65-F5344CB8AC3E}">
        <p14:creationId xmlns:p14="http://schemas.microsoft.com/office/powerpoint/2010/main" val="287263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VM Extensions with PowerShell</a:t>
            </a:r>
            <a:endParaRPr lang="en-US" i="1" dirty="0"/>
          </a:p>
        </p:txBody>
      </p:sp>
      <p:sp>
        <p:nvSpPr>
          <p:cNvPr id="6" name="Text Placeholder 5"/>
          <p:cNvSpPr>
            <a:spLocks noGrp="1"/>
          </p:cNvSpPr>
          <p:nvPr>
            <p:ph type="body" sz="quarter" idx="10"/>
          </p:nvPr>
        </p:nvSpPr>
        <p:spPr>
          <a:xfrm>
            <a:off x="438913" y="758399"/>
            <a:ext cx="7838209" cy="4191917"/>
          </a:xfrm>
        </p:spPr>
        <p:txBody>
          <a:bodyPr/>
          <a:lstStyle/>
          <a:p>
            <a:pPr>
              <a:buFont typeface="Arial" panose="020B0604020202020204" pitchFamily="34" charset="0"/>
              <a:buChar char="•"/>
            </a:pPr>
            <a:r>
              <a:rPr lang="en-US" dirty="0"/>
              <a:t>Include Azure VM extensions with ARM templates for making configuration changes on already deployed VMs</a:t>
            </a:r>
          </a:p>
          <a:p>
            <a:pPr>
              <a:buFont typeface="Arial" panose="020B0604020202020204" pitchFamily="34" charset="0"/>
              <a:buChar char="•"/>
            </a:pPr>
            <a:r>
              <a:rPr lang="en-US" dirty="0"/>
              <a:t>To see a list of individual extensions:</a:t>
            </a:r>
          </a:p>
          <a:p>
            <a:pPr marL="321469" lvl="2" indent="0">
              <a:buNone/>
            </a:pPr>
            <a:r>
              <a:rPr lang="en-US" sz="1800" b="1" dirty="0">
                <a:solidFill>
                  <a:srgbClr val="00188F"/>
                </a:solidFill>
                <a:latin typeface="Lucida Sans Typewriter" panose="020B0509030504030204" pitchFamily="49" charset="0"/>
              </a:rPr>
              <a:t>Get-Command</a:t>
            </a:r>
            <a:r>
              <a:rPr lang="en-US" sz="1800" dirty="0">
                <a:solidFill>
                  <a:srgbClr val="C00000"/>
                </a:solidFill>
                <a:latin typeface="Lucida Sans Typewriter" panose="020B0509030504030204" pitchFamily="49" charset="0"/>
              </a:rPr>
              <a:t> </a:t>
            </a:r>
            <a:r>
              <a:rPr lang="en-US" sz="1800" i="1" dirty="0">
                <a:solidFill>
                  <a:srgbClr val="C00000"/>
                </a:solidFill>
                <a:latin typeface="Lucida Sans Typewriter" panose="020B0509030504030204" pitchFamily="49" charset="0"/>
              </a:rPr>
              <a:t>Set-*Extension* </a:t>
            </a:r>
            <a:r>
              <a:rPr lang="en-US" sz="1800" dirty="0">
                <a:latin typeface="Lucida Sans Typewriter" panose="020B0509030504030204" pitchFamily="49" charset="0"/>
              </a:rPr>
              <a:t>-</a:t>
            </a:r>
            <a:r>
              <a:rPr lang="en-US" sz="1800" b="1" dirty="0">
                <a:solidFill>
                  <a:schemeClr val="accent3"/>
                </a:solidFill>
                <a:latin typeface="Lucida Sans Typewriter" panose="020B0509030504030204" pitchFamily="49" charset="0"/>
              </a:rPr>
              <a:t>Module</a:t>
            </a:r>
            <a:r>
              <a:rPr lang="en-US" sz="1800" dirty="0">
                <a:latin typeface="Lucida Sans Typewriter" panose="020B0509030504030204" pitchFamily="49" charset="0"/>
              </a:rPr>
              <a:t> </a:t>
            </a:r>
            <a:r>
              <a:rPr lang="en-US" sz="1800" dirty="0" err="1">
                <a:latin typeface="Lucida Sans Typewriter" panose="020B0509030504030204" pitchFamily="49" charset="0"/>
              </a:rPr>
              <a:t>Az.Compute</a:t>
            </a:r>
            <a:endParaRPr lang="en-US" sz="1800" dirty="0">
              <a:latin typeface="Lucida Sans Typewriter" panose="020B0509030504030204" pitchFamily="49" charset="0"/>
            </a:endParaRPr>
          </a:p>
          <a:p>
            <a:pPr>
              <a:buFont typeface="Arial" panose="020B0604020202020204" pitchFamily="34" charset="0"/>
              <a:buChar char="•"/>
            </a:pPr>
            <a:r>
              <a:rPr lang="en-US" dirty="0"/>
              <a:t>Example of a Custom Script Extension</a:t>
            </a:r>
          </a:p>
          <a:p>
            <a:pPr marL="321469" lvl="2" indent="0">
              <a:buNone/>
            </a:pPr>
            <a:r>
              <a:rPr lang="en-US" sz="1800" b="1" dirty="0">
                <a:solidFill>
                  <a:srgbClr val="00188F"/>
                </a:solidFill>
                <a:latin typeface="Lucida Sans Typewriter" panose="020B0509030504030204" pitchFamily="49" charset="0"/>
              </a:rPr>
              <a:t>Set-</a:t>
            </a:r>
            <a:r>
              <a:rPr lang="en-US" sz="1800" b="1" dirty="0" err="1">
                <a:solidFill>
                  <a:srgbClr val="00188F"/>
                </a:solidFill>
                <a:latin typeface="Lucida Sans Typewriter" panose="020B0509030504030204" pitchFamily="49" charset="0"/>
              </a:rPr>
              <a:t>AzureRmVMCustomScriptExtension</a:t>
            </a:r>
            <a:r>
              <a:rPr lang="en-US" sz="1800" dirty="0">
                <a:latin typeface="Lucida Sans Typewriter" panose="020B0509030504030204" pitchFamily="49" charset="0"/>
              </a:rPr>
              <a:t> `</a:t>
            </a:r>
            <a:br>
              <a:rPr lang="en-US" sz="1800" dirty="0">
                <a:latin typeface="Lucida Sans Typewriter" panose="020B0509030504030204" pitchFamily="49" charset="0"/>
              </a:rPr>
            </a:b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ResourceGroupName</a:t>
            </a:r>
            <a:r>
              <a:rPr lang="en-US" sz="1800" dirty="0">
                <a:solidFill>
                  <a:schemeClr val="accent3"/>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ResourceGroup11</a:t>
            </a:r>
            <a:r>
              <a:rPr lang="en-US" sz="1800" dirty="0">
                <a:solidFill>
                  <a:srgbClr val="C00000"/>
                </a:solidFill>
                <a:latin typeface="Lucida Sans Typewriter" panose="020B0509030504030204" pitchFamily="49" charset="0"/>
              </a:rPr>
              <a:t>"</a:t>
            </a:r>
            <a:r>
              <a:rPr lang="en-US" sz="1800" dirty="0">
                <a:latin typeface="Lucida Sans Typewriter" panose="020B0509030504030204" pitchFamily="49" charset="0"/>
              </a:rPr>
              <a:t> `</a:t>
            </a:r>
            <a:br>
              <a:rPr lang="en-US" sz="1800" dirty="0">
                <a:latin typeface="Lucida Sans Typewriter" panose="020B0509030504030204" pitchFamily="49" charset="0"/>
              </a:rPr>
            </a:br>
            <a:r>
              <a:rPr lang="en-US" sz="1800" dirty="0">
                <a:solidFill>
                  <a:srgbClr val="00B0F0"/>
                </a:solidFill>
                <a:latin typeface="Lucida Sans Typewriter" panose="020B0509030504030204" pitchFamily="49" charset="0"/>
              </a:rPr>
              <a:t>-</a:t>
            </a:r>
            <a:r>
              <a:rPr lang="en-US" sz="1800" b="1" dirty="0">
                <a:solidFill>
                  <a:schemeClr val="accent3"/>
                </a:solidFill>
                <a:latin typeface="Lucida Sans Typewriter" panose="020B0509030504030204" pitchFamily="49" charset="0"/>
              </a:rPr>
              <a:t>Location</a:t>
            </a:r>
            <a:r>
              <a:rPr lang="en-US" sz="1800" dirty="0">
                <a:solidFill>
                  <a:srgbClr val="00B0F0"/>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Central US</a:t>
            </a:r>
            <a:r>
              <a:rPr lang="en-US" sz="1800" dirty="0">
                <a:solidFill>
                  <a:srgbClr val="C00000"/>
                </a:solidFill>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VMName</a:t>
            </a:r>
            <a:r>
              <a:rPr lang="en-US" sz="1800" dirty="0">
                <a:solidFill>
                  <a:srgbClr val="00B0F0"/>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VirtualMachine07</a:t>
            </a:r>
            <a:r>
              <a:rPr lang="en-US" sz="1800" dirty="0">
                <a:solidFill>
                  <a:srgbClr val="C00000"/>
                </a:solidFill>
                <a:latin typeface="Lucida Sans Typewriter" panose="020B0509030504030204" pitchFamily="49" charset="0"/>
              </a:rPr>
              <a:t>“</a:t>
            </a:r>
            <a:r>
              <a:rPr lang="en-US" sz="1800" dirty="0">
                <a:solidFill>
                  <a:schemeClr val="tx1"/>
                </a:solidFill>
                <a:latin typeface="Lucida Sans Typewriter" panose="020B0509030504030204" pitchFamily="49" charset="0"/>
              </a:rPr>
              <a:t>`</a:t>
            </a:r>
            <a:r>
              <a:rPr lang="en-US" sz="1800" dirty="0">
                <a:solidFill>
                  <a:srgbClr val="C00000"/>
                </a:solidFill>
                <a:latin typeface="Lucida Sans Typewriter" panose="020B0509030504030204" pitchFamily="49" charset="0"/>
              </a:rPr>
              <a:t> </a:t>
            </a:r>
            <a:br>
              <a:rPr lang="en-US" sz="1800" dirty="0">
                <a:latin typeface="Lucida Sans Typewriter" panose="020B0509030504030204" pitchFamily="49" charset="0"/>
              </a:rPr>
            </a:br>
            <a:r>
              <a:rPr lang="fr-FR" sz="1800" dirty="0">
                <a:solidFill>
                  <a:schemeClr val="accent3"/>
                </a:solidFill>
                <a:latin typeface="Lucida Sans Typewriter" panose="020B0509030504030204" pitchFamily="49" charset="0"/>
              </a:rPr>
              <a:t>-</a:t>
            </a:r>
            <a:r>
              <a:rPr lang="fr-FR" sz="1800" b="1" dirty="0">
                <a:solidFill>
                  <a:schemeClr val="accent3"/>
                </a:solidFill>
                <a:latin typeface="Lucida Sans Typewriter" panose="020B0509030504030204" pitchFamily="49" charset="0"/>
              </a:rPr>
              <a:t>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err="1">
                <a:solidFill>
                  <a:srgbClr val="C00000"/>
                </a:solidFill>
                <a:latin typeface="Lucida Sans Typewriter" panose="020B0509030504030204" pitchFamily="49" charset="0"/>
              </a:rPr>
              <a:t>ContosoTest</a:t>
            </a:r>
            <a:r>
              <a:rPr lang="fr-FR" sz="1800" dirty="0">
                <a:solidFill>
                  <a:srgbClr val="C00000"/>
                </a:solidFill>
                <a:latin typeface="Lucida Sans Typewriter" panose="020B0509030504030204" pitchFamily="49" charset="0"/>
              </a:rPr>
              <a:t>" </a:t>
            </a: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TypeHandlerVersion</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1.</a:t>
            </a:r>
            <a:r>
              <a:rPr lang="en-US" sz="1800" i="1" dirty="0">
                <a:solidFill>
                  <a:srgbClr val="C00000"/>
                </a:solidFill>
                <a:latin typeface="Lucida Sans Typewriter" panose="020B0509030504030204" pitchFamily="49" charset="0"/>
              </a:rPr>
              <a:t>1</a:t>
            </a:r>
            <a:r>
              <a:rPr lang="en-US" sz="1800" dirty="0">
                <a:solidFill>
                  <a:srgbClr val="C00000"/>
                </a:solidFill>
                <a:latin typeface="Lucida Sans Typewriter" panose="020B0509030504030204" pitchFamily="49" charset="0"/>
              </a:rPr>
              <a:t>" </a:t>
            </a:r>
            <a:r>
              <a:rPr lang="en-US" sz="1800" dirty="0">
                <a:solidFill>
                  <a:schemeClr val="tx1"/>
                </a:solidFill>
                <a:latin typeface="Lucida Sans Typewriter" panose="020B0509030504030204" pitchFamily="49" charset="0"/>
              </a:rPr>
              <a:t>`</a:t>
            </a:r>
            <a:r>
              <a:rPr lang="fr-FR" sz="1800" dirty="0">
                <a:latin typeface="Lucida Sans Typewriter" panose="020B0509030504030204" pitchFamily="49" charset="0"/>
              </a:rPr>
              <a:t>  </a:t>
            </a:r>
            <a:br>
              <a:rPr lang="fr-FR" sz="1800" dirty="0">
                <a:latin typeface="Lucida Sans Typewriter" panose="020B0509030504030204" pitchFamily="49" charset="0"/>
              </a:rPr>
            </a:b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StorageAccountName</a:t>
            </a:r>
            <a:r>
              <a:rPr lang="fr-FR" sz="1800" b="1"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err="1">
                <a:solidFill>
                  <a:srgbClr val="C00000"/>
                </a:solidFill>
                <a:latin typeface="Lucida Sans Typewriter" panose="020B0509030504030204" pitchFamily="49" charset="0"/>
              </a:rPr>
              <a:t>Contoso</a:t>
            </a:r>
            <a:r>
              <a:rPr lang="fr-FR" sz="1800" dirty="0">
                <a:solidFill>
                  <a:srgbClr val="C00000"/>
                </a:solidFill>
                <a:latin typeface="Lucida Sans Typewriter" panose="020B0509030504030204" pitchFamily="49" charset="0"/>
              </a:rPr>
              <a:t>" </a:t>
            </a:r>
            <a:r>
              <a:rPr lang="fr-FR" sz="1800" dirty="0">
                <a:latin typeface="Lucida Sans Typewriter" panose="020B0509030504030204" pitchFamily="49" charset="0"/>
              </a:rPr>
              <a:t>  </a:t>
            </a:r>
            <a:r>
              <a:rPr lang="en-US" sz="1800" dirty="0">
                <a:solidFill>
                  <a:schemeClr val="tx1"/>
                </a:solidFill>
                <a:latin typeface="Lucida Sans Typewriter" panose="020B0509030504030204" pitchFamily="49" charset="0"/>
              </a:rPr>
              <a:t>`</a:t>
            </a:r>
            <a:endParaRPr lang="fr-FR" sz="1800" dirty="0">
              <a:latin typeface="Lucida Sans Typewriter" panose="020B0509030504030204" pitchFamily="49" charset="0"/>
            </a:endParaRPr>
          </a:p>
          <a:p>
            <a:pPr marL="321469" lvl="2" indent="0">
              <a:buNone/>
            </a:pP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StorageAccountKey</a:t>
            </a:r>
            <a:r>
              <a:rPr lang="en-US" sz="1800" dirty="0">
                <a:solidFill>
                  <a:schemeClr val="accent3"/>
                </a:solidFill>
                <a:latin typeface="Lucida Sans Typewriter" panose="020B0509030504030204" pitchFamily="49" charset="0"/>
              </a:rPr>
              <a:t> </a:t>
            </a:r>
            <a:r>
              <a:rPr lang="en-US" sz="1800" dirty="0">
                <a:latin typeface="Lucida Sans Typewriter" panose="020B0509030504030204" pitchFamily="49" charset="0"/>
              </a:rPr>
              <a:t>&lt;</a:t>
            </a:r>
            <a:r>
              <a:rPr lang="en-US" sz="1800" i="1" dirty="0" err="1">
                <a:solidFill>
                  <a:srgbClr val="C00000"/>
                </a:solidFill>
                <a:latin typeface="Lucida Sans Typewriter" panose="020B0509030504030204" pitchFamily="49" charset="0"/>
              </a:rPr>
              <a:t>StorageKey</a:t>
            </a:r>
            <a:r>
              <a:rPr lang="en-US" sz="1800" dirty="0">
                <a:latin typeface="Lucida Sans Typewriter" panose="020B0509030504030204" pitchFamily="49" charset="0"/>
              </a:rPr>
              <a:t>&gt; </a:t>
            </a:r>
            <a:r>
              <a:rPr lang="en-US" sz="1800" dirty="0">
                <a:solidFill>
                  <a:schemeClr val="tx1"/>
                </a:solidFill>
                <a:latin typeface="Lucida Sans Typewriter" panose="020B0509030504030204" pitchFamily="49" charset="0"/>
              </a:rPr>
              <a:t>`</a:t>
            </a:r>
            <a:endParaRPr lang="en-US" sz="1800" dirty="0">
              <a:latin typeface="Lucida Sans Typewriter" panose="020B0509030504030204" pitchFamily="49" charset="0"/>
            </a:endParaRPr>
          </a:p>
          <a:p>
            <a:pPr marL="321469" lvl="2" indent="0">
              <a:buNone/>
            </a:pP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FileName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ContosoScript.exe</a:t>
            </a:r>
            <a:r>
              <a:rPr lang="fr-FR" sz="1800" dirty="0">
                <a:solidFill>
                  <a:srgbClr val="C00000"/>
                </a:solidFill>
                <a:latin typeface="Lucida Sans Typewriter" panose="020B0509030504030204" pitchFamily="49" charset="0"/>
              </a:rPr>
              <a:t>" </a:t>
            </a:r>
          </a:p>
          <a:p>
            <a:pPr marL="321469" lvl="2" indent="0">
              <a:buNone/>
            </a:pP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ContainerName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Scripts</a:t>
            </a:r>
            <a:r>
              <a:rPr lang="fr-FR" sz="1800" dirty="0">
                <a:solidFill>
                  <a:srgbClr val="C00000"/>
                </a:solidFill>
                <a:latin typeface="Lucida Sans Typewriter" panose="020B0509030504030204" pitchFamily="49" charset="0"/>
              </a:rPr>
              <a:t>"</a:t>
            </a:r>
            <a:endParaRPr lang="en-US" sz="1800" dirty="0">
              <a:solidFill>
                <a:srgbClr val="C00000"/>
              </a:solidFill>
              <a:latin typeface="Lucida Sans Typewriter" panose="020B0509030504030204" pitchFamily="49" charset="0"/>
            </a:endParaRPr>
          </a:p>
        </p:txBody>
      </p:sp>
    </p:spTree>
    <p:extLst>
      <p:ext uri="{BB962C8B-B14F-4D97-AF65-F5344CB8AC3E}">
        <p14:creationId xmlns:p14="http://schemas.microsoft.com/office/powerpoint/2010/main" val="3535662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Cloud Shell</a:t>
            </a:r>
            <a:endParaRPr lang="en-US" i="1" dirty="0"/>
          </a:p>
        </p:txBody>
      </p:sp>
      <p:sp>
        <p:nvSpPr>
          <p:cNvPr id="6" name="Text Placeholder 5"/>
          <p:cNvSpPr>
            <a:spLocks noGrp="1"/>
          </p:cNvSpPr>
          <p:nvPr>
            <p:ph type="body" sz="quarter" idx="10"/>
          </p:nvPr>
        </p:nvSpPr>
        <p:spPr>
          <a:xfrm>
            <a:off x="438151" y="1076623"/>
            <a:ext cx="7305155" cy="3693319"/>
          </a:xfrm>
        </p:spPr>
        <p:txBody>
          <a:bodyPr/>
          <a:lstStyle/>
          <a:p>
            <a:pPr marL="0" indent="0">
              <a:buNone/>
            </a:pPr>
            <a:endParaRPr lang="en-US" dirty="0"/>
          </a:p>
          <a:p>
            <a:pPr>
              <a:buFont typeface="Arial" panose="020B0604020202020204" pitchFamily="34" charset="0"/>
              <a:buChar char="•"/>
            </a:pPr>
            <a:r>
              <a:rPr lang="en-US" dirty="0"/>
              <a:t>Cloud Shell hosted in the cloud and accessible via web browser and multiple access points including:</a:t>
            </a:r>
          </a:p>
          <a:p>
            <a:pPr lvl="2">
              <a:buFont typeface="Arial" panose="020B0604020202020204" pitchFamily="34" charset="0"/>
              <a:buChar char="•"/>
            </a:pPr>
            <a:r>
              <a:rPr lang="en-US" sz="1500" dirty="0"/>
              <a:t>https://shell.azure.com</a:t>
            </a:r>
          </a:p>
          <a:p>
            <a:pPr lvl="2">
              <a:buFont typeface="Arial" panose="020B0604020202020204" pitchFamily="34" charset="0"/>
              <a:buChar char="•"/>
            </a:pPr>
            <a:r>
              <a:rPr lang="en-US" sz="1500" dirty="0"/>
              <a:t>Directly via the Azure Portal, </a:t>
            </a:r>
          </a:p>
          <a:p>
            <a:pPr lvl="2">
              <a:buFont typeface="Arial" panose="020B0604020202020204" pitchFamily="34" charset="0"/>
              <a:buChar char="•"/>
            </a:pPr>
            <a:r>
              <a:rPr lang="en-US" sz="1500" dirty="0"/>
              <a:t>Azure mobile app, </a:t>
            </a:r>
          </a:p>
          <a:p>
            <a:pPr lvl="2">
              <a:buFont typeface="Arial" panose="020B0604020202020204" pitchFamily="34" charset="0"/>
              <a:buChar char="•"/>
            </a:pPr>
            <a:r>
              <a:rPr lang="en-US" sz="1500" dirty="0"/>
              <a:t>Visual Studio Code -  Azure Account extension,</a:t>
            </a:r>
          </a:p>
          <a:p>
            <a:pPr lvl="1">
              <a:buFont typeface="Arial" panose="020B0604020202020204" pitchFamily="34" charset="0"/>
              <a:buChar char="•"/>
            </a:pPr>
            <a:r>
              <a:rPr lang="en-US" sz="2100" dirty="0"/>
              <a:t>Authenticates automatically and securely with Azure</a:t>
            </a:r>
          </a:p>
          <a:p>
            <a:pPr lvl="1">
              <a:buFont typeface="Arial" panose="020B0604020202020204" pitchFamily="34" charset="0"/>
              <a:buChar char="•"/>
            </a:pPr>
            <a:r>
              <a:rPr lang="en-US" sz="2100" dirty="0"/>
              <a:t>Can choose between </a:t>
            </a:r>
            <a:r>
              <a:rPr lang="en-US" sz="2100" b="1" dirty="0"/>
              <a:t>Bash </a:t>
            </a:r>
            <a:r>
              <a:rPr lang="en-US" sz="2100" dirty="0"/>
              <a:t>or </a:t>
            </a:r>
            <a:r>
              <a:rPr lang="en-US" sz="2100" b="1" dirty="0"/>
              <a:t>PowerShell </a:t>
            </a:r>
            <a:r>
              <a:rPr lang="en-US" sz="2100" dirty="0"/>
              <a:t>shell</a:t>
            </a:r>
          </a:p>
          <a:p>
            <a:pPr lvl="1">
              <a:buFont typeface="Arial" panose="020B0604020202020204" pitchFamily="34" charset="0"/>
              <a:buChar char="•"/>
            </a:pPr>
            <a:r>
              <a:rPr lang="en-US" sz="2100" dirty="0"/>
              <a:t>Contains integrated script editor</a:t>
            </a:r>
          </a:p>
          <a:p>
            <a:pPr lvl="1">
              <a:buFont typeface="Arial" panose="020B0604020202020204" pitchFamily="34" charset="0"/>
              <a:buChar char="•"/>
            </a:pPr>
            <a:r>
              <a:rPr lang="en-US" sz="2100" dirty="0"/>
              <a:t>Requires the creation of a storage account</a:t>
            </a:r>
          </a:p>
        </p:txBody>
      </p:sp>
      <p:pic>
        <p:nvPicPr>
          <p:cNvPr id="3" name="Picture 2" descr="Screenshot of the Azure Cloud Shell icon (highlighted) from within the Azure portal.">
            <a:extLst>
              <a:ext uri="{FF2B5EF4-FFF2-40B4-BE49-F238E27FC236}">
                <a16:creationId xmlns:a16="http://schemas.microsoft.com/office/drawing/2014/main" id="{A148DAE6-9992-4856-BED2-4F36E6175E4B}"/>
              </a:ext>
            </a:extLst>
          </p:cNvPr>
          <p:cNvPicPr>
            <a:picLocks noChangeAspect="1"/>
          </p:cNvPicPr>
          <p:nvPr/>
        </p:nvPicPr>
        <p:blipFill>
          <a:blip r:embed="rId3"/>
          <a:stretch>
            <a:fillRect/>
          </a:stretch>
        </p:blipFill>
        <p:spPr>
          <a:xfrm>
            <a:off x="438150" y="831214"/>
            <a:ext cx="7966393" cy="635882"/>
          </a:xfrm>
          <a:prstGeom prst="rect">
            <a:avLst/>
          </a:prstGeom>
        </p:spPr>
      </p:pic>
    </p:spTree>
    <p:extLst>
      <p:ext uri="{BB962C8B-B14F-4D97-AF65-F5344CB8AC3E}">
        <p14:creationId xmlns:p14="http://schemas.microsoft.com/office/powerpoint/2010/main" val="169306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Azure Automation</a:t>
            </a:r>
          </a:p>
        </p:txBody>
      </p:sp>
    </p:spTree>
    <p:extLst>
      <p:ext uri="{BB962C8B-B14F-4D97-AF65-F5344CB8AC3E}">
        <p14:creationId xmlns:p14="http://schemas.microsoft.com/office/powerpoint/2010/main" val="72253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What is Azure Automation?</a:t>
            </a:r>
          </a:p>
        </p:txBody>
      </p:sp>
      <p:sp>
        <p:nvSpPr>
          <p:cNvPr id="6" name="Text Placeholder 5"/>
          <p:cNvSpPr>
            <a:spLocks noGrp="1"/>
          </p:cNvSpPr>
          <p:nvPr>
            <p:ph type="body" sz="quarter" idx="10"/>
          </p:nvPr>
        </p:nvSpPr>
        <p:spPr>
          <a:xfrm>
            <a:off x="2298013" y="857163"/>
            <a:ext cx="6111383" cy="2049792"/>
          </a:xfrm>
        </p:spPr>
        <p:txBody>
          <a:bodyPr/>
          <a:lstStyle/>
          <a:p>
            <a:pPr>
              <a:buFont typeface="Arial" panose="020B0604020202020204" pitchFamily="34" charset="0"/>
              <a:buChar char="•"/>
            </a:pPr>
            <a:r>
              <a:rPr lang="en-IE" sz="1800" dirty="0"/>
              <a:t>An Automation service integrated with Microsoft Azure for automating the creation, deployment, monitoring and maintenance of Azure resources and resources external to Azure</a:t>
            </a:r>
          </a:p>
          <a:p>
            <a:pPr>
              <a:buFont typeface="Arial" panose="020B0604020202020204" pitchFamily="34" charset="0"/>
              <a:buChar char="•"/>
            </a:pPr>
            <a:r>
              <a:rPr lang="en-IE" sz="1800" dirty="0"/>
              <a:t>Integration with Microsoft Azure remove some complexity of automating in Azure</a:t>
            </a:r>
          </a:p>
          <a:p>
            <a:pPr marL="0" indent="0">
              <a:buNone/>
            </a:pPr>
            <a:endParaRPr lang="en-IE" sz="1800" b="1" u="sng" dirty="0"/>
          </a:p>
        </p:txBody>
      </p:sp>
      <p:sp>
        <p:nvSpPr>
          <p:cNvPr id="4" name="Text Placeholder 5">
            <a:extLst>
              <a:ext uri="{FF2B5EF4-FFF2-40B4-BE49-F238E27FC236}">
                <a16:creationId xmlns:a16="http://schemas.microsoft.com/office/drawing/2014/main" id="{5CEF7A54-605C-468C-8F7E-A880FFDA45D1}"/>
              </a:ext>
            </a:extLst>
          </p:cNvPr>
          <p:cNvSpPr txBox="1">
            <a:spLocks/>
          </p:cNvSpPr>
          <p:nvPr/>
        </p:nvSpPr>
        <p:spPr>
          <a:xfrm>
            <a:off x="441198" y="2725153"/>
            <a:ext cx="7305155" cy="227139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IE" sz="1800" b="1" u="sng" dirty="0">
                <a:gradFill>
                  <a:gsLst>
                    <a:gs pos="1250">
                      <a:srgbClr val="1A1A1A"/>
                    </a:gs>
                    <a:gs pos="100000">
                      <a:srgbClr val="1A1A1A"/>
                    </a:gs>
                  </a:gsLst>
                  <a:lin ang="5400000" scaled="0"/>
                </a:gradFill>
              </a:rPr>
              <a:t>Azure Automation Capabilities include:</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Manage Shared resources</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State configuration</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Integration with GitHub, Azure DevOps Git/TFVC</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Update management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automate Windows or Linux environments</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apply to any system that exposes an API over internet protocols</a:t>
            </a:r>
          </a:p>
        </p:txBody>
      </p:sp>
      <p:pic>
        <p:nvPicPr>
          <p:cNvPr id="3" name="Picture 2" descr="Azure Automation icon">
            <a:extLst>
              <a:ext uri="{FF2B5EF4-FFF2-40B4-BE49-F238E27FC236}">
                <a16:creationId xmlns:a16="http://schemas.microsoft.com/office/drawing/2014/main" id="{7374A75E-E87B-4CD9-BA1B-963FADE7E307}"/>
              </a:ext>
            </a:extLst>
          </p:cNvPr>
          <p:cNvPicPr>
            <a:picLocks noChangeAspect="1"/>
          </p:cNvPicPr>
          <p:nvPr/>
        </p:nvPicPr>
        <p:blipFill>
          <a:blip r:embed="rId3"/>
          <a:stretch>
            <a:fillRect/>
          </a:stretch>
        </p:blipFill>
        <p:spPr>
          <a:xfrm>
            <a:off x="734604" y="1019616"/>
            <a:ext cx="1057423" cy="1107436"/>
          </a:xfrm>
          <a:prstGeom prst="rect">
            <a:avLst/>
          </a:prstGeom>
        </p:spPr>
      </p:pic>
    </p:spTree>
    <p:extLst>
      <p:ext uri="{BB962C8B-B14F-4D97-AF65-F5344CB8AC3E}">
        <p14:creationId xmlns:p14="http://schemas.microsoft.com/office/powerpoint/2010/main" val="2854230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Automation accounts</a:t>
            </a:r>
          </a:p>
        </p:txBody>
      </p:sp>
      <p:sp>
        <p:nvSpPr>
          <p:cNvPr id="6" name="Text Placeholder 5"/>
          <p:cNvSpPr>
            <a:spLocks noGrp="1"/>
          </p:cNvSpPr>
          <p:nvPr>
            <p:ph type="body" sz="quarter" idx="10"/>
          </p:nvPr>
        </p:nvSpPr>
        <p:spPr>
          <a:xfrm>
            <a:off x="441197" y="868893"/>
            <a:ext cx="6316647" cy="3046988"/>
          </a:xfrm>
        </p:spPr>
        <p:txBody>
          <a:bodyPr/>
          <a:lstStyle/>
          <a:p>
            <a:pPr>
              <a:buFont typeface="Arial" panose="020B0604020202020204" pitchFamily="34" charset="0"/>
              <a:buChar char="•"/>
            </a:pPr>
            <a:r>
              <a:rPr lang="en-IE" sz="1800" dirty="0"/>
              <a:t>To use Azure Automation you must create an Azure Automation account</a:t>
            </a:r>
          </a:p>
          <a:p>
            <a:pPr>
              <a:buFont typeface="Arial" panose="020B0604020202020204" pitchFamily="34" charset="0"/>
              <a:buChar char="•"/>
            </a:pPr>
            <a:r>
              <a:rPr lang="en-IE" sz="1800" dirty="0"/>
              <a:t>Automation account acts as a container in which you store, manage and use automation artifacts</a:t>
            </a:r>
          </a:p>
          <a:p>
            <a:pPr>
              <a:buFont typeface="Arial" panose="020B0604020202020204" pitchFamily="34" charset="0"/>
              <a:buChar char="•"/>
            </a:pPr>
            <a:r>
              <a:rPr lang="en-IE" sz="1800" dirty="0"/>
              <a:t>Provides a way to separate your environments or further organize your Automation workflows and resources.</a:t>
            </a:r>
          </a:p>
          <a:p>
            <a:pPr>
              <a:buFont typeface="Arial" panose="020B0604020202020204" pitchFamily="34" charset="0"/>
              <a:buChar char="•"/>
            </a:pPr>
            <a:r>
              <a:rPr lang="en-IE" sz="1800" dirty="0"/>
              <a:t>Requires subscription-owner level access as provides access to all Azure resources via an API</a:t>
            </a:r>
          </a:p>
          <a:p>
            <a:pPr>
              <a:buFont typeface="Arial" panose="020B0604020202020204" pitchFamily="34" charset="0"/>
              <a:buChar char="•"/>
            </a:pPr>
            <a:r>
              <a:rPr lang="en-IE" sz="1800" dirty="0"/>
              <a:t>Need at least 1 but should have multiple for access control</a:t>
            </a:r>
          </a:p>
          <a:p>
            <a:pPr marL="0" indent="0">
              <a:buNone/>
            </a:pPr>
            <a:endParaRPr lang="en-IE" sz="1800" b="1" u="sng" dirty="0"/>
          </a:p>
        </p:txBody>
      </p:sp>
      <p:sp>
        <p:nvSpPr>
          <p:cNvPr id="4" name="Text Placeholder 5">
            <a:extLst>
              <a:ext uri="{FF2B5EF4-FFF2-40B4-BE49-F238E27FC236}">
                <a16:creationId xmlns:a16="http://schemas.microsoft.com/office/drawing/2014/main" id="{5CEF7A54-605C-468C-8F7E-A880FFDA45D1}"/>
              </a:ext>
            </a:extLst>
          </p:cNvPr>
          <p:cNvSpPr txBox="1">
            <a:spLocks/>
          </p:cNvSpPr>
          <p:nvPr/>
        </p:nvSpPr>
        <p:spPr>
          <a:xfrm>
            <a:off x="441197" y="3665210"/>
            <a:ext cx="6098396" cy="121879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IE" sz="1800" b="1" u="sng" dirty="0">
                <a:gradFill>
                  <a:gsLst>
                    <a:gs pos="1250">
                      <a:srgbClr val="1A1A1A"/>
                    </a:gs>
                    <a:gs pos="100000">
                      <a:srgbClr val="1A1A1A"/>
                    </a:gs>
                  </a:gsLst>
                  <a:lin ang="5400000" scaled="0"/>
                </a:gradFill>
              </a:rPr>
              <a:t>Run As account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create when creating Azure Automation account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Creates a service principal user in Azure AD which allows access to Azure resources when running automation</a:t>
            </a:r>
          </a:p>
        </p:txBody>
      </p:sp>
      <p:pic>
        <p:nvPicPr>
          <p:cNvPr id="5" name="Picture 4" descr="A screenshot of a cell phone&#10;&#10;Description automatically generated">
            <a:extLst>
              <a:ext uri="{FF2B5EF4-FFF2-40B4-BE49-F238E27FC236}">
                <a16:creationId xmlns:a16="http://schemas.microsoft.com/office/drawing/2014/main" id="{F75B3A32-8A5F-4E88-8068-1B30BCE2E629}"/>
              </a:ext>
            </a:extLst>
          </p:cNvPr>
          <p:cNvPicPr>
            <a:picLocks noChangeAspect="1"/>
          </p:cNvPicPr>
          <p:nvPr/>
        </p:nvPicPr>
        <p:blipFill>
          <a:blip r:embed="rId3"/>
          <a:stretch>
            <a:fillRect/>
          </a:stretch>
        </p:blipFill>
        <p:spPr>
          <a:xfrm>
            <a:off x="6757844" y="129340"/>
            <a:ext cx="2076543" cy="4884821"/>
          </a:xfrm>
          <a:prstGeom prst="rect">
            <a:avLst/>
          </a:prstGeom>
        </p:spPr>
      </p:pic>
    </p:spTree>
    <p:extLst>
      <p:ext uri="{BB962C8B-B14F-4D97-AF65-F5344CB8AC3E}">
        <p14:creationId xmlns:p14="http://schemas.microsoft.com/office/powerpoint/2010/main" val="203695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Infrastructure as a Service</a:t>
            </a:r>
          </a:p>
        </p:txBody>
      </p:sp>
    </p:spTree>
    <p:extLst>
      <p:ext uri="{BB962C8B-B14F-4D97-AF65-F5344CB8AC3E}">
        <p14:creationId xmlns:p14="http://schemas.microsoft.com/office/powerpoint/2010/main" val="3384397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Virtual Machines</a:t>
            </a:r>
            <a:endParaRPr lang="en-US" i="1" dirty="0"/>
          </a:p>
        </p:txBody>
      </p:sp>
      <p:sp>
        <p:nvSpPr>
          <p:cNvPr id="6" name="Text Placeholder 5"/>
          <p:cNvSpPr>
            <a:spLocks noGrp="1"/>
          </p:cNvSpPr>
          <p:nvPr>
            <p:ph type="body" sz="quarter" idx="10"/>
          </p:nvPr>
        </p:nvSpPr>
        <p:spPr>
          <a:xfrm>
            <a:off x="438151" y="979718"/>
            <a:ext cx="7305155" cy="4071884"/>
          </a:xfrm>
        </p:spPr>
        <p:txBody>
          <a:bodyPr/>
          <a:lstStyle/>
          <a:p>
            <a:pPr marL="0" indent="0">
              <a:buNone/>
            </a:pPr>
            <a:r>
              <a:rPr lang="en-US" dirty="0"/>
              <a:t>Azure VMs provide the benefits of virtualization, but must still be deployed, configured, and maintained </a:t>
            </a:r>
          </a:p>
          <a:p>
            <a:pPr marL="0" indent="0">
              <a:buNone/>
            </a:pPr>
            <a:r>
              <a:rPr lang="en-US" dirty="0"/>
              <a:t>Operating system support for Windows and Linux OS deployments</a:t>
            </a:r>
          </a:p>
          <a:p>
            <a:pPr marL="0" indent="0">
              <a:buNone/>
            </a:pPr>
            <a:r>
              <a:rPr lang="en-US" b="1" dirty="0"/>
              <a:t>Windows</a:t>
            </a:r>
          </a:p>
          <a:p>
            <a:pPr lvl="1">
              <a:buFont typeface="Arial" panose="020B0604020202020204" pitchFamily="34" charset="0"/>
              <a:buChar char="•"/>
            </a:pPr>
            <a:r>
              <a:rPr lang="en-US" sz="1800" dirty="0"/>
              <a:t>Windows Server and Windows client images available in Azure Marketplace for development test and production</a:t>
            </a:r>
          </a:p>
          <a:p>
            <a:pPr lvl="1">
              <a:buFont typeface="Arial" panose="020B0604020202020204" pitchFamily="34" charset="0"/>
              <a:buChar char="•"/>
            </a:pPr>
            <a:r>
              <a:rPr lang="en-US" sz="1800" dirty="0"/>
              <a:t>Images identified by publisher, offer, SKU, and version</a:t>
            </a:r>
          </a:p>
          <a:p>
            <a:pPr lvl="1">
              <a:buFont typeface="Arial" panose="020B0604020202020204" pitchFamily="34" charset="0"/>
              <a:buChar char="•"/>
            </a:pPr>
            <a:r>
              <a:rPr lang="en-US" sz="1800" dirty="0"/>
              <a:t>Only 64-bit operating systems supported</a:t>
            </a:r>
          </a:p>
          <a:p>
            <a:pPr marL="0" indent="0">
              <a:buNone/>
            </a:pPr>
            <a:r>
              <a:rPr lang="en-US" b="1" dirty="0"/>
              <a:t>Linux</a:t>
            </a:r>
          </a:p>
          <a:p>
            <a:pPr lvl="1">
              <a:buFont typeface="Arial" panose="020B0604020202020204" pitchFamily="34" charset="0"/>
              <a:buChar char="•"/>
            </a:pPr>
            <a:r>
              <a:rPr lang="en-US" sz="1800" dirty="0"/>
              <a:t>Endorsed distributions available in Azure Marketplace</a:t>
            </a:r>
          </a:p>
          <a:p>
            <a:pPr lvl="1">
              <a:buFont typeface="Arial" panose="020B0604020202020204" pitchFamily="34" charset="0"/>
              <a:buChar char="•"/>
            </a:pPr>
            <a:r>
              <a:rPr lang="en-US" sz="1800" dirty="0"/>
              <a:t>Additional Linux partner-products, such as Docker, Jenkins</a:t>
            </a:r>
          </a:p>
        </p:txBody>
      </p:sp>
    </p:spTree>
    <p:extLst>
      <p:ext uri="{BB962C8B-B14F-4D97-AF65-F5344CB8AC3E}">
        <p14:creationId xmlns:p14="http://schemas.microsoft.com/office/powerpoint/2010/main" val="4193230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Scaling Azure VMs</a:t>
            </a:r>
            <a:endParaRPr lang="en-US" i="1" dirty="0"/>
          </a:p>
        </p:txBody>
      </p:sp>
      <p:sp>
        <p:nvSpPr>
          <p:cNvPr id="6" name="Text Placeholder 5"/>
          <p:cNvSpPr>
            <a:spLocks noGrp="1"/>
          </p:cNvSpPr>
          <p:nvPr>
            <p:ph type="body" sz="quarter" idx="10"/>
          </p:nvPr>
        </p:nvSpPr>
        <p:spPr>
          <a:xfrm>
            <a:off x="438151" y="993213"/>
            <a:ext cx="7305155" cy="4413516"/>
          </a:xfrm>
        </p:spPr>
        <p:txBody>
          <a:bodyPr/>
          <a:lstStyle/>
          <a:p>
            <a:pPr marL="0" indent="0">
              <a:buNone/>
            </a:pPr>
            <a:r>
              <a:rPr lang="en-US" dirty="0"/>
              <a:t>Use virtual machine scale sets (vmss) for managing a group of identical, load balanced VMs</a:t>
            </a:r>
          </a:p>
          <a:p>
            <a:pPr marL="0" indent="0">
              <a:buNone/>
            </a:pPr>
            <a:r>
              <a:rPr lang="en-US" dirty="0"/>
              <a:t>Benefits of scale sets</a:t>
            </a:r>
          </a:p>
          <a:p>
            <a:pPr lvl="1">
              <a:buFont typeface="Arial" panose="020B0604020202020204" pitchFamily="34" charset="0"/>
              <a:buChar char="•"/>
            </a:pPr>
            <a:r>
              <a:rPr lang="en-US" sz="1800" dirty="0"/>
              <a:t>Create and manage multiple VMs at large scale</a:t>
            </a:r>
          </a:p>
          <a:p>
            <a:pPr lvl="1">
              <a:buFont typeface="Arial" panose="020B0604020202020204" pitchFamily="34" charset="0"/>
              <a:buChar char="•"/>
            </a:pPr>
            <a:r>
              <a:rPr lang="en-US" sz="1800" dirty="0"/>
              <a:t>Provide high availability and application resiliency</a:t>
            </a:r>
          </a:p>
          <a:p>
            <a:pPr lvl="1">
              <a:buFont typeface="Arial" panose="020B0604020202020204" pitchFamily="34" charset="0"/>
              <a:buChar char="•"/>
            </a:pPr>
            <a:r>
              <a:rPr lang="en-US" sz="1800" dirty="0"/>
              <a:t>Automatically scale as resource demand fluctuates</a:t>
            </a:r>
          </a:p>
          <a:p>
            <a:pPr marL="0" indent="0">
              <a:buNone/>
            </a:pPr>
            <a:r>
              <a:rPr lang="en-US" dirty="0"/>
              <a:t>Options to configure VMs deployed in a scale set</a:t>
            </a:r>
          </a:p>
          <a:p>
            <a:pPr lvl="1">
              <a:buFont typeface="Arial" panose="020B0604020202020204" pitchFamily="34" charset="0"/>
              <a:buChar char="•"/>
            </a:pPr>
            <a:r>
              <a:rPr lang="en-US" sz="1800" dirty="0"/>
              <a:t>Use extensions to configure a VM post deployment</a:t>
            </a:r>
          </a:p>
          <a:p>
            <a:pPr lvl="1">
              <a:buFont typeface="Arial" panose="020B0604020202020204" pitchFamily="34" charset="0"/>
              <a:buChar char="•"/>
            </a:pPr>
            <a:r>
              <a:rPr lang="en-US" sz="1800" dirty="0"/>
              <a:t>Deploy a managed disk with a custom disk image</a:t>
            </a:r>
          </a:p>
          <a:p>
            <a:pPr marL="0" indent="0">
              <a:buNone/>
            </a:pPr>
            <a:r>
              <a:rPr lang="en-US" dirty="0"/>
              <a:t>Differences between VMs and scale sets </a:t>
            </a:r>
          </a:p>
          <a:p>
            <a:pPr lvl="1">
              <a:buFont typeface="Arial" panose="020B0604020202020204" pitchFamily="34" charset="0"/>
              <a:buChar char="•"/>
            </a:pPr>
            <a:r>
              <a:rPr lang="en-US" sz="1800" dirty="0"/>
              <a:t>Scale sets provide automated versus manual creation, configuration, and integration for different scenarios</a:t>
            </a:r>
          </a:p>
          <a:p>
            <a:pPr lvl="1"/>
            <a:endParaRPr lang="en-US" sz="1800" dirty="0"/>
          </a:p>
        </p:txBody>
      </p:sp>
    </p:spTree>
    <p:extLst>
      <p:ext uri="{BB962C8B-B14F-4D97-AF65-F5344CB8AC3E}">
        <p14:creationId xmlns:p14="http://schemas.microsoft.com/office/powerpoint/2010/main" val="3454106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4830A-5F1B-4295-80C3-0F01952028D3}"/>
              </a:ext>
            </a:extLst>
          </p:cNvPr>
          <p:cNvSpPr>
            <a:spLocks noGrp="1"/>
          </p:cNvSpPr>
          <p:nvPr>
            <p:ph type="title"/>
          </p:nvPr>
        </p:nvSpPr>
        <p:spPr/>
        <p:txBody>
          <a:bodyPr/>
          <a:lstStyle/>
          <a:p>
            <a:r>
              <a:rPr lang="en-US" dirty="0"/>
              <a:t>Source Control Types</a:t>
            </a:r>
          </a:p>
        </p:txBody>
      </p:sp>
      <p:sp>
        <p:nvSpPr>
          <p:cNvPr id="7" name="TextBox 6">
            <a:extLst>
              <a:ext uri="{FF2B5EF4-FFF2-40B4-BE49-F238E27FC236}">
                <a16:creationId xmlns:a16="http://schemas.microsoft.com/office/drawing/2014/main" id="{72C6CBB5-0018-4D57-A821-5CF952D98DDC}"/>
              </a:ext>
            </a:extLst>
          </p:cNvPr>
          <p:cNvSpPr txBox="1"/>
          <p:nvPr/>
        </p:nvSpPr>
        <p:spPr>
          <a:xfrm>
            <a:off x="95098" y="4849978"/>
            <a:ext cx="2157984" cy="215444"/>
          </a:xfrm>
          <a:prstGeom prst="rect">
            <a:avLst/>
          </a:prstGeom>
          <a:noFill/>
        </p:spPr>
        <p:txBody>
          <a:bodyPr wrap="square" lIns="0" tIns="0" rIns="0" bIns="0" rtlCol="0">
            <a:spAutoFit/>
          </a:bodyPr>
          <a:lstStyle/>
          <a:p>
            <a:pPr algn="l"/>
            <a:r>
              <a:rPr lang="en-US" sz="1400" dirty="0">
                <a:solidFill>
                  <a:srgbClr val="0070C0"/>
                </a:solidFill>
              </a:rPr>
              <a:t>timw.info/g4g</a:t>
            </a:r>
          </a:p>
        </p:txBody>
      </p:sp>
      <p:pic>
        <p:nvPicPr>
          <p:cNvPr id="1026" name="Picture 2">
            <a:extLst>
              <a:ext uri="{FF2B5EF4-FFF2-40B4-BE49-F238E27FC236}">
                <a16:creationId xmlns:a16="http://schemas.microsoft.com/office/drawing/2014/main" id="{A49BC93A-B283-48AA-8654-1A311C6BF5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228" y="758399"/>
            <a:ext cx="7837544" cy="409157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E3F01FA4-6FE4-4971-B21C-2494A8879A37}"/>
              </a:ext>
            </a:extLst>
          </p:cNvPr>
          <p:cNvSpPr/>
          <p:nvPr/>
        </p:nvSpPr>
        <p:spPr bwMode="auto">
          <a:xfrm>
            <a:off x="838678" y="1185225"/>
            <a:ext cx="1221638" cy="4169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TFVC</a:t>
            </a:r>
          </a:p>
        </p:txBody>
      </p:sp>
      <p:sp>
        <p:nvSpPr>
          <p:cNvPr id="10" name="Rectangle: Rounded Corners 9">
            <a:extLst>
              <a:ext uri="{FF2B5EF4-FFF2-40B4-BE49-F238E27FC236}">
                <a16:creationId xmlns:a16="http://schemas.microsoft.com/office/drawing/2014/main" id="{418F953C-C525-4E28-9A52-F592C37587DC}"/>
              </a:ext>
            </a:extLst>
          </p:cNvPr>
          <p:cNvSpPr/>
          <p:nvPr/>
        </p:nvSpPr>
        <p:spPr bwMode="auto">
          <a:xfrm>
            <a:off x="4913245" y="1185225"/>
            <a:ext cx="1221638" cy="4169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Git</a:t>
            </a:r>
          </a:p>
        </p:txBody>
      </p:sp>
    </p:spTree>
    <p:extLst>
      <p:ext uri="{BB962C8B-B14F-4D97-AF65-F5344CB8AC3E}">
        <p14:creationId xmlns:p14="http://schemas.microsoft.com/office/powerpoint/2010/main" val="4088913799"/>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Walkthrough-Create Virtual Machine Scale Set</a:t>
            </a:r>
            <a:endParaRPr lang="en-US" i="1" dirty="0"/>
          </a:p>
        </p:txBody>
      </p:sp>
      <p:sp>
        <p:nvSpPr>
          <p:cNvPr id="6" name="Text Placeholder 5"/>
          <p:cNvSpPr>
            <a:spLocks noGrp="1"/>
          </p:cNvSpPr>
          <p:nvPr>
            <p:ph type="body" sz="quarter" idx="10"/>
          </p:nvPr>
        </p:nvSpPr>
        <p:spPr>
          <a:xfrm>
            <a:off x="438151" y="1076623"/>
            <a:ext cx="7305155" cy="2788456"/>
          </a:xfrm>
        </p:spPr>
        <p:txBody>
          <a:bodyPr/>
          <a:lstStyle/>
          <a:p>
            <a:pPr marL="385763" indent="-385763">
              <a:buFont typeface="+mj-lt"/>
              <a:buAutoNum type="arabicPeriod"/>
            </a:pPr>
            <a:r>
              <a:rPr lang="en-US" dirty="0"/>
              <a:t>Create a resource group and a virtual machine scale set.</a:t>
            </a:r>
            <a:endParaRPr lang="en-US" sz="1800" dirty="0"/>
          </a:p>
          <a:p>
            <a:pPr marL="385763" indent="-385763">
              <a:buFont typeface="+mj-lt"/>
              <a:buAutoNum type="arabicPeriod"/>
            </a:pPr>
            <a:r>
              <a:rPr lang="en-US" dirty="0"/>
              <a:t>Deploy a sample web application using a Custom Script Extension.</a:t>
            </a:r>
          </a:p>
          <a:p>
            <a:pPr marL="385763" indent="-385763">
              <a:buFont typeface="+mj-lt"/>
              <a:buAutoNum type="arabicPeriod"/>
            </a:pPr>
            <a:r>
              <a:rPr lang="en-US" dirty="0"/>
              <a:t>Create a load balancer rule to allow traffic to reach the sample application.</a:t>
            </a:r>
          </a:p>
          <a:p>
            <a:pPr marL="385763" indent="-385763">
              <a:buFont typeface="+mj-lt"/>
              <a:buAutoNum type="arabicPeriod"/>
            </a:pPr>
            <a:r>
              <a:rPr lang="en-US" dirty="0"/>
              <a:t>Access the sample web application and obtain the load balancer’s IP address:</a:t>
            </a:r>
          </a:p>
          <a:p>
            <a:pPr marL="482204" lvl="3" indent="0">
              <a:buNone/>
            </a:pPr>
            <a:r>
              <a:rPr lang="en-US" sz="1800" dirty="0"/>
              <a:t>Load balancer distributes traffic to one of your VM instances</a:t>
            </a:r>
          </a:p>
        </p:txBody>
      </p:sp>
      <p:pic>
        <p:nvPicPr>
          <p:cNvPr id="3" name="Picture 2" descr="Screenshot of a web browser accessing the sample application hosted on a vm scale set via a load balancer.">
            <a:extLst>
              <a:ext uri="{FF2B5EF4-FFF2-40B4-BE49-F238E27FC236}">
                <a16:creationId xmlns:a16="http://schemas.microsoft.com/office/drawing/2014/main" id="{8E68B847-A3B6-4B52-9CD5-E10DC5674A3D}"/>
              </a:ext>
            </a:extLst>
          </p:cNvPr>
          <p:cNvPicPr>
            <a:picLocks noChangeAspect="1"/>
          </p:cNvPicPr>
          <p:nvPr/>
        </p:nvPicPr>
        <p:blipFill>
          <a:blip r:embed="rId3"/>
          <a:stretch>
            <a:fillRect/>
          </a:stretch>
        </p:blipFill>
        <p:spPr>
          <a:xfrm>
            <a:off x="923092" y="4001041"/>
            <a:ext cx="2960624" cy="980021"/>
          </a:xfrm>
          <a:prstGeom prst="rect">
            <a:avLst/>
          </a:prstGeom>
        </p:spPr>
      </p:pic>
    </p:spTree>
    <p:extLst>
      <p:ext uri="{BB962C8B-B14F-4D97-AF65-F5344CB8AC3E}">
        <p14:creationId xmlns:p14="http://schemas.microsoft.com/office/powerpoint/2010/main" val="351653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Windows Server and Hyper-V containers</a:t>
            </a:r>
          </a:p>
        </p:txBody>
      </p:sp>
      <p:sp>
        <p:nvSpPr>
          <p:cNvPr id="6" name="Text Placeholder 5"/>
          <p:cNvSpPr>
            <a:spLocks noGrp="1"/>
          </p:cNvSpPr>
          <p:nvPr>
            <p:ph type="body" sz="quarter" idx="10"/>
          </p:nvPr>
        </p:nvSpPr>
        <p:spPr>
          <a:xfrm>
            <a:off x="438151" y="941713"/>
            <a:ext cx="7305155" cy="4256550"/>
          </a:xfrm>
        </p:spPr>
        <p:txBody>
          <a:bodyPr/>
          <a:lstStyle/>
          <a:p>
            <a:pPr marL="0" indent="0">
              <a:buNone/>
            </a:pPr>
            <a:r>
              <a:rPr lang="en-US" dirty="0"/>
              <a:t>Windows Server containers</a:t>
            </a:r>
          </a:p>
          <a:p>
            <a:pPr lvl="1">
              <a:buFont typeface="Arial" panose="020B0604020202020204" pitchFamily="34" charset="0"/>
              <a:buChar char="•"/>
            </a:pPr>
            <a:r>
              <a:rPr lang="en-US" sz="1800" dirty="0"/>
              <a:t>Additional services in the OS for managing containers – the Docker engine and compute services</a:t>
            </a:r>
          </a:p>
          <a:p>
            <a:pPr lvl="1">
              <a:buFont typeface="Arial" panose="020B0604020202020204" pitchFamily="34" charset="0"/>
              <a:buChar char="•"/>
            </a:pPr>
            <a:r>
              <a:rPr lang="en-US" sz="1800" dirty="0"/>
              <a:t>Each container uses same set of system processes, with a set of application process to distinguish each container</a:t>
            </a:r>
          </a:p>
          <a:p>
            <a:pPr marL="0" indent="0">
              <a:buNone/>
            </a:pPr>
            <a:r>
              <a:rPr lang="en-US" dirty="0"/>
              <a:t>Hyper-V containers</a:t>
            </a:r>
          </a:p>
          <a:p>
            <a:pPr lvl="1">
              <a:buFont typeface="Arial" panose="020B0604020202020204" pitchFamily="34" charset="0"/>
              <a:buChar char="•"/>
            </a:pPr>
            <a:r>
              <a:rPr lang="en-US" sz="1800" dirty="0"/>
              <a:t>Specifically optimized to run containers</a:t>
            </a:r>
          </a:p>
          <a:p>
            <a:pPr lvl="1">
              <a:buFont typeface="Arial" panose="020B0604020202020204" pitchFamily="34" charset="0"/>
              <a:buChar char="•"/>
            </a:pPr>
            <a:r>
              <a:rPr lang="en-US" sz="1800" dirty="0"/>
              <a:t>More secure alternative to Windows Server containers in the event of a vulnerability in the OS from sharing kernel and memory</a:t>
            </a:r>
          </a:p>
          <a:p>
            <a:pPr marL="0" indent="0">
              <a:buNone/>
            </a:pPr>
            <a:r>
              <a:rPr lang="en-US" dirty="0"/>
              <a:t>Nano Server</a:t>
            </a:r>
          </a:p>
          <a:p>
            <a:pPr lvl="1">
              <a:buFont typeface="Arial" panose="020B0604020202020204" pitchFamily="34" charset="0"/>
              <a:buChar char="•"/>
            </a:pPr>
            <a:r>
              <a:rPr lang="en-US" sz="1800" dirty="0"/>
              <a:t>Headless deployment option for running cloud applications</a:t>
            </a:r>
          </a:p>
          <a:p>
            <a:pPr lvl="1">
              <a:buFont typeface="Arial" panose="020B0604020202020204" pitchFamily="34" charset="0"/>
              <a:buChar char="•"/>
            </a:pPr>
            <a:r>
              <a:rPr lang="en-US" sz="1800" dirty="0"/>
              <a:t>Runs as a container in a container host such as Server Core</a:t>
            </a:r>
          </a:p>
          <a:p>
            <a:pPr lvl="1"/>
            <a:endParaRPr lang="en-US" sz="1800" dirty="0"/>
          </a:p>
        </p:txBody>
      </p:sp>
    </p:spTree>
    <p:extLst>
      <p:ext uri="{BB962C8B-B14F-4D97-AF65-F5344CB8AC3E}">
        <p14:creationId xmlns:p14="http://schemas.microsoft.com/office/powerpoint/2010/main" val="379745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DevTest Labs</a:t>
            </a:r>
            <a:endParaRPr lang="en-US" i="1" dirty="0"/>
          </a:p>
        </p:txBody>
      </p:sp>
      <p:sp>
        <p:nvSpPr>
          <p:cNvPr id="6" name="Text Placeholder 5"/>
          <p:cNvSpPr>
            <a:spLocks noGrp="1"/>
          </p:cNvSpPr>
          <p:nvPr>
            <p:ph type="body" sz="quarter" idx="10"/>
          </p:nvPr>
        </p:nvSpPr>
        <p:spPr>
          <a:xfrm>
            <a:off x="441197" y="872612"/>
            <a:ext cx="6700068" cy="2382191"/>
          </a:xfrm>
        </p:spPr>
        <p:txBody>
          <a:bodyPr/>
          <a:lstStyle/>
          <a:p>
            <a:pPr lvl="1">
              <a:buFont typeface="Arial" panose="020B0604020202020204" pitchFamily="34" charset="0"/>
              <a:buChar char="•"/>
            </a:pPr>
            <a:r>
              <a:rPr lang="en-IE" sz="1800" dirty="0"/>
              <a:t>Creates environments consisting of pre-configured bases or Azure Resource Manager templates</a:t>
            </a:r>
            <a:endParaRPr lang="en-US" sz="1800" dirty="0"/>
          </a:p>
          <a:p>
            <a:pPr lvl="1">
              <a:buFont typeface="Arial" panose="020B0604020202020204" pitchFamily="34" charset="0"/>
              <a:buChar char="•"/>
            </a:pPr>
            <a:r>
              <a:rPr lang="en-IE" sz="1800" dirty="0"/>
              <a:t>Enables developers on teams to efficiently self-manage virtual machines (VMs) and PaaS resources without waiting for approvals.</a:t>
            </a:r>
          </a:p>
          <a:p>
            <a:pPr lvl="1">
              <a:buFont typeface="Arial" panose="020B0604020202020204" pitchFamily="34" charset="0"/>
              <a:buChar char="•"/>
            </a:pPr>
            <a:r>
              <a:rPr lang="en-IE" sz="1800" dirty="0"/>
              <a:t>Quickly provision Windows and Linux environments by using reusable templates and </a:t>
            </a:r>
            <a:r>
              <a:rPr lang="en-IE" sz="1800" dirty="0" err="1"/>
              <a:t>artifacts</a:t>
            </a:r>
            <a:endParaRPr lang="en-IE" sz="1800" dirty="0"/>
          </a:p>
          <a:p>
            <a:pPr lvl="1">
              <a:buFont typeface="Arial" panose="020B0604020202020204" pitchFamily="34" charset="0"/>
              <a:buChar char="•"/>
            </a:pPr>
            <a:endParaRPr lang="en-US" sz="1800" dirty="0"/>
          </a:p>
        </p:txBody>
      </p:sp>
      <p:pic>
        <p:nvPicPr>
          <p:cNvPr id="3" name="Picture 2" descr="Azure DevTest Labs icon">
            <a:extLst>
              <a:ext uri="{FF2B5EF4-FFF2-40B4-BE49-F238E27FC236}">
                <a16:creationId xmlns:a16="http://schemas.microsoft.com/office/drawing/2014/main" id="{C168F3A3-0E26-4504-8644-6807711554C2}"/>
              </a:ext>
            </a:extLst>
          </p:cNvPr>
          <p:cNvPicPr>
            <a:picLocks noChangeAspect="1"/>
          </p:cNvPicPr>
          <p:nvPr/>
        </p:nvPicPr>
        <p:blipFill>
          <a:blip r:embed="rId3"/>
          <a:stretch>
            <a:fillRect/>
          </a:stretch>
        </p:blipFill>
        <p:spPr>
          <a:xfrm>
            <a:off x="7294829" y="1309073"/>
            <a:ext cx="1282871" cy="1118784"/>
          </a:xfrm>
          <a:prstGeom prst="rect">
            <a:avLst/>
          </a:prstGeom>
        </p:spPr>
      </p:pic>
      <p:sp>
        <p:nvSpPr>
          <p:cNvPr id="8" name="Text Placeholder 5">
            <a:extLst>
              <a:ext uri="{FF2B5EF4-FFF2-40B4-BE49-F238E27FC236}">
                <a16:creationId xmlns:a16="http://schemas.microsoft.com/office/drawing/2014/main" id="{10B67124-C946-4805-92E2-DC52E82D03E0}"/>
              </a:ext>
            </a:extLst>
          </p:cNvPr>
          <p:cNvSpPr txBox="1">
            <a:spLocks/>
          </p:cNvSpPr>
          <p:nvPr/>
        </p:nvSpPr>
        <p:spPr>
          <a:xfrm>
            <a:off x="441197" y="2978531"/>
            <a:ext cx="8429477" cy="187435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US" sz="2100" dirty="0">
                <a:gradFill>
                  <a:gsLst>
                    <a:gs pos="1250">
                      <a:srgbClr val="1A1A1A"/>
                    </a:gs>
                    <a:gs pos="100000">
                      <a:srgbClr val="1A1A1A"/>
                    </a:gs>
                  </a:gsLst>
                  <a:lin ang="5400000" scaled="0"/>
                </a:gradFill>
              </a:rPr>
              <a:t>Usage Scenarios:</a:t>
            </a:r>
          </a:p>
          <a:p>
            <a:pPr marL="342900" lvl="1" indent="-171450" defTabSz="699557">
              <a:buFont typeface="Arial" panose="020B0604020202020204" pitchFamily="34" charset="0"/>
              <a:buChar char="•"/>
            </a:pPr>
            <a:r>
              <a:rPr lang="en-US" sz="1800" dirty="0">
                <a:gradFill>
                  <a:gsLst>
                    <a:gs pos="1250">
                      <a:srgbClr val="1A1A1A"/>
                    </a:gs>
                    <a:gs pos="100000">
                      <a:srgbClr val="1A1A1A"/>
                    </a:gs>
                  </a:gsLst>
                  <a:lin ang="5400000" scaled="0"/>
                </a:gradFill>
                <a:latin typeface="Segoe UI"/>
              </a:rPr>
              <a:t>Dev or Test  environments</a:t>
            </a:r>
          </a:p>
          <a:p>
            <a:pPr marL="342900" lvl="1" indent="-171450" defTabSz="699557">
              <a:buFont typeface="Arial" panose="020B0604020202020204" pitchFamily="34" charset="0"/>
              <a:buChar char="•"/>
            </a:pPr>
            <a:r>
              <a:rPr lang="en-US" sz="1800" dirty="0">
                <a:gradFill>
                  <a:gsLst>
                    <a:gs pos="1250">
                      <a:srgbClr val="1A1A1A"/>
                    </a:gs>
                    <a:gs pos="100000">
                      <a:srgbClr val="1A1A1A"/>
                    </a:gs>
                  </a:gsLst>
                  <a:lin ang="5400000" scaled="0"/>
                </a:gradFill>
                <a:latin typeface="Segoe UI"/>
              </a:rPr>
              <a:t>Integrate with CI/CD pipeline for automated tests and deleting images afterwards</a:t>
            </a:r>
          </a:p>
          <a:p>
            <a:pPr marL="342900" lvl="1"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latin typeface="Segoe UI"/>
              </a:rPr>
              <a:t>Scale up your load testing by provisioning multiple test agents and create pre-provisioned environments for training and demos</a:t>
            </a:r>
            <a:endParaRPr lang="en-US" sz="1800" dirty="0">
              <a:gradFill>
                <a:gsLst>
                  <a:gs pos="1250">
                    <a:srgbClr val="1A1A1A"/>
                  </a:gs>
                  <a:gs pos="100000">
                    <a:srgbClr val="1A1A1A"/>
                  </a:gs>
                </a:gsLst>
                <a:lin ang="5400000" scaled="0"/>
              </a:gradFill>
              <a:latin typeface="Segoe UI"/>
            </a:endParaRPr>
          </a:p>
        </p:txBody>
      </p:sp>
    </p:spTree>
    <p:extLst>
      <p:ext uri="{BB962C8B-B14F-4D97-AF65-F5344CB8AC3E}">
        <p14:creationId xmlns:p14="http://schemas.microsoft.com/office/powerpoint/2010/main" val="3924975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App Service</a:t>
            </a:r>
            <a:endParaRPr lang="en-US" i="1" dirty="0"/>
          </a:p>
        </p:txBody>
      </p:sp>
      <p:sp>
        <p:nvSpPr>
          <p:cNvPr id="6" name="Text Placeholder 5"/>
          <p:cNvSpPr>
            <a:spLocks noGrp="1"/>
          </p:cNvSpPr>
          <p:nvPr>
            <p:ph type="body" sz="quarter" idx="10"/>
          </p:nvPr>
        </p:nvSpPr>
        <p:spPr>
          <a:xfrm>
            <a:off x="438150" y="1076623"/>
            <a:ext cx="8267700" cy="3702552"/>
          </a:xfrm>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t>Fully managed environment enabling high productivity development</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Platform-as-a-service (PaaS) offering for building and deploying highly available and scalable cloud apps for web and mobile</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Developer productivity using .NET, .NET Core, Java, Python and a host of others</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Pay only for the compute resources used</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Azure platform handles infrastructure so that developers focus on core web apps and services</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Azure provides enterprise-grade security and compliance. Azure Active Directory</a:t>
            </a:r>
          </a:p>
        </p:txBody>
      </p:sp>
      <p:pic>
        <p:nvPicPr>
          <p:cNvPr id="4" name="Picture 3" descr="Icons are shown for: Microsoft .NET, JS, Java, php, docker, Visual Studio, and GitHub. ">
            <a:extLst>
              <a:ext uri="{FF2B5EF4-FFF2-40B4-BE49-F238E27FC236}">
                <a16:creationId xmlns:a16="http://schemas.microsoft.com/office/drawing/2014/main" id="{B12D871D-3873-45D3-8A9F-FC38C77B617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869985" y="1016038"/>
            <a:ext cx="4822751" cy="981075"/>
          </a:xfrm>
          <a:prstGeom prst="rect">
            <a:avLst/>
          </a:prstGeom>
          <a:noFill/>
          <a:ln>
            <a:noFill/>
          </a:ln>
        </p:spPr>
      </p:pic>
    </p:spTree>
    <p:extLst>
      <p:ext uri="{BB962C8B-B14F-4D97-AF65-F5344CB8AC3E}">
        <p14:creationId xmlns:p14="http://schemas.microsoft.com/office/powerpoint/2010/main" val="2052432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App Service Plans</a:t>
            </a:r>
            <a:endParaRPr lang="en-US" i="1" dirty="0"/>
          </a:p>
        </p:txBody>
      </p:sp>
      <p:sp>
        <p:nvSpPr>
          <p:cNvPr id="6" name="Text Placeholder 5"/>
          <p:cNvSpPr>
            <a:spLocks noGrp="1"/>
          </p:cNvSpPr>
          <p:nvPr>
            <p:ph type="body" sz="quarter" idx="10"/>
          </p:nvPr>
        </p:nvSpPr>
        <p:spPr>
          <a:xfrm>
            <a:off x="438151" y="1076623"/>
            <a:ext cx="7305155" cy="3028521"/>
          </a:xfrm>
        </p:spPr>
        <p:txBody>
          <a:bodyPr/>
          <a:lstStyle/>
          <a:p>
            <a:pPr>
              <a:buFont typeface="Arial" panose="020B0604020202020204" pitchFamily="34" charset="0"/>
              <a:buChar char="•"/>
            </a:pPr>
            <a:r>
              <a:rPr lang="en-US" dirty="0"/>
              <a:t>Define a set of compute resources for a web app to run</a:t>
            </a:r>
          </a:p>
          <a:p>
            <a:pPr>
              <a:buFont typeface="Arial" panose="020B0604020202020204" pitchFamily="34" charset="0"/>
              <a:buChar char="•"/>
            </a:pPr>
            <a:r>
              <a:rPr lang="en-US" dirty="0"/>
              <a:t>One or more apps can be configured to run in the same App Service plan</a:t>
            </a:r>
          </a:p>
          <a:p>
            <a:pPr>
              <a:buFont typeface="Arial" panose="020B0604020202020204" pitchFamily="34" charset="0"/>
              <a:buChar char="•"/>
            </a:pPr>
            <a:r>
              <a:rPr lang="en-US" dirty="0"/>
              <a:t>App Service plans define:</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Region where compute resources will be created (West US, East US, etc.)</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Number of virtual machine instances (scale count.)</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Instance size (Small, Medium, Large)</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Pricing tier (next slide)</a:t>
            </a:r>
          </a:p>
        </p:txBody>
      </p:sp>
    </p:spTree>
    <p:extLst>
      <p:ext uri="{BB962C8B-B14F-4D97-AF65-F5344CB8AC3E}">
        <p14:creationId xmlns:p14="http://schemas.microsoft.com/office/powerpoint/2010/main" val="3198321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Functions</a:t>
            </a:r>
            <a:endParaRPr lang="en-US" i="1" dirty="0"/>
          </a:p>
        </p:txBody>
      </p:sp>
      <p:sp>
        <p:nvSpPr>
          <p:cNvPr id="6" name="Text Placeholder 5"/>
          <p:cNvSpPr>
            <a:spLocks noGrp="1"/>
          </p:cNvSpPr>
          <p:nvPr>
            <p:ph type="body" sz="quarter" idx="10"/>
          </p:nvPr>
        </p:nvSpPr>
        <p:spPr>
          <a:xfrm>
            <a:off x="438151" y="1076623"/>
            <a:ext cx="7305155" cy="3203954"/>
          </a:xfrm>
        </p:spPr>
        <p:txBody>
          <a:bodyPr/>
          <a:lstStyle/>
          <a:p>
            <a:pPr marL="0" indent="0">
              <a:buNone/>
            </a:pPr>
            <a:r>
              <a:rPr lang="en-US" dirty="0"/>
              <a:t>Key features of Azure Functions</a:t>
            </a:r>
          </a:p>
          <a:p>
            <a:pPr lvl="1">
              <a:buFont typeface="Arial" panose="020B0604020202020204" pitchFamily="34" charset="0"/>
              <a:buChar char="•"/>
            </a:pPr>
            <a:r>
              <a:rPr lang="en-US" sz="1800" dirty="0"/>
              <a:t>Choice of language</a:t>
            </a:r>
          </a:p>
          <a:p>
            <a:pPr lvl="1">
              <a:buFont typeface="Arial" panose="020B0604020202020204" pitchFamily="34" charset="0"/>
              <a:buChar char="•"/>
            </a:pPr>
            <a:r>
              <a:rPr lang="en-US" sz="1800" dirty="0"/>
              <a:t>Pay-per-use pricing model</a:t>
            </a:r>
          </a:p>
          <a:p>
            <a:pPr lvl="1">
              <a:buFont typeface="Arial" panose="020B0604020202020204" pitchFamily="34" charset="0"/>
              <a:buChar char="•"/>
            </a:pPr>
            <a:r>
              <a:rPr lang="en-US" sz="1800" dirty="0"/>
              <a:t>Support for NuGet and Node Package Manager</a:t>
            </a:r>
          </a:p>
          <a:p>
            <a:pPr lvl="1">
              <a:buFont typeface="Arial" panose="020B0604020202020204" pitchFamily="34" charset="0"/>
              <a:buChar char="•"/>
            </a:pPr>
            <a:r>
              <a:rPr lang="en-US" sz="1800" dirty="0"/>
              <a:t>Integrated security with OAuth providers, such as Azure AD, Facebook, Microsoft Account, and others</a:t>
            </a:r>
          </a:p>
          <a:p>
            <a:pPr lvl="1">
              <a:buFont typeface="Arial" panose="020B0604020202020204" pitchFamily="34" charset="0"/>
              <a:buChar char="•"/>
            </a:pPr>
            <a:r>
              <a:rPr lang="en-US" sz="1800" dirty="0"/>
              <a:t>Simplified integration with other Azure services and SaaS offerings</a:t>
            </a:r>
          </a:p>
          <a:p>
            <a:pPr lvl="1">
              <a:buFont typeface="Arial" panose="020B0604020202020204" pitchFamily="34" charset="0"/>
              <a:buChar char="•"/>
            </a:pPr>
            <a:r>
              <a:rPr lang="en-US" sz="1800" dirty="0"/>
              <a:t>Options for code development and deployment (portal, continuous integration, GitHub, Azure DevOps Services, and more)</a:t>
            </a:r>
          </a:p>
          <a:p>
            <a:pPr lvl="1">
              <a:buFont typeface="Arial" panose="020B0604020202020204" pitchFamily="34" charset="0"/>
              <a:buChar char="•"/>
            </a:pPr>
            <a:r>
              <a:rPr lang="en-US" sz="1800" dirty="0"/>
              <a:t>Functions runtime is open-source and available on GitHub</a:t>
            </a:r>
          </a:p>
        </p:txBody>
      </p:sp>
      <p:pic>
        <p:nvPicPr>
          <p:cNvPr id="3" name="Picture 2" descr="Azure Functions Icon">
            <a:extLst>
              <a:ext uri="{FF2B5EF4-FFF2-40B4-BE49-F238E27FC236}">
                <a16:creationId xmlns:a16="http://schemas.microsoft.com/office/drawing/2014/main" id="{8973C06F-A358-4BB2-8381-BCC590C452B8}"/>
              </a:ext>
            </a:extLst>
          </p:cNvPr>
          <p:cNvPicPr>
            <a:picLocks noChangeAspect="1"/>
          </p:cNvPicPr>
          <p:nvPr/>
        </p:nvPicPr>
        <p:blipFill>
          <a:blip r:embed="rId3"/>
          <a:stretch>
            <a:fillRect/>
          </a:stretch>
        </p:blipFill>
        <p:spPr>
          <a:xfrm>
            <a:off x="7113723" y="981114"/>
            <a:ext cx="1218869" cy="1218869"/>
          </a:xfrm>
          <a:prstGeom prst="rect">
            <a:avLst/>
          </a:prstGeom>
        </p:spPr>
      </p:pic>
    </p:spTree>
    <p:extLst>
      <p:ext uri="{BB962C8B-B14F-4D97-AF65-F5344CB8AC3E}">
        <p14:creationId xmlns:p14="http://schemas.microsoft.com/office/powerpoint/2010/main" val="1049604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Batch services</a:t>
            </a:r>
            <a:endParaRPr lang="en-US" i="1" dirty="0"/>
          </a:p>
        </p:txBody>
      </p:sp>
      <p:sp>
        <p:nvSpPr>
          <p:cNvPr id="6" name="Text Placeholder 5"/>
          <p:cNvSpPr>
            <a:spLocks noGrp="1"/>
          </p:cNvSpPr>
          <p:nvPr>
            <p:ph type="body" sz="quarter" idx="10"/>
          </p:nvPr>
        </p:nvSpPr>
        <p:spPr>
          <a:xfrm>
            <a:off x="438151" y="1076623"/>
            <a:ext cx="7305155" cy="3582519"/>
          </a:xfrm>
        </p:spPr>
        <p:txBody>
          <a:bodyPr/>
          <a:lstStyle/>
          <a:p>
            <a:pPr marL="0" indent="0">
              <a:buNone/>
            </a:pPr>
            <a:r>
              <a:rPr lang="en-US" dirty="0"/>
              <a:t>Azure Batch – fully managed cloud service for job scheduling and compute resource management</a:t>
            </a:r>
          </a:p>
          <a:p>
            <a:pPr lvl="1">
              <a:buFont typeface="Arial" panose="020B0604020202020204" pitchFamily="34" charset="0"/>
              <a:buChar char="•"/>
            </a:pPr>
            <a:r>
              <a:rPr lang="en-US" sz="1800" dirty="0"/>
              <a:t>Creates, manages, and scales a pool of compute nodes (VMs) to run largest, resource-intensive workloads. </a:t>
            </a:r>
          </a:p>
          <a:p>
            <a:pPr lvl="1">
              <a:buFont typeface="Arial" panose="020B0604020202020204" pitchFamily="34" charset="0"/>
              <a:buChar char="•"/>
            </a:pPr>
            <a:r>
              <a:rPr lang="en-US" sz="1800" dirty="0"/>
              <a:t>Provides a job scheduler to submit jobs into the VM pool (or set of VM pools)</a:t>
            </a:r>
          </a:p>
          <a:p>
            <a:pPr marL="0" indent="0">
              <a:buNone/>
            </a:pPr>
            <a:r>
              <a:rPr lang="en-US" dirty="0"/>
              <a:t>Requirements to run applications</a:t>
            </a:r>
          </a:p>
          <a:p>
            <a:pPr lvl="1">
              <a:buFont typeface="Arial" panose="020B0604020202020204" pitchFamily="34" charset="0"/>
              <a:buChar char="•"/>
            </a:pPr>
            <a:r>
              <a:rPr lang="en-US" sz="1800" dirty="0"/>
              <a:t>Application (doesn’t need to be cloud aware)</a:t>
            </a:r>
          </a:p>
          <a:p>
            <a:pPr lvl="1">
              <a:buFont typeface="Arial" panose="020B0604020202020204" pitchFamily="34" charset="0"/>
              <a:buChar char="•"/>
            </a:pPr>
            <a:r>
              <a:rPr lang="en-US" sz="1800" dirty="0"/>
              <a:t>Pool of VMs (Batch service creates, manages, and monitors the pool)</a:t>
            </a:r>
          </a:p>
          <a:p>
            <a:pPr lvl="1">
              <a:buFont typeface="Arial" panose="020B0604020202020204" pitchFamily="34" charset="0"/>
              <a:buChar char="•"/>
            </a:pPr>
            <a:r>
              <a:rPr lang="en-US" sz="1800" dirty="0"/>
              <a:t>Job scheduler to define the tasks that make up the job</a:t>
            </a:r>
          </a:p>
          <a:p>
            <a:pPr lvl="1">
              <a:buFont typeface="Arial" panose="020B0604020202020204" pitchFamily="34" charset="0"/>
              <a:buChar char="•"/>
            </a:pPr>
            <a:r>
              <a:rPr lang="en-US" sz="1800" dirty="0"/>
              <a:t>Location to store output, typically Blob storage</a:t>
            </a:r>
          </a:p>
        </p:txBody>
      </p:sp>
    </p:spTree>
    <p:extLst>
      <p:ext uri="{BB962C8B-B14F-4D97-AF65-F5344CB8AC3E}">
        <p14:creationId xmlns:p14="http://schemas.microsoft.com/office/powerpoint/2010/main" val="3881427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8292493" cy="373949"/>
          </a:xfrm>
        </p:spPr>
        <p:txBody>
          <a:bodyPr/>
          <a:lstStyle/>
          <a:p>
            <a:r>
              <a:rPr lang="en-US" dirty="0"/>
              <a:t>Security and Compliance in the Pipeline</a:t>
            </a:r>
          </a:p>
        </p:txBody>
      </p:sp>
    </p:spTree>
    <p:extLst>
      <p:ext uri="{BB962C8B-B14F-4D97-AF65-F5344CB8AC3E}">
        <p14:creationId xmlns:p14="http://schemas.microsoft.com/office/powerpoint/2010/main" val="736900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4F13C-82AB-49B7-B175-5C1D43360F4F}"/>
              </a:ext>
            </a:extLst>
          </p:cNvPr>
          <p:cNvSpPr>
            <a:spLocks noGrp="1"/>
          </p:cNvSpPr>
          <p:nvPr>
            <p:ph type="title"/>
          </p:nvPr>
        </p:nvSpPr>
        <p:spPr/>
        <p:txBody>
          <a:bodyPr/>
          <a:lstStyle/>
          <a:p>
            <a:r>
              <a:rPr lang="en-US" dirty="0"/>
              <a:t>Secure DevOps Kit for Azure (AzSK)</a:t>
            </a:r>
          </a:p>
        </p:txBody>
      </p:sp>
      <p:sp>
        <p:nvSpPr>
          <p:cNvPr id="3" name="Text Placeholder 2">
            <a:extLst>
              <a:ext uri="{FF2B5EF4-FFF2-40B4-BE49-F238E27FC236}">
                <a16:creationId xmlns:a16="http://schemas.microsoft.com/office/drawing/2014/main" id="{F83932B9-994E-4000-A1BA-BA66D1AE4BF0}"/>
              </a:ext>
            </a:extLst>
          </p:cNvPr>
          <p:cNvSpPr>
            <a:spLocks noGrp="1"/>
          </p:cNvSpPr>
          <p:nvPr>
            <p:ph type="body" sz="quarter" idx="10"/>
          </p:nvPr>
        </p:nvSpPr>
        <p:spPr>
          <a:xfrm>
            <a:off x="441198" y="1770607"/>
            <a:ext cx="4166507" cy="2262158"/>
          </a:xfrm>
        </p:spPr>
        <p:txBody>
          <a:bodyPr/>
          <a:lstStyle/>
          <a:p>
            <a:pPr>
              <a:buFont typeface="Arial" panose="020B0604020202020204" pitchFamily="34" charset="0"/>
              <a:buChar char="•"/>
            </a:pPr>
            <a:r>
              <a:rPr lang="en-US" b="1" dirty="0"/>
              <a:t>Helps secure the subscription</a:t>
            </a:r>
            <a:endParaRPr lang="en-US" dirty="0"/>
          </a:p>
          <a:p>
            <a:pPr>
              <a:buFont typeface="Arial" panose="020B0604020202020204" pitchFamily="34" charset="0"/>
              <a:buChar char="•"/>
            </a:pPr>
            <a:r>
              <a:rPr lang="en-US" b="1" dirty="0"/>
              <a:t>Enables secure development</a:t>
            </a:r>
            <a:r>
              <a:rPr lang="en-US" dirty="0"/>
              <a:t> </a:t>
            </a:r>
          </a:p>
          <a:p>
            <a:pPr>
              <a:buFont typeface="Arial" panose="020B0604020202020204" pitchFamily="34" charset="0"/>
              <a:buChar char="•"/>
            </a:pPr>
            <a:r>
              <a:rPr lang="en-US" b="1" dirty="0"/>
              <a:t>Integrates security into CI/CD</a:t>
            </a:r>
            <a:endParaRPr lang="en-US" dirty="0"/>
          </a:p>
          <a:p>
            <a:pPr>
              <a:buFont typeface="Arial" panose="020B0604020202020204" pitchFamily="34" charset="0"/>
              <a:buChar char="•"/>
            </a:pPr>
            <a:r>
              <a:rPr lang="en-US" b="1" dirty="0"/>
              <a:t>Provides continuous assurance</a:t>
            </a:r>
          </a:p>
          <a:p>
            <a:pPr>
              <a:buFont typeface="Arial" panose="020B0604020202020204" pitchFamily="34" charset="0"/>
              <a:buChar char="•"/>
            </a:pPr>
            <a:r>
              <a:rPr lang="en-US" b="1" dirty="0"/>
              <a:t>Assists with alerts &amp; monitoring</a:t>
            </a:r>
          </a:p>
          <a:p>
            <a:pPr>
              <a:buFont typeface="Arial" panose="020B0604020202020204" pitchFamily="34" charset="0"/>
              <a:buChar char="•"/>
            </a:pPr>
            <a:r>
              <a:rPr lang="en-US" b="1" dirty="0"/>
              <a:t>Governing cloud risks</a:t>
            </a:r>
            <a:endParaRPr lang="en-US" dirty="0"/>
          </a:p>
        </p:txBody>
      </p:sp>
      <p:pic>
        <p:nvPicPr>
          <p:cNvPr id="5" name="Picture 4" descr="Screenshot of azsk github page">
            <a:extLst>
              <a:ext uri="{FF2B5EF4-FFF2-40B4-BE49-F238E27FC236}">
                <a16:creationId xmlns:a16="http://schemas.microsoft.com/office/drawing/2014/main" id="{1780B4DE-04C7-4B12-AED1-8533D28360B3}"/>
              </a:ext>
            </a:extLst>
          </p:cNvPr>
          <p:cNvPicPr>
            <a:picLocks noChangeAspect="1"/>
          </p:cNvPicPr>
          <p:nvPr/>
        </p:nvPicPr>
        <p:blipFill>
          <a:blip r:embed="rId3"/>
          <a:stretch>
            <a:fillRect/>
          </a:stretch>
        </p:blipFill>
        <p:spPr>
          <a:xfrm>
            <a:off x="5493971" y="1407080"/>
            <a:ext cx="2880177" cy="3480509"/>
          </a:xfrm>
          <a:prstGeom prst="rect">
            <a:avLst/>
          </a:prstGeom>
          <a:ln>
            <a:solidFill>
              <a:schemeClr val="tx1"/>
            </a:solidFill>
          </a:ln>
        </p:spPr>
      </p:pic>
      <p:sp>
        <p:nvSpPr>
          <p:cNvPr id="6" name="Rectangle 5">
            <a:extLst>
              <a:ext uri="{FF2B5EF4-FFF2-40B4-BE49-F238E27FC236}">
                <a16:creationId xmlns:a16="http://schemas.microsoft.com/office/drawing/2014/main" id="{293B05F6-E473-494D-95D9-2257B8BAFF9C}"/>
              </a:ext>
            </a:extLst>
          </p:cNvPr>
          <p:cNvSpPr/>
          <p:nvPr/>
        </p:nvSpPr>
        <p:spPr>
          <a:xfrm>
            <a:off x="441197" y="886531"/>
            <a:ext cx="7504146" cy="415498"/>
          </a:xfrm>
          <a:prstGeom prst="rect">
            <a:avLst/>
          </a:prstGeom>
        </p:spPr>
        <p:txBody>
          <a:bodyPr wrap="square">
            <a:spAutoFit/>
          </a:bodyPr>
          <a:lstStyle/>
          <a:p>
            <a:pPr defTabSz="685775"/>
            <a:r>
              <a:rPr lang="en-US" sz="2100" b="1" dirty="0" err="1">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AzSK</a:t>
            </a:r>
            <a:r>
              <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is a collection of scripts, tools, extensions, automations</a:t>
            </a:r>
          </a:p>
        </p:txBody>
      </p:sp>
      <p:sp>
        <p:nvSpPr>
          <p:cNvPr id="7" name="Rectangle 6">
            <a:extLst>
              <a:ext uri="{FF2B5EF4-FFF2-40B4-BE49-F238E27FC236}">
                <a16:creationId xmlns:a16="http://schemas.microsoft.com/office/drawing/2014/main" id="{CA276459-C054-4C12-8149-25EA38D8EBAB}"/>
              </a:ext>
            </a:extLst>
          </p:cNvPr>
          <p:cNvSpPr/>
          <p:nvPr/>
        </p:nvSpPr>
        <p:spPr>
          <a:xfrm>
            <a:off x="269747" y="4212358"/>
            <a:ext cx="7504146" cy="738664"/>
          </a:xfrm>
          <a:prstGeom prst="rect">
            <a:avLst/>
          </a:prstGeom>
        </p:spPr>
        <p:txBody>
          <a:bodyPr wrap="square">
            <a:spAutoFit/>
          </a:bodyPr>
          <a:lstStyle/>
          <a:p>
            <a:pPr defTabSz="685775"/>
            <a:r>
              <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Available at: </a:t>
            </a:r>
          </a:p>
          <a:p>
            <a:pPr defTabSz="685775"/>
            <a:r>
              <a:rPr lang="en-US" sz="2100" dirty="0">
                <a:solidFill>
                  <a:srgbClr val="1A1A1A"/>
                </a:solidFill>
                <a:latin typeface="Segoe UI"/>
              </a:rPr>
              <a:t>https://github.com/azsk/DevOpsKit-docs</a:t>
            </a:r>
            <a:endPar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84086079"/>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Security Center</a:t>
            </a:r>
          </a:p>
        </p:txBody>
      </p:sp>
      <p:sp>
        <p:nvSpPr>
          <p:cNvPr id="6" name="Text Placeholder 5"/>
          <p:cNvSpPr>
            <a:spLocks noGrp="1"/>
          </p:cNvSpPr>
          <p:nvPr>
            <p:ph type="body" sz="quarter" idx="10"/>
          </p:nvPr>
        </p:nvSpPr>
        <p:spPr>
          <a:xfrm>
            <a:off x="438150" y="1076623"/>
            <a:ext cx="8263890" cy="3037755"/>
          </a:xfrm>
        </p:spPr>
        <p:txBody>
          <a:bodyPr/>
          <a:lstStyle/>
          <a:p>
            <a:pPr>
              <a:buFont typeface="Arial" panose="020B0604020202020204" pitchFamily="34" charset="0"/>
              <a:buChar char="•"/>
            </a:pPr>
            <a:r>
              <a:rPr lang="en-US" dirty="0"/>
              <a:t>Provide security recommendations</a:t>
            </a:r>
          </a:p>
          <a:p>
            <a:pPr>
              <a:buFont typeface="Arial" panose="020B0604020202020204" pitchFamily="34" charset="0"/>
              <a:buChar char="•"/>
            </a:pPr>
            <a:r>
              <a:rPr lang="en-US" dirty="0"/>
              <a:t>Monitor security settings </a:t>
            </a:r>
          </a:p>
          <a:p>
            <a:pPr>
              <a:buFont typeface="Arial" panose="020B0604020202020204" pitchFamily="34" charset="0"/>
              <a:buChar char="•"/>
            </a:pPr>
            <a:r>
              <a:rPr lang="en-US" dirty="0"/>
              <a:t>Monitor all your services</a:t>
            </a:r>
          </a:p>
          <a:p>
            <a:pPr>
              <a:buFont typeface="Arial" panose="020B0604020202020204" pitchFamily="34" charset="0"/>
              <a:buChar char="•"/>
            </a:pPr>
            <a:r>
              <a:rPr lang="en-US" dirty="0"/>
              <a:t>Use Azure Machine Learning</a:t>
            </a:r>
          </a:p>
          <a:p>
            <a:pPr>
              <a:buFont typeface="Arial" panose="020B0604020202020204" pitchFamily="34" charset="0"/>
              <a:buChar char="•"/>
            </a:pPr>
            <a:r>
              <a:rPr lang="en-US" dirty="0"/>
              <a:t>Analyze and identify potential attacks</a:t>
            </a:r>
          </a:p>
          <a:p>
            <a:pPr>
              <a:buFont typeface="Arial" panose="020B0604020202020204" pitchFamily="34" charset="0"/>
              <a:buChar char="•"/>
            </a:pPr>
            <a:r>
              <a:rPr lang="en-US" dirty="0"/>
              <a:t>Provide just-in-time (JIT) access control</a:t>
            </a:r>
          </a:p>
          <a:p>
            <a:pPr>
              <a:buFont typeface="Arial" panose="020B0604020202020204" pitchFamily="34" charset="0"/>
              <a:buChar char="•"/>
            </a:pPr>
            <a:r>
              <a:rPr lang="en-US" dirty="0"/>
              <a:t>Supports Windows and Linux operating systems</a:t>
            </a:r>
          </a:p>
          <a:p>
            <a:pPr>
              <a:buFont typeface="Arial" panose="020B0604020202020204" pitchFamily="34" charset="0"/>
              <a:buChar char="•"/>
            </a:pPr>
            <a:r>
              <a:rPr lang="en-US" dirty="0"/>
              <a:t>Available in two pricing tiers</a:t>
            </a:r>
          </a:p>
        </p:txBody>
      </p:sp>
      <p:pic>
        <p:nvPicPr>
          <p:cNvPr id="3" name="Picture 2" descr="A picture containing drawing&#10;&#10;Description automatically generated">
            <a:extLst>
              <a:ext uri="{FF2B5EF4-FFF2-40B4-BE49-F238E27FC236}">
                <a16:creationId xmlns:a16="http://schemas.microsoft.com/office/drawing/2014/main" id="{3A4023C6-402E-4F52-B236-A6D1D3000D6F}"/>
              </a:ext>
            </a:extLst>
          </p:cNvPr>
          <p:cNvPicPr>
            <a:picLocks noChangeAspect="1"/>
          </p:cNvPicPr>
          <p:nvPr/>
        </p:nvPicPr>
        <p:blipFill>
          <a:blip r:embed="rId3"/>
          <a:stretch>
            <a:fillRect/>
          </a:stretch>
        </p:blipFill>
        <p:spPr>
          <a:xfrm>
            <a:off x="7297735" y="1957467"/>
            <a:ext cx="1170404" cy="1276067"/>
          </a:xfrm>
          <a:prstGeom prst="rect">
            <a:avLst/>
          </a:prstGeom>
        </p:spPr>
      </p:pic>
    </p:spTree>
    <p:extLst>
      <p:ext uri="{BB962C8B-B14F-4D97-AF65-F5344CB8AC3E}">
        <p14:creationId xmlns:p14="http://schemas.microsoft.com/office/powerpoint/2010/main" val="426357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E7141-EDED-4D67-BB83-8015C5E485B9}"/>
              </a:ext>
            </a:extLst>
          </p:cNvPr>
          <p:cNvSpPr>
            <a:spLocks noGrp="1"/>
          </p:cNvSpPr>
          <p:nvPr>
            <p:ph type="title"/>
          </p:nvPr>
        </p:nvSpPr>
        <p:spPr/>
        <p:txBody>
          <a:bodyPr/>
          <a:lstStyle/>
          <a:p>
            <a:r>
              <a:rPr lang="en-US" dirty="0"/>
              <a:t>Git: Feature Branch Strategy: Merge vs Rebase</a:t>
            </a:r>
          </a:p>
        </p:txBody>
      </p:sp>
      <p:sp>
        <p:nvSpPr>
          <p:cNvPr id="3" name="AutoShape 2" descr="A forked commit history">
            <a:extLst>
              <a:ext uri="{FF2B5EF4-FFF2-40B4-BE49-F238E27FC236}">
                <a16:creationId xmlns:a16="http://schemas.microsoft.com/office/drawing/2014/main" id="{D3AFF149-FF09-4982-B5CA-8CCFBB5A39A4}"/>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A forked commit history">
            <a:extLst>
              <a:ext uri="{FF2B5EF4-FFF2-40B4-BE49-F238E27FC236}">
                <a16:creationId xmlns:a16="http://schemas.microsoft.com/office/drawing/2014/main" id="{C1118040-2881-44E3-B698-AB05CE40A68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B5AC8794-C755-4E7F-9CAB-54C0B2FCEB7A}"/>
              </a:ext>
            </a:extLst>
          </p:cNvPr>
          <p:cNvPicPr>
            <a:picLocks noChangeAspect="1"/>
          </p:cNvPicPr>
          <p:nvPr/>
        </p:nvPicPr>
        <p:blipFill>
          <a:blip r:embed="rId2"/>
          <a:stretch>
            <a:fillRect/>
          </a:stretch>
        </p:blipFill>
        <p:spPr>
          <a:xfrm>
            <a:off x="1450307" y="868943"/>
            <a:ext cx="5938586" cy="4015214"/>
          </a:xfrm>
          <a:prstGeom prst="rect">
            <a:avLst/>
          </a:prstGeom>
        </p:spPr>
      </p:pic>
    </p:spTree>
    <p:extLst>
      <p:ext uri="{BB962C8B-B14F-4D97-AF65-F5344CB8AC3E}">
        <p14:creationId xmlns:p14="http://schemas.microsoft.com/office/powerpoint/2010/main" val="1792131037"/>
      </p:ext>
    </p:extLst>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4A24B-7026-49F1-BE10-0F050C4FAEF9}"/>
              </a:ext>
            </a:extLst>
          </p:cNvPr>
          <p:cNvSpPr>
            <a:spLocks noGrp="1"/>
          </p:cNvSpPr>
          <p:nvPr>
            <p:ph type="title"/>
          </p:nvPr>
        </p:nvSpPr>
        <p:spPr/>
        <p:txBody>
          <a:bodyPr/>
          <a:lstStyle/>
          <a:p>
            <a:r>
              <a:rPr lang="en-US" dirty="0"/>
              <a:t>Azure Policy</a:t>
            </a:r>
          </a:p>
        </p:txBody>
      </p:sp>
      <p:sp>
        <p:nvSpPr>
          <p:cNvPr id="3" name="Text Placeholder 2">
            <a:extLst>
              <a:ext uri="{FF2B5EF4-FFF2-40B4-BE49-F238E27FC236}">
                <a16:creationId xmlns:a16="http://schemas.microsoft.com/office/drawing/2014/main" id="{924E39C0-CBF5-48DC-AA5D-D460B3FFF416}"/>
              </a:ext>
            </a:extLst>
          </p:cNvPr>
          <p:cNvSpPr>
            <a:spLocks noGrp="1"/>
          </p:cNvSpPr>
          <p:nvPr>
            <p:ph type="body" sz="quarter" idx="10"/>
          </p:nvPr>
        </p:nvSpPr>
        <p:spPr>
          <a:xfrm>
            <a:off x="441198" y="919798"/>
            <a:ext cx="7190972" cy="1745093"/>
          </a:xfrm>
        </p:spPr>
        <p:txBody>
          <a:bodyPr/>
          <a:lstStyle/>
          <a:p>
            <a:r>
              <a:rPr lang="en-US" dirty="0"/>
              <a:t>Is a service in Azure that you use to create, assign, and, manage policies</a:t>
            </a:r>
          </a:p>
          <a:p>
            <a:r>
              <a:rPr lang="en-US" dirty="0"/>
              <a:t>Provides enforcement by using policies and initiatives</a:t>
            </a:r>
          </a:p>
          <a:p>
            <a:r>
              <a:rPr lang="en-US" dirty="0"/>
              <a:t>Runs evaluations on your resources and scans for those not compliant </a:t>
            </a:r>
          </a:p>
        </p:txBody>
      </p:sp>
      <p:sp>
        <p:nvSpPr>
          <p:cNvPr id="4" name="Rectangle 3">
            <a:extLst>
              <a:ext uri="{FF2B5EF4-FFF2-40B4-BE49-F238E27FC236}">
                <a16:creationId xmlns:a16="http://schemas.microsoft.com/office/drawing/2014/main" id="{23F893BB-1FEE-4E46-8AAF-3AC5F9D676A1}"/>
              </a:ext>
            </a:extLst>
          </p:cNvPr>
          <p:cNvSpPr/>
          <p:nvPr/>
        </p:nvSpPr>
        <p:spPr>
          <a:xfrm>
            <a:off x="536510" y="4012926"/>
            <a:ext cx="7907693" cy="738664"/>
          </a:xfrm>
          <a:prstGeom prst="rect">
            <a:avLst/>
          </a:prstGeom>
        </p:spPr>
        <p:txBody>
          <a:bodyPr wrap="square">
            <a:spAutoFit/>
          </a:bodyPr>
          <a:lstStyle/>
          <a:p>
            <a:pPr marL="258366" indent="-258366" defTabSz="685775"/>
            <a:r>
              <a:rPr lang="en-US" sz="1350" dirty="0">
                <a:solidFill>
                  <a:srgbClr val="107C10">
                    <a:lumMod val="75000"/>
                  </a:srgbClr>
                </a:solidFill>
                <a:latin typeface="Segoe UI"/>
              </a:rPr>
              <a:t>✔️ </a:t>
            </a:r>
            <a:r>
              <a:rPr lang="en-US" sz="2100" dirty="0">
                <a:solidFill>
                  <a:srgbClr val="1A1A1A"/>
                </a:solidFill>
                <a:latin typeface="Segoe UI Semilight" panose="020B0402040204020203" pitchFamily="34" charset="0"/>
                <a:cs typeface="Segoe UI Semilight" panose="020B0402040204020203" pitchFamily="34" charset="0"/>
              </a:rPr>
              <a:t>An example of an Azure policy that you can integrate with your DevOps pipeline is the Check Gate task </a:t>
            </a:r>
            <a:endParaRPr lang="en-US" sz="1324" dirty="0">
              <a:solidFill>
                <a:srgbClr val="1A1A1A"/>
              </a:solidFill>
              <a:latin typeface="Segoe UI Semilight" panose="020B0402040204020203" pitchFamily="34" charset="0"/>
              <a:cs typeface="Segoe UI Semilight" panose="020B0402040204020203" pitchFamily="34" charset="0"/>
            </a:endParaRPr>
          </a:p>
        </p:txBody>
      </p:sp>
      <p:pic>
        <p:nvPicPr>
          <p:cNvPr id="6" name="Picture 5" descr="Azure Policy icon">
            <a:extLst>
              <a:ext uri="{FF2B5EF4-FFF2-40B4-BE49-F238E27FC236}">
                <a16:creationId xmlns:a16="http://schemas.microsoft.com/office/drawing/2014/main" id="{631B6E47-62AA-4234-A251-59FD8BA8D425}"/>
              </a:ext>
            </a:extLst>
          </p:cNvPr>
          <p:cNvPicPr>
            <a:picLocks noChangeAspect="1"/>
          </p:cNvPicPr>
          <p:nvPr/>
        </p:nvPicPr>
        <p:blipFill>
          <a:blip r:embed="rId3"/>
          <a:stretch>
            <a:fillRect/>
          </a:stretch>
        </p:blipFill>
        <p:spPr>
          <a:xfrm>
            <a:off x="7473906" y="1093886"/>
            <a:ext cx="1228897" cy="1128870"/>
          </a:xfrm>
          <a:prstGeom prst="rect">
            <a:avLst/>
          </a:prstGeom>
        </p:spPr>
      </p:pic>
      <p:sp>
        <p:nvSpPr>
          <p:cNvPr id="7" name="Text Placeholder 2">
            <a:extLst>
              <a:ext uri="{FF2B5EF4-FFF2-40B4-BE49-F238E27FC236}">
                <a16:creationId xmlns:a16="http://schemas.microsoft.com/office/drawing/2014/main" id="{609B4A68-2034-4138-A060-88D6DBBA1A14}"/>
              </a:ext>
            </a:extLst>
          </p:cNvPr>
          <p:cNvSpPr txBox="1">
            <a:spLocks/>
          </p:cNvSpPr>
          <p:nvPr/>
        </p:nvSpPr>
        <p:spPr>
          <a:xfrm>
            <a:off x="441198" y="2677213"/>
            <a:ext cx="8450309" cy="103412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defTabSz="699557"/>
            <a:r>
              <a:rPr lang="en-US" sz="2100" dirty="0">
                <a:gradFill>
                  <a:gsLst>
                    <a:gs pos="1250">
                      <a:srgbClr val="1A1A1A"/>
                    </a:gs>
                    <a:gs pos="100000">
                      <a:srgbClr val="1A1A1A"/>
                    </a:gs>
                  </a:gsLst>
                  <a:lin ang="5400000" scaled="0"/>
                </a:gradFill>
              </a:rPr>
              <a:t>Comes with several built-in policy and initiative definitions</a:t>
            </a:r>
          </a:p>
          <a:p>
            <a:pPr marL="171450" indent="-171450" defTabSz="699557"/>
            <a:r>
              <a:rPr lang="en-US" sz="2100" dirty="0">
                <a:gradFill>
                  <a:gsLst>
                    <a:gs pos="1250">
                      <a:srgbClr val="1A1A1A"/>
                    </a:gs>
                    <a:gs pos="100000">
                      <a:srgbClr val="1A1A1A"/>
                    </a:gs>
                  </a:gsLst>
                  <a:lin ang="5400000" scaled="0"/>
                </a:gradFill>
              </a:rPr>
              <a:t>Integrates with Azure DevOps by applying any continuous integration (CI) and continuous deployment (CD) pipeline policies</a:t>
            </a:r>
          </a:p>
        </p:txBody>
      </p:sp>
    </p:spTree>
    <p:extLst>
      <p:ext uri="{BB962C8B-B14F-4D97-AF65-F5344CB8AC3E}">
        <p14:creationId xmlns:p14="http://schemas.microsoft.com/office/powerpoint/2010/main" val="3084841213"/>
      </p:ext>
    </p:extLst>
  </p:cSld>
  <p:clrMapOvr>
    <a:masterClrMapping/>
  </p:clrMapOvr>
  <p:transition>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D9A2D-A143-4D3D-AA55-1A32DAA62748}"/>
              </a:ext>
            </a:extLst>
          </p:cNvPr>
          <p:cNvSpPr>
            <a:spLocks noGrp="1"/>
          </p:cNvSpPr>
          <p:nvPr>
            <p:ph type="title"/>
          </p:nvPr>
        </p:nvSpPr>
        <p:spPr/>
        <p:txBody>
          <a:bodyPr/>
          <a:lstStyle/>
          <a:p>
            <a:r>
              <a:rPr lang="en-US" dirty="0"/>
              <a:t>Azure Key Vault</a:t>
            </a:r>
          </a:p>
        </p:txBody>
      </p:sp>
      <p:sp>
        <p:nvSpPr>
          <p:cNvPr id="3" name="Text Placeholder 2">
            <a:extLst>
              <a:ext uri="{FF2B5EF4-FFF2-40B4-BE49-F238E27FC236}">
                <a16:creationId xmlns:a16="http://schemas.microsoft.com/office/drawing/2014/main" id="{A20867F4-EAE9-40C9-B32D-F10A3FDA4668}"/>
              </a:ext>
            </a:extLst>
          </p:cNvPr>
          <p:cNvSpPr>
            <a:spLocks noGrp="1"/>
          </p:cNvSpPr>
          <p:nvPr>
            <p:ph type="body" sz="quarter" idx="10"/>
          </p:nvPr>
        </p:nvSpPr>
        <p:spPr>
          <a:xfrm>
            <a:off x="438150" y="1076623"/>
            <a:ext cx="8263890" cy="3203954"/>
          </a:xfrm>
        </p:spPr>
        <p:txBody>
          <a:bodyPr/>
          <a:lstStyle/>
          <a:p>
            <a:r>
              <a:rPr lang="en-US" dirty="0"/>
              <a:t>Usage scenarios</a:t>
            </a:r>
          </a:p>
          <a:p>
            <a:pPr lvl="1">
              <a:buFont typeface="Arial" panose="020B0604020202020204" pitchFamily="34" charset="0"/>
              <a:buChar char="•"/>
            </a:pPr>
            <a:r>
              <a:rPr lang="en-US" dirty="0"/>
              <a:t>Secrets management</a:t>
            </a:r>
          </a:p>
          <a:p>
            <a:pPr lvl="1">
              <a:buFont typeface="Arial" panose="020B0604020202020204" pitchFamily="34" charset="0"/>
              <a:buChar char="•"/>
            </a:pPr>
            <a:r>
              <a:rPr lang="en-US" dirty="0"/>
              <a:t>Key management</a:t>
            </a:r>
          </a:p>
          <a:p>
            <a:pPr lvl="1">
              <a:buFont typeface="Arial" panose="020B0604020202020204" pitchFamily="34" charset="0"/>
              <a:buChar char="•"/>
            </a:pPr>
            <a:r>
              <a:rPr lang="en-US" dirty="0"/>
              <a:t>Certificate management</a:t>
            </a:r>
          </a:p>
          <a:p>
            <a:pPr lvl="1">
              <a:buFont typeface="Arial" panose="020B0604020202020204" pitchFamily="34" charset="0"/>
              <a:buChar char="•"/>
            </a:pPr>
            <a:r>
              <a:rPr lang="en-US" dirty="0"/>
              <a:t>Hardware security modules</a:t>
            </a:r>
          </a:p>
          <a:p>
            <a:r>
              <a:rPr lang="en-US" dirty="0"/>
              <a:t>Benefits</a:t>
            </a:r>
          </a:p>
          <a:p>
            <a:pPr lvl="1">
              <a:buFont typeface="Arial" panose="020B0604020202020204" pitchFamily="34" charset="0"/>
              <a:buChar char="•"/>
            </a:pPr>
            <a:r>
              <a:rPr lang="en-US" dirty="0"/>
              <a:t>Centralized application secrets</a:t>
            </a:r>
          </a:p>
          <a:p>
            <a:pPr lvl="1">
              <a:buFont typeface="Arial" panose="020B0604020202020204" pitchFamily="34" charset="0"/>
              <a:buChar char="•"/>
            </a:pPr>
            <a:r>
              <a:rPr lang="en-US" dirty="0"/>
              <a:t>Securely stored secrets and keys</a:t>
            </a:r>
          </a:p>
          <a:p>
            <a:pPr lvl="1">
              <a:buFont typeface="Arial" panose="020B0604020202020204" pitchFamily="34" charset="0"/>
              <a:buChar char="•"/>
            </a:pPr>
            <a:r>
              <a:rPr lang="en-US" dirty="0"/>
              <a:t>Monitor access and use</a:t>
            </a:r>
          </a:p>
          <a:p>
            <a:pPr lvl="1">
              <a:buFont typeface="Arial" panose="020B0604020202020204" pitchFamily="34" charset="0"/>
              <a:buChar char="•"/>
            </a:pPr>
            <a:r>
              <a:rPr lang="en-US" dirty="0"/>
              <a:t>Simplified administration of application secrets</a:t>
            </a:r>
          </a:p>
          <a:p>
            <a:pPr lvl="1">
              <a:buFont typeface="Arial" panose="020B0604020202020204" pitchFamily="34" charset="0"/>
              <a:buChar char="•"/>
            </a:pPr>
            <a:r>
              <a:rPr lang="en-US" dirty="0"/>
              <a:t>Integrate with other Azure services</a:t>
            </a:r>
          </a:p>
        </p:txBody>
      </p:sp>
      <p:sp>
        <p:nvSpPr>
          <p:cNvPr id="4" name="Rectangle 3">
            <a:extLst>
              <a:ext uri="{FF2B5EF4-FFF2-40B4-BE49-F238E27FC236}">
                <a16:creationId xmlns:a16="http://schemas.microsoft.com/office/drawing/2014/main" id="{8E9C6612-A001-4454-925B-97AF0B4A261B}"/>
              </a:ext>
            </a:extLst>
          </p:cNvPr>
          <p:cNvSpPr/>
          <p:nvPr/>
        </p:nvSpPr>
        <p:spPr>
          <a:xfrm>
            <a:off x="5298392" y="2942302"/>
            <a:ext cx="2905571" cy="553998"/>
          </a:xfrm>
          <a:prstGeom prst="rect">
            <a:avLst/>
          </a:prstGeom>
        </p:spPr>
        <p:txBody>
          <a:bodyPr wrap="square">
            <a:spAutoFit/>
          </a:bodyPr>
          <a:lstStyle/>
          <a:p>
            <a:pPr algn="ctr" defTabSz="685775"/>
            <a:r>
              <a:rPr lang="en-US" sz="1500" i="1" dirty="0">
                <a:solidFill>
                  <a:srgbClr val="1A1A1A"/>
                </a:solidFill>
                <a:latin typeface="Segoe UI"/>
              </a:rPr>
              <a:t>Centralized cloud service for storing your applications' secrets</a:t>
            </a:r>
          </a:p>
        </p:txBody>
      </p:sp>
      <p:pic>
        <p:nvPicPr>
          <p:cNvPr id="6" name="Picture 5" descr="Azure key vault icon">
            <a:extLst>
              <a:ext uri="{FF2B5EF4-FFF2-40B4-BE49-F238E27FC236}">
                <a16:creationId xmlns:a16="http://schemas.microsoft.com/office/drawing/2014/main" id="{3B5EBA3B-DE42-434F-9735-889BEFFE6393}"/>
              </a:ext>
            </a:extLst>
          </p:cNvPr>
          <p:cNvPicPr>
            <a:picLocks noChangeAspect="1"/>
          </p:cNvPicPr>
          <p:nvPr/>
        </p:nvPicPr>
        <p:blipFill>
          <a:blip r:embed="rId3"/>
          <a:stretch>
            <a:fillRect/>
          </a:stretch>
        </p:blipFill>
        <p:spPr>
          <a:xfrm>
            <a:off x="5803629" y="1052224"/>
            <a:ext cx="1714534" cy="1640903"/>
          </a:xfrm>
          <a:prstGeom prst="rect">
            <a:avLst/>
          </a:prstGeom>
        </p:spPr>
      </p:pic>
    </p:spTree>
    <p:extLst>
      <p:ext uri="{BB962C8B-B14F-4D97-AF65-F5344CB8AC3E}">
        <p14:creationId xmlns:p14="http://schemas.microsoft.com/office/powerpoint/2010/main" val="1075140397"/>
      </p:ext>
    </p:extLst>
  </p:cSld>
  <p:clrMapOvr>
    <a:masterClrMapping/>
  </p:clrMapOvr>
  <p:transition>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9C12B-8612-46DA-B02E-D18F4D8BC44E}"/>
              </a:ext>
            </a:extLst>
          </p:cNvPr>
          <p:cNvSpPr>
            <a:spLocks noGrp="1"/>
          </p:cNvSpPr>
          <p:nvPr>
            <p:ph type="title"/>
          </p:nvPr>
        </p:nvSpPr>
        <p:spPr/>
        <p:txBody>
          <a:bodyPr/>
          <a:lstStyle/>
          <a:p>
            <a:r>
              <a:rPr lang="en-US" dirty="0"/>
              <a:t>Role-Based Access Control (RBAC)</a:t>
            </a:r>
          </a:p>
        </p:txBody>
      </p:sp>
      <p:sp>
        <p:nvSpPr>
          <p:cNvPr id="3" name="Text Placeholder 2">
            <a:extLst>
              <a:ext uri="{FF2B5EF4-FFF2-40B4-BE49-F238E27FC236}">
                <a16:creationId xmlns:a16="http://schemas.microsoft.com/office/drawing/2014/main" id="{677F6329-276B-42F5-8A85-E845E259EC45}"/>
              </a:ext>
            </a:extLst>
          </p:cNvPr>
          <p:cNvSpPr>
            <a:spLocks noGrp="1"/>
          </p:cNvSpPr>
          <p:nvPr>
            <p:ph type="body" sz="quarter" idx="10"/>
          </p:nvPr>
        </p:nvSpPr>
        <p:spPr>
          <a:xfrm>
            <a:off x="256995" y="2074963"/>
            <a:ext cx="4913654" cy="2456057"/>
          </a:xfrm>
        </p:spPr>
        <p:txBody>
          <a:bodyPr/>
          <a:lstStyle/>
          <a:p>
            <a:pPr>
              <a:buFont typeface="Arial" panose="020B0604020202020204" pitchFamily="34" charset="0"/>
              <a:buChar char="•"/>
            </a:pPr>
            <a:r>
              <a:rPr lang="en-US" dirty="0"/>
              <a:t>Fine-grained access management for Azure resources</a:t>
            </a:r>
          </a:p>
          <a:p>
            <a:pPr>
              <a:buFont typeface="Arial" panose="020B0604020202020204" pitchFamily="34" charset="0"/>
              <a:buChar char="•"/>
            </a:pPr>
            <a:r>
              <a:rPr lang="en-IE" dirty="0"/>
              <a:t>Grant users the lowest privilege level that they need to do their work</a:t>
            </a:r>
          </a:p>
          <a:p>
            <a:pPr>
              <a:buFont typeface="Arial" panose="020B0604020202020204" pitchFamily="34" charset="0"/>
              <a:buChar char="•"/>
            </a:pPr>
            <a:r>
              <a:rPr lang="en-US" dirty="0"/>
              <a:t>No additional cost to all Azure subscribers</a:t>
            </a:r>
          </a:p>
          <a:p>
            <a:pPr>
              <a:buFont typeface="Arial" panose="020B0604020202020204" pitchFamily="34" charset="0"/>
              <a:buChar char="•"/>
            </a:pPr>
            <a:r>
              <a:rPr lang="en-US" dirty="0"/>
              <a:t>Built-in roles for an </a:t>
            </a:r>
            <a:r>
              <a:rPr lang="en-US" i="1" dirty="0"/>
              <a:t>allow model</a:t>
            </a:r>
            <a:r>
              <a:rPr lang="en-US" dirty="0"/>
              <a:t> </a:t>
            </a:r>
          </a:p>
        </p:txBody>
      </p:sp>
      <p:sp>
        <p:nvSpPr>
          <p:cNvPr id="4" name="Rectangle 3">
            <a:extLst>
              <a:ext uri="{FF2B5EF4-FFF2-40B4-BE49-F238E27FC236}">
                <a16:creationId xmlns:a16="http://schemas.microsoft.com/office/drawing/2014/main" id="{05EA534A-0B85-471B-888D-BE5514A38EC8}"/>
              </a:ext>
            </a:extLst>
          </p:cNvPr>
          <p:cNvSpPr/>
          <p:nvPr/>
        </p:nvSpPr>
        <p:spPr>
          <a:xfrm>
            <a:off x="8412" y="813305"/>
            <a:ext cx="8397815" cy="692497"/>
          </a:xfrm>
          <a:prstGeom prst="rect">
            <a:avLst/>
          </a:prstGeom>
        </p:spPr>
        <p:txBody>
          <a:bodyPr wrap="square">
            <a:spAutoFit/>
          </a:bodyPr>
          <a:lstStyle/>
          <a:p>
            <a:pPr marL="301229" indent="-301229" defTabSz="685775"/>
            <a:r>
              <a:rPr lang="en-US" sz="2100" dirty="0">
                <a:solidFill>
                  <a:srgbClr val="107C10">
                    <a:lumMod val="75000"/>
                  </a:srgbClr>
                </a:solidFill>
                <a:latin typeface="Segoe UI"/>
              </a:rPr>
              <a:t>    S</a:t>
            </a:r>
            <a:r>
              <a:rPr lang="en-US" dirty="0">
                <a:solidFill>
                  <a:srgbClr val="1A1A1A"/>
                </a:solidFill>
                <a:latin typeface="Segoe UI VSS (Regular)"/>
              </a:rPr>
              <a:t>egregate duties within your team and grant only the amount of access to users that they need to perform their jobs</a:t>
            </a:r>
            <a:endParaRPr lang="en-US" sz="1324" dirty="0">
              <a:solidFill>
                <a:srgbClr val="1A1A1A"/>
              </a:solidFill>
              <a:latin typeface="Segoe UI"/>
            </a:endParaRPr>
          </a:p>
        </p:txBody>
      </p:sp>
      <p:pic>
        <p:nvPicPr>
          <p:cNvPr id="5" name="Picture 4" descr="Screenshot with add a role assignment, view role assignments, and view deny assignments">
            <a:extLst>
              <a:ext uri="{FF2B5EF4-FFF2-40B4-BE49-F238E27FC236}">
                <a16:creationId xmlns:a16="http://schemas.microsoft.com/office/drawing/2014/main" id="{5EF431DC-24DC-4479-AB66-8684495243FF}"/>
              </a:ext>
            </a:extLst>
          </p:cNvPr>
          <p:cNvPicPr>
            <a:picLocks noChangeAspect="1"/>
          </p:cNvPicPr>
          <p:nvPr/>
        </p:nvPicPr>
        <p:blipFill>
          <a:blip r:embed="rId3"/>
          <a:stretch>
            <a:fillRect/>
          </a:stretch>
        </p:blipFill>
        <p:spPr>
          <a:xfrm>
            <a:off x="5742820" y="1233292"/>
            <a:ext cx="2962268" cy="3748463"/>
          </a:xfrm>
          <a:prstGeom prst="rect">
            <a:avLst/>
          </a:prstGeom>
        </p:spPr>
      </p:pic>
    </p:spTree>
    <p:extLst>
      <p:ext uri="{BB962C8B-B14F-4D97-AF65-F5344CB8AC3E}">
        <p14:creationId xmlns:p14="http://schemas.microsoft.com/office/powerpoint/2010/main" val="3926854365"/>
      </p:ext>
    </p:extLst>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F90C1-2255-406A-BD57-9F10E7E4A42E}"/>
              </a:ext>
            </a:extLst>
          </p:cNvPr>
          <p:cNvSpPr>
            <a:spLocks noGrp="1"/>
          </p:cNvSpPr>
          <p:nvPr>
            <p:ph type="title"/>
          </p:nvPr>
        </p:nvSpPr>
        <p:spPr/>
        <p:txBody>
          <a:bodyPr/>
          <a:lstStyle/>
          <a:p>
            <a:r>
              <a:rPr lang="en-US" dirty="0"/>
              <a:t>Locks</a:t>
            </a:r>
          </a:p>
        </p:txBody>
      </p:sp>
      <p:sp>
        <p:nvSpPr>
          <p:cNvPr id="3" name="Text Placeholder 2">
            <a:extLst>
              <a:ext uri="{FF2B5EF4-FFF2-40B4-BE49-F238E27FC236}">
                <a16:creationId xmlns:a16="http://schemas.microsoft.com/office/drawing/2014/main" id="{E93BAD4B-172E-4498-8A06-442E1DD5C583}"/>
              </a:ext>
            </a:extLst>
          </p:cNvPr>
          <p:cNvSpPr>
            <a:spLocks noGrp="1"/>
          </p:cNvSpPr>
          <p:nvPr>
            <p:ph type="body" sz="quarter" idx="10"/>
          </p:nvPr>
        </p:nvSpPr>
        <p:spPr>
          <a:xfrm>
            <a:off x="651567" y="1653603"/>
            <a:ext cx="4538051" cy="2271391"/>
          </a:xfrm>
        </p:spPr>
        <p:txBody>
          <a:bodyPr/>
          <a:lstStyle/>
          <a:p>
            <a:pPr>
              <a:buFont typeface="Arial" panose="020B0604020202020204" pitchFamily="34" charset="0"/>
              <a:buChar char="•"/>
            </a:pPr>
            <a:r>
              <a:rPr lang="en-US" sz="1800" b="1" dirty="0" err="1"/>
              <a:t>CanNotDelete</a:t>
            </a:r>
            <a:r>
              <a:rPr lang="en-US" sz="1800" dirty="0"/>
              <a:t> - means authorized users can still read and modify a resource, but they can't </a:t>
            </a:r>
            <a:r>
              <a:rPr lang="en-US" sz="1800" i="1" dirty="0"/>
              <a:t>delete </a:t>
            </a:r>
            <a:r>
              <a:rPr lang="en-US" sz="1800" dirty="0"/>
              <a:t>the resource</a:t>
            </a:r>
          </a:p>
          <a:p>
            <a:pPr>
              <a:buFont typeface="Arial" panose="020B0604020202020204" pitchFamily="34" charset="0"/>
              <a:buChar char="•"/>
            </a:pPr>
            <a:r>
              <a:rPr lang="en-US" sz="1800" b="1" dirty="0" err="1"/>
              <a:t>ReadOnly</a:t>
            </a:r>
            <a:r>
              <a:rPr lang="en-US" sz="1800" dirty="0"/>
              <a:t> - means authorized users can read a resource, but they can't delete or update it. Applying this lock is like restricting all authorized users to the permissions granted by the Reader role</a:t>
            </a:r>
          </a:p>
        </p:txBody>
      </p:sp>
      <p:sp>
        <p:nvSpPr>
          <p:cNvPr id="4" name="Rectangle 3">
            <a:extLst>
              <a:ext uri="{FF2B5EF4-FFF2-40B4-BE49-F238E27FC236}">
                <a16:creationId xmlns:a16="http://schemas.microsoft.com/office/drawing/2014/main" id="{97417E7E-3EC4-47B5-BD41-EADD596950B1}"/>
              </a:ext>
            </a:extLst>
          </p:cNvPr>
          <p:cNvSpPr/>
          <p:nvPr/>
        </p:nvSpPr>
        <p:spPr>
          <a:xfrm>
            <a:off x="441198" y="856478"/>
            <a:ext cx="8509519" cy="415498"/>
          </a:xfrm>
          <a:prstGeom prst="rect">
            <a:avLst/>
          </a:prstGeom>
        </p:spPr>
        <p:txBody>
          <a:bodyPr wrap="square">
            <a:spAutoFit/>
          </a:bodyPr>
          <a:lstStyle/>
          <a:p>
            <a:pPr defTabSz="685775"/>
            <a:r>
              <a:rPr lang="en-US" sz="2100" dirty="0">
                <a:solidFill>
                  <a:srgbClr val="1A1A1A"/>
                </a:solidFill>
                <a:latin typeface="Segoe UI VSS (Regular)"/>
              </a:rPr>
              <a:t>Prevent accidental deletion or modification of your Azure resources</a:t>
            </a:r>
          </a:p>
        </p:txBody>
      </p:sp>
      <p:pic>
        <p:nvPicPr>
          <p:cNvPr id="5" name="Picture 4" descr="Screenshot of Add lock with lock types Read-only and Delete">
            <a:extLst>
              <a:ext uri="{FF2B5EF4-FFF2-40B4-BE49-F238E27FC236}">
                <a16:creationId xmlns:a16="http://schemas.microsoft.com/office/drawing/2014/main" id="{E941C252-E844-47D7-8AFC-8D8DD65DCEDE}"/>
              </a:ext>
            </a:extLst>
          </p:cNvPr>
          <p:cNvPicPr>
            <a:picLocks noChangeAspect="1"/>
          </p:cNvPicPr>
          <p:nvPr/>
        </p:nvPicPr>
        <p:blipFill>
          <a:blip r:embed="rId3"/>
          <a:stretch>
            <a:fillRect/>
          </a:stretch>
        </p:blipFill>
        <p:spPr>
          <a:xfrm>
            <a:off x="5641142" y="1518428"/>
            <a:ext cx="2803716" cy="2572386"/>
          </a:xfrm>
          <a:prstGeom prst="rect">
            <a:avLst/>
          </a:prstGeom>
          <a:ln>
            <a:solidFill>
              <a:schemeClr val="tx1"/>
            </a:solidFill>
          </a:ln>
        </p:spPr>
      </p:pic>
      <p:sp>
        <p:nvSpPr>
          <p:cNvPr id="6" name="Rectangle 5">
            <a:extLst>
              <a:ext uri="{FF2B5EF4-FFF2-40B4-BE49-F238E27FC236}">
                <a16:creationId xmlns:a16="http://schemas.microsoft.com/office/drawing/2014/main" id="{EFEE6E66-2B56-4EB7-AAA9-666B00199944}"/>
              </a:ext>
            </a:extLst>
          </p:cNvPr>
          <p:cNvSpPr/>
          <p:nvPr/>
        </p:nvSpPr>
        <p:spPr>
          <a:xfrm>
            <a:off x="317241" y="4495524"/>
            <a:ext cx="8509519" cy="369332"/>
          </a:xfrm>
          <a:prstGeom prst="rect">
            <a:avLst/>
          </a:prstGeom>
        </p:spPr>
        <p:txBody>
          <a:bodyPr wrap="square">
            <a:spAutoFit/>
          </a:bodyPr>
          <a:lstStyle/>
          <a:p>
            <a:pPr defTabSz="685775"/>
            <a:r>
              <a:rPr lang="en-IE" dirty="0">
                <a:solidFill>
                  <a:srgbClr val="1A1A1A"/>
                </a:solidFill>
                <a:latin typeface="Segoe UI Light" pitchFamily="34" charset="0"/>
              </a:rPr>
              <a:t>In the Azure portal, the locks are called </a:t>
            </a:r>
            <a:r>
              <a:rPr lang="en-IE" b="1" i="1" dirty="0">
                <a:solidFill>
                  <a:srgbClr val="1A1A1A"/>
                </a:solidFill>
                <a:latin typeface="Segoe UI Light" pitchFamily="34" charset="0"/>
              </a:rPr>
              <a:t>Delete</a:t>
            </a:r>
            <a:r>
              <a:rPr lang="en-IE" b="1" dirty="0">
                <a:solidFill>
                  <a:srgbClr val="1A1A1A"/>
                </a:solidFill>
                <a:latin typeface="Segoe UI Light" pitchFamily="34" charset="0"/>
              </a:rPr>
              <a:t> </a:t>
            </a:r>
            <a:r>
              <a:rPr lang="en-IE" dirty="0">
                <a:solidFill>
                  <a:srgbClr val="1A1A1A"/>
                </a:solidFill>
                <a:latin typeface="Segoe UI Light" pitchFamily="34" charset="0"/>
              </a:rPr>
              <a:t>and</a:t>
            </a:r>
            <a:r>
              <a:rPr lang="en-IE" b="1" dirty="0">
                <a:solidFill>
                  <a:srgbClr val="1A1A1A"/>
                </a:solidFill>
                <a:latin typeface="Segoe UI Light" pitchFamily="34" charset="0"/>
              </a:rPr>
              <a:t> Read-only </a:t>
            </a:r>
            <a:r>
              <a:rPr lang="en-IE" dirty="0">
                <a:solidFill>
                  <a:srgbClr val="1A1A1A"/>
                </a:solidFill>
                <a:latin typeface="Segoe UI Light" pitchFamily="34" charset="0"/>
              </a:rPr>
              <a:t>respectively</a:t>
            </a:r>
            <a:endParaRPr lang="en-US" dirty="0">
              <a:solidFill>
                <a:srgbClr val="1A1A1A"/>
              </a:solidFill>
              <a:latin typeface="Segoe UI"/>
            </a:endParaRPr>
          </a:p>
        </p:txBody>
      </p:sp>
    </p:spTree>
    <p:extLst>
      <p:ext uri="{BB962C8B-B14F-4D97-AF65-F5344CB8AC3E}">
        <p14:creationId xmlns:p14="http://schemas.microsoft.com/office/powerpoint/2010/main" val="3801980779"/>
      </p:ext>
    </p:extLst>
  </p:cSld>
  <p:clrMapOvr>
    <a:masterClrMapping/>
  </p:clrMapOvr>
  <p:transition>
    <p:fad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51913-B7C1-4D16-9926-7B36BD404244}"/>
              </a:ext>
            </a:extLst>
          </p:cNvPr>
          <p:cNvSpPr>
            <a:spLocks noGrp="1"/>
          </p:cNvSpPr>
          <p:nvPr>
            <p:ph type="title"/>
          </p:nvPr>
        </p:nvSpPr>
        <p:spPr>
          <a:xfrm>
            <a:off x="441197" y="342900"/>
            <a:ext cx="8263890" cy="415499"/>
          </a:xfrm>
        </p:spPr>
        <p:txBody>
          <a:bodyPr/>
          <a:lstStyle/>
          <a:p>
            <a:r>
              <a:rPr lang="en-US" dirty="0"/>
              <a:t>Azure Blueprints</a:t>
            </a:r>
          </a:p>
        </p:txBody>
      </p:sp>
      <p:sp>
        <p:nvSpPr>
          <p:cNvPr id="3" name="Text Placeholder 2">
            <a:extLst>
              <a:ext uri="{FF2B5EF4-FFF2-40B4-BE49-F238E27FC236}">
                <a16:creationId xmlns:a16="http://schemas.microsoft.com/office/drawing/2014/main" id="{C8EF08D8-93C7-49AA-B61C-2DD4F41E70BF}"/>
              </a:ext>
            </a:extLst>
          </p:cNvPr>
          <p:cNvSpPr>
            <a:spLocks noGrp="1"/>
          </p:cNvSpPr>
          <p:nvPr>
            <p:ph type="body" sz="quarter" idx="10"/>
          </p:nvPr>
        </p:nvSpPr>
        <p:spPr>
          <a:xfrm>
            <a:off x="368695" y="1893470"/>
            <a:ext cx="3838253" cy="2326791"/>
          </a:xfrm>
        </p:spPr>
        <p:txBody>
          <a:bodyPr/>
          <a:lstStyle/>
          <a:p>
            <a:pPr>
              <a:buFont typeface="Arial" panose="020B0604020202020204" pitchFamily="34" charset="0"/>
              <a:buChar char="•"/>
            </a:pPr>
            <a:r>
              <a:rPr lang="en-US" sz="1800" dirty="0"/>
              <a:t>Can ensure a deployment meets an organization's standards, patterns, and requirements.</a:t>
            </a:r>
          </a:p>
          <a:p>
            <a:pPr>
              <a:buFont typeface="Arial" panose="020B0604020202020204" pitchFamily="34" charset="0"/>
              <a:buChar char="•"/>
            </a:pPr>
            <a:r>
              <a:rPr lang="en-US" sz="1800" dirty="0"/>
              <a:t>Is a declarative way to orchestrate deployment for various resource templates and other artifacts</a:t>
            </a:r>
          </a:p>
          <a:p>
            <a:pPr>
              <a:buFont typeface="Arial" panose="020B0604020202020204" pitchFamily="34" charset="0"/>
              <a:buChar char="•"/>
            </a:pPr>
            <a:r>
              <a:rPr lang="en-US" sz="1800" dirty="0"/>
              <a:t>Provides for traceability and auditing as well as adherence</a:t>
            </a:r>
          </a:p>
        </p:txBody>
      </p:sp>
      <p:grpSp>
        <p:nvGrpSpPr>
          <p:cNvPr id="18" name="Group 17" descr="Flowchart with three steps, create an Azure blueprint, assign the blueprint, and track the blueprint assignments.">
            <a:extLst>
              <a:ext uri="{FF2B5EF4-FFF2-40B4-BE49-F238E27FC236}">
                <a16:creationId xmlns:a16="http://schemas.microsoft.com/office/drawing/2014/main" id="{C96796EA-63D2-479D-8146-A5107D72EB57}"/>
              </a:ext>
            </a:extLst>
          </p:cNvPr>
          <p:cNvGrpSpPr/>
          <p:nvPr/>
        </p:nvGrpSpPr>
        <p:grpSpPr>
          <a:xfrm>
            <a:off x="4642219" y="1950126"/>
            <a:ext cx="4133087" cy="1243249"/>
            <a:chOff x="3801660" y="1391130"/>
            <a:chExt cx="6568974" cy="1898479"/>
          </a:xfrm>
        </p:grpSpPr>
        <p:grpSp>
          <p:nvGrpSpPr>
            <p:cNvPr id="10" name="Group 9">
              <a:extLst>
                <a:ext uri="{FF2B5EF4-FFF2-40B4-BE49-F238E27FC236}">
                  <a16:creationId xmlns:a16="http://schemas.microsoft.com/office/drawing/2014/main" id="{E9FDA1D2-3B42-4195-BB50-1964B8C9632A}"/>
                </a:ext>
              </a:extLst>
            </p:cNvPr>
            <p:cNvGrpSpPr/>
            <p:nvPr/>
          </p:nvGrpSpPr>
          <p:grpSpPr>
            <a:xfrm>
              <a:off x="3801660" y="1391130"/>
              <a:ext cx="6568974" cy="1898479"/>
              <a:chOff x="723923" y="3922457"/>
              <a:chExt cx="4382333" cy="1853736"/>
            </a:xfrm>
          </p:grpSpPr>
          <p:sp>
            <p:nvSpPr>
              <p:cNvPr id="11" name="Arrow: Right 10">
                <a:extLst>
                  <a:ext uri="{FF2B5EF4-FFF2-40B4-BE49-F238E27FC236}">
                    <a16:creationId xmlns:a16="http://schemas.microsoft.com/office/drawing/2014/main" id="{C173B452-EC30-40ED-8DCD-4B278D77465A}"/>
                  </a:ext>
                </a:extLst>
              </p:cNvPr>
              <p:cNvSpPr/>
              <p:nvPr/>
            </p:nvSpPr>
            <p:spPr>
              <a:xfrm>
                <a:off x="723923" y="3922457"/>
                <a:ext cx="4382333" cy="1853736"/>
              </a:xfrm>
              <a:prstGeom prst="rightArrow">
                <a:avLst>
                  <a:gd name="adj1" fmla="val 50000"/>
                  <a:gd name="adj2" fmla="val 49552"/>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Freeform: Shape 11">
                <a:extLst>
                  <a:ext uri="{FF2B5EF4-FFF2-40B4-BE49-F238E27FC236}">
                    <a16:creationId xmlns:a16="http://schemas.microsoft.com/office/drawing/2014/main" id="{0213D312-28DE-44DA-9420-A3D08ABFA5C7}"/>
                  </a:ext>
                </a:extLst>
              </p:cNvPr>
              <p:cNvSpPr/>
              <p:nvPr/>
            </p:nvSpPr>
            <p:spPr>
              <a:xfrm>
                <a:off x="814257"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Create an Azure blueprint</a:t>
                </a:r>
                <a:endParaRPr lang="en-US" sz="1200" dirty="0">
                  <a:solidFill>
                    <a:srgbClr val="FFFFFF"/>
                  </a:solidFill>
                  <a:latin typeface="Segoe UI" panose="020B0502040204020203" pitchFamily="34" charset="0"/>
                  <a:cs typeface="Segoe UI" panose="020B0502040204020203" pitchFamily="34" charset="0"/>
                </a:endParaRPr>
              </a:p>
            </p:txBody>
          </p:sp>
          <p:sp>
            <p:nvSpPr>
              <p:cNvPr id="13" name="Freeform: Shape 12" descr="Flowchart of the three steps described in the topic. ">
                <a:extLst>
                  <a:ext uri="{FF2B5EF4-FFF2-40B4-BE49-F238E27FC236}">
                    <a16:creationId xmlns:a16="http://schemas.microsoft.com/office/drawing/2014/main" id="{74278D1B-3861-40EE-9C8C-6C2680431912}"/>
                  </a:ext>
                </a:extLst>
              </p:cNvPr>
              <p:cNvSpPr/>
              <p:nvPr/>
            </p:nvSpPr>
            <p:spPr>
              <a:xfrm>
                <a:off x="2113028"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Assign the blueprint</a:t>
                </a:r>
                <a:endParaRPr lang="en-US" sz="1200" b="1" dirty="0">
                  <a:solidFill>
                    <a:srgbClr val="00FF00"/>
                  </a:solidFill>
                  <a:latin typeface="Segoe UI" panose="020B0502040204020203" pitchFamily="34" charset="0"/>
                  <a:cs typeface="Segoe UI" panose="020B0502040204020203" pitchFamily="34" charset="0"/>
                </a:endParaRPr>
              </a:p>
            </p:txBody>
          </p:sp>
          <p:sp>
            <p:nvSpPr>
              <p:cNvPr id="14" name="Freeform: Shape 13" descr="Flowchart with three steps, create an azure blueprint">
                <a:extLst>
                  <a:ext uri="{FF2B5EF4-FFF2-40B4-BE49-F238E27FC236}">
                    <a16:creationId xmlns:a16="http://schemas.microsoft.com/office/drawing/2014/main" id="{14455434-07C1-4A76-9C26-04E10F3E4567}"/>
                  </a:ext>
                </a:extLst>
              </p:cNvPr>
              <p:cNvSpPr/>
              <p:nvPr/>
            </p:nvSpPr>
            <p:spPr>
              <a:xfrm>
                <a:off x="3411799"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Track the blueprint assignments</a:t>
                </a:r>
                <a:endParaRPr lang="en-US" sz="1200" dirty="0">
                  <a:solidFill>
                    <a:srgbClr val="FFFFFF"/>
                  </a:solidFill>
                  <a:latin typeface="Segoe UI" panose="020B0502040204020203" pitchFamily="34" charset="0"/>
                  <a:cs typeface="Segoe UI" panose="020B0502040204020203" pitchFamily="34" charset="0"/>
                </a:endParaRPr>
              </a:p>
            </p:txBody>
          </p:sp>
        </p:grpSp>
        <p:sp>
          <p:nvSpPr>
            <p:cNvPr id="15" name="Oval 14">
              <a:extLst>
                <a:ext uri="{FF2B5EF4-FFF2-40B4-BE49-F238E27FC236}">
                  <a16:creationId xmlns:a16="http://schemas.microsoft.com/office/drawing/2014/main" id="{47186684-38AD-4191-9FC3-A061C33B35C4}"/>
                </a:ext>
              </a:extLst>
            </p:cNvPr>
            <p:cNvSpPr/>
            <p:nvPr/>
          </p:nvSpPr>
          <p:spPr>
            <a:xfrm>
              <a:off x="3848920" y="1683835"/>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1</a:t>
              </a:r>
            </a:p>
          </p:txBody>
        </p:sp>
        <p:sp>
          <p:nvSpPr>
            <p:cNvPr id="16" name="Oval 15">
              <a:extLst>
                <a:ext uri="{FF2B5EF4-FFF2-40B4-BE49-F238E27FC236}">
                  <a16:creationId xmlns:a16="http://schemas.microsoft.com/office/drawing/2014/main" id="{4CDAEC16-15AB-4FC8-94DB-F879D49F74E6}"/>
                </a:ext>
              </a:extLst>
            </p:cNvPr>
            <p:cNvSpPr/>
            <p:nvPr/>
          </p:nvSpPr>
          <p:spPr>
            <a:xfrm>
              <a:off x="5809121" y="1706138"/>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2</a:t>
              </a:r>
            </a:p>
          </p:txBody>
        </p:sp>
        <p:sp>
          <p:nvSpPr>
            <p:cNvPr id="17" name="Oval 16">
              <a:extLst>
                <a:ext uri="{FF2B5EF4-FFF2-40B4-BE49-F238E27FC236}">
                  <a16:creationId xmlns:a16="http://schemas.microsoft.com/office/drawing/2014/main" id="{4417D15F-F497-49A5-8883-6E4628C27671}"/>
                </a:ext>
              </a:extLst>
            </p:cNvPr>
            <p:cNvSpPr/>
            <p:nvPr/>
          </p:nvSpPr>
          <p:spPr>
            <a:xfrm>
              <a:off x="7783899" y="1683835"/>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3</a:t>
              </a:r>
            </a:p>
          </p:txBody>
        </p:sp>
      </p:grpSp>
      <p:sp>
        <p:nvSpPr>
          <p:cNvPr id="19" name="Rectangle 18">
            <a:extLst>
              <a:ext uri="{FF2B5EF4-FFF2-40B4-BE49-F238E27FC236}">
                <a16:creationId xmlns:a16="http://schemas.microsoft.com/office/drawing/2014/main" id="{B61FF231-2EDE-46D5-A2FD-1DCDFCF05E00}"/>
              </a:ext>
            </a:extLst>
          </p:cNvPr>
          <p:cNvSpPr/>
          <p:nvPr/>
        </p:nvSpPr>
        <p:spPr>
          <a:xfrm>
            <a:off x="4447287" y="3202831"/>
            <a:ext cx="4452731" cy="1200329"/>
          </a:xfrm>
          <a:prstGeom prst="rect">
            <a:avLst/>
          </a:prstGeom>
        </p:spPr>
        <p:txBody>
          <a:bodyPr wrap="square">
            <a:spAutoFit/>
          </a:bodyPr>
          <a:lstStyle/>
          <a:p>
            <a:pPr algn="ctr" defTabSz="699557">
              <a:spcBef>
                <a:spcPct val="20000"/>
              </a:spcBef>
              <a:buSzPct val="90000"/>
            </a:pPr>
            <a:r>
              <a:rPr lang="en-US"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The blueprint definition (what should be deployed) and the blueprint assignment (what is deployed) supports improved deployment tracking and auditing</a:t>
            </a:r>
          </a:p>
        </p:txBody>
      </p:sp>
      <p:sp>
        <p:nvSpPr>
          <p:cNvPr id="20" name="Rectangle 19">
            <a:extLst>
              <a:ext uri="{FF2B5EF4-FFF2-40B4-BE49-F238E27FC236}">
                <a16:creationId xmlns:a16="http://schemas.microsoft.com/office/drawing/2014/main" id="{C607366B-359A-4C74-9D9D-8FC6BF0ED1FF}"/>
              </a:ext>
            </a:extLst>
          </p:cNvPr>
          <p:cNvSpPr/>
          <p:nvPr/>
        </p:nvSpPr>
        <p:spPr>
          <a:xfrm>
            <a:off x="368695" y="919759"/>
            <a:ext cx="7744449" cy="923330"/>
          </a:xfrm>
          <a:prstGeom prst="rect">
            <a:avLst/>
          </a:prstGeom>
        </p:spPr>
        <p:txBody>
          <a:bodyPr wrap="square">
            <a:spAutoFit/>
          </a:bodyPr>
          <a:lstStyle/>
          <a:p>
            <a:pPr defTabSz="685775"/>
            <a:r>
              <a:rPr lang="en-IE" dirty="0">
                <a:solidFill>
                  <a:srgbClr val="1A1A1A"/>
                </a:solidFill>
                <a:latin typeface="Segoe UI"/>
              </a:rPr>
              <a:t>Allows for the definition of a repeatable set of Azure resources that implement and adhere to an organization's standards, patterns, and requirements</a:t>
            </a:r>
            <a:endParaRPr lang="en-US" dirty="0">
              <a:solidFill>
                <a:srgbClr val="1A1A1A"/>
              </a:solidFill>
              <a:latin typeface="Segoe UI"/>
            </a:endParaRPr>
          </a:p>
        </p:txBody>
      </p:sp>
      <p:sp>
        <p:nvSpPr>
          <p:cNvPr id="21" name="Rectangle 20">
            <a:extLst>
              <a:ext uri="{FF2B5EF4-FFF2-40B4-BE49-F238E27FC236}">
                <a16:creationId xmlns:a16="http://schemas.microsoft.com/office/drawing/2014/main" id="{B61F2B38-CB61-4947-A242-C0770616446A}"/>
              </a:ext>
            </a:extLst>
          </p:cNvPr>
          <p:cNvSpPr/>
          <p:nvPr/>
        </p:nvSpPr>
        <p:spPr>
          <a:xfrm>
            <a:off x="699776" y="4594479"/>
            <a:ext cx="7744449" cy="369332"/>
          </a:xfrm>
          <a:prstGeom prst="rect">
            <a:avLst/>
          </a:prstGeom>
        </p:spPr>
        <p:txBody>
          <a:bodyPr wrap="square">
            <a:spAutoFit/>
          </a:bodyPr>
          <a:lstStyle/>
          <a:p>
            <a:pPr defTabSz="685775"/>
            <a:r>
              <a:rPr lang="en-IE" b="1" dirty="0">
                <a:solidFill>
                  <a:srgbClr val="1A1A1A"/>
                </a:solidFill>
                <a:latin typeface="Segoe UI"/>
              </a:rPr>
              <a:t>Discussion:</a:t>
            </a:r>
            <a:r>
              <a:rPr lang="en-IE" dirty="0">
                <a:solidFill>
                  <a:srgbClr val="1A1A1A"/>
                </a:solidFill>
                <a:latin typeface="Segoe UI"/>
              </a:rPr>
              <a:t> How to Azure Blueprint policies differ from templates?</a:t>
            </a:r>
            <a:endParaRPr lang="en-US" dirty="0">
              <a:solidFill>
                <a:srgbClr val="1A1A1A"/>
              </a:solidFill>
              <a:latin typeface="Segoe UI"/>
            </a:endParaRPr>
          </a:p>
        </p:txBody>
      </p:sp>
      <p:pic>
        <p:nvPicPr>
          <p:cNvPr id="5" name="Picture 4" descr="Azure Blueprint icon">
            <a:extLst>
              <a:ext uri="{FF2B5EF4-FFF2-40B4-BE49-F238E27FC236}">
                <a16:creationId xmlns:a16="http://schemas.microsoft.com/office/drawing/2014/main" id="{D8C1DDC9-CF12-4B95-9E45-04B4F9881DF9}"/>
              </a:ext>
            </a:extLst>
          </p:cNvPr>
          <p:cNvPicPr>
            <a:picLocks noChangeAspect="1"/>
          </p:cNvPicPr>
          <p:nvPr/>
        </p:nvPicPr>
        <p:blipFill>
          <a:blip r:embed="rId3"/>
          <a:stretch>
            <a:fillRect/>
          </a:stretch>
        </p:blipFill>
        <p:spPr>
          <a:xfrm>
            <a:off x="7767326" y="864682"/>
            <a:ext cx="972444" cy="845161"/>
          </a:xfrm>
          <a:prstGeom prst="rect">
            <a:avLst/>
          </a:prstGeom>
        </p:spPr>
      </p:pic>
    </p:spTree>
    <p:extLst>
      <p:ext uri="{BB962C8B-B14F-4D97-AF65-F5344CB8AC3E}">
        <p14:creationId xmlns:p14="http://schemas.microsoft.com/office/powerpoint/2010/main" val="1000594664"/>
      </p:ext>
    </p:extLst>
  </p:cSld>
  <p:clrMapOvr>
    <a:masterClrMapping/>
  </p:clrMapOvr>
  <p:transition>
    <p:fade/>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AZ-400 Exam Strategy</a:t>
            </a:r>
            <a:br>
              <a:rPr lang="en-US" dirty="0"/>
            </a:br>
            <a:endParaRPr lang="en-US" dirty="0"/>
          </a:p>
        </p:txBody>
      </p:sp>
    </p:spTree>
    <p:extLst>
      <p:ext uri="{BB962C8B-B14F-4D97-AF65-F5344CB8AC3E}">
        <p14:creationId xmlns:p14="http://schemas.microsoft.com/office/powerpoint/2010/main" val="36992812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3" name="Isosceles Triangle 2">
            <a:extLst>
              <a:ext uri="{FF2B5EF4-FFF2-40B4-BE49-F238E27FC236}">
                <a16:creationId xmlns:a16="http://schemas.microsoft.com/office/drawing/2014/main" id="{63995069-69E5-4381-9671-C69866B93FC4}"/>
              </a:ext>
            </a:extLst>
          </p:cNvPr>
          <p:cNvSpPr/>
          <p:nvPr/>
        </p:nvSpPr>
        <p:spPr>
          <a:xfrm>
            <a:off x="2487120" y="1089189"/>
            <a:ext cx="4169760" cy="3122052"/>
          </a:xfrm>
          <a:prstGeom prst="triangle">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37160" tIns="137160" rIns="137160" bIns="137160" rtlCol="0" anchor="ctr"/>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spcBef>
                <a:spcPts val="450"/>
              </a:spcBef>
            </a:pPr>
            <a:r>
              <a:rPr lang="en-US" dirty="0">
                <a:solidFill>
                  <a:schemeClr val="bg1"/>
                </a:solidFill>
              </a:rPr>
              <a:t>Interdependence</a:t>
            </a:r>
          </a:p>
        </p:txBody>
      </p:sp>
      <p:sp>
        <p:nvSpPr>
          <p:cNvPr id="4" name="TextBox 3">
            <a:extLst>
              <a:ext uri="{FF2B5EF4-FFF2-40B4-BE49-F238E27FC236}">
                <a16:creationId xmlns:a16="http://schemas.microsoft.com/office/drawing/2014/main" id="{5F6A2048-FB70-46D4-A516-B738655F7FD6}"/>
              </a:ext>
            </a:extLst>
          </p:cNvPr>
          <p:cNvSpPr txBox="1"/>
          <p:nvPr/>
        </p:nvSpPr>
        <p:spPr>
          <a:xfrm>
            <a:off x="1905814"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Content knowledge</a:t>
            </a:r>
          </a:p>
        </p:txBody>
      </p:sp>
      <p:sp>
        <p:nvSpPr>
          <p:cNvPr id="5" name="TextBox 4">
            <a:extLst>
              <a:ext uri="{FF2B5EF4-FFF2-40B4-BE49-F238E27FC236}">
                <a16:creationId xmlns:a16="http://schemas.microsoft.com/office/drawing/2014/main" id="{9EE7D8EA-D531-43B6-821A-549B9677E818}"/>
              </a:ext>
            </a:extLst>
          </p:cNvPr>
          <p:cNvSpPr txBox="1"/>
          <p:nvPr/>
        </p:nvSpPr>
        <p:spPr>
          <a:xfrm>
            <a:off x="5269853"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Practical application</a:t>
            </a:r>
          </a:p>
        </p:txBody>
      </p:sp>
      <p:sp>
        <p:nvSpPr>
          <p:cNvPr id="6" name="TextBox 5">
            <a:extLst>
              <a:ext uri="{FF2B5EF4-FFF2-40B4-BE49-F238E27FC236}">
                <a16:creationId xmlns:a16="http://schemas.microsoft.com/office/drawing/2014/main" id="{689C4BAF-D29C-41B7-A22E-C1DCBB043612}"/>
              </a:ext>
            </a:extLst>
          </p:cNvPr>
          <p:cNvSpPr txBox="1"/>
          <p:nvPr/>
        </p:nvSpPr>
        <p:spPr>
          <a:xfrm>
            <a:off x="3248347" y="4241949"/>
            <a:ext cx="2647307" cy="32316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Test-taking skills</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Pyramid</a:t>
            </a:r>
            <a:endParaRPr lang="en-US" sz="2800" dirty="0"/>
          </a:p>
        </p:txBody>
      </p:sp>
    </p:spTree>
    <p:extLst>
      <p:ext uri="{BB962C8B-B14F-4D97-AF65-F5344CB8AC3E}">
        <p14:creationId xmlns:p14="http://schemas.microsoft.com/office/powerpoint/2010/main" val="14220798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Preparing for Online Testing</a:t>
            </a:r>
          </a:p>
        </p:txBody>
      </p:sp>
    </p:spTree>
    <p:extLst>
      <p:ext uri="{BB962C8B-B14F-4D97-AF65-F5344CB8AC3E}">
        <p14:creationId xmlns:p14="http://schemas.microsoft.com/office/powerpoint/2010/main" val="180010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rgbClr val="0070C0"/>
                </a:solidFill>
                <a:latin typeface="Segoe UI Semibold" panose="020B0702040204020203" pitchFamily="34" charset="0"/>
                <a:cs typeface="Segoe UI Semibold" panose="020B0702040204020203" pitchFamily="34" charset="0"/>
              </a:rPr>
              <a:t>Why Microsoft Online Testing?</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186267" y="1268016"/>
            <a:ext cx="4748485" cy="3331830"/>
          </a:xfrm>
        </p:spPr>
        <p:txBody>
          <a:bodyPr>
            <a:normAutofit/>
          </a:bodyPr>
          <a:lstStyle/>
          <a:p>
            <a:r>
              <a:rPr lang="en-US" sz="2700" dirty="0">
                <a:solidFill>
                  <a:srgbClr val="0070C0"/>
                </a:solidFill>
              </a:rPr>
              <a:t>COVID means Pearson VUE physical testing centers are unavailable</a:t>
            </a:r>
          </a:p>
          <a:p>
            <a:r>
              <a:rPr lang="en-US" sz="2700" dirty="0">
                <a:solidFill>
                  <a:srgbClr val="0070C0"/>
                </a:solidFill>
              </a:rPr>
              <a:t>The Pearson OnVUE client has come a LONG way</a:t>
            </a:r>
          </a:p>
          <a:p>
            <a:r>
              <a:rPr lang="en-US" sz="2700" dirty="0">
                <a:solidFill>
                  <a:srgbClr val="0070C0"/>
                </a:solidFill>
              </a:rPr>
              <a:t>I'll use online testing exclusively from now on</a:t>
            </a:r>
          </a:p>
          <a:p>
            <a:endParaRPr lang="en-US" sz="2700" dirty="0">
              <a:solidFill>
                <a:srgbClr val="FFFF00"/>
              </a:solidFill>
            </a:endParaRPr>
          </a:p>
          <a:p>
            <a:endParaRPr lang="en-US" sz="2700" dirty="0">
              <a:solidFill>
                <a:srgbClr val="FFFF00"/>
              </a:solidFill>
            </a:endParaRPr>
          </a:p>
          <a:p>
            <a:endParaRPr lang="en-US" dirty="0">
              <a:solidFill>
                <a:srgbClr val="FFFF00"/>
              </a:solidFill>
              <a:latin typeface="Segoe UI Semilight" panose="020B04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BCD1949B-A759-48A3-9918-2E21EE0881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1552575"/>
            <a:ext cx="3928533" cy="2209800"/>
          </a:xfrm>
          <a:prstGeom prst="rect">
            <a:avLst/>
          </a:prstGeom>
          <a:ln w="12700">
            <a:solidFill>
              <a:schemeClr val="tx1"/>
            </a:solidFill>
          </a:ln>
        </p:spPr>
      </p:pic>
    </p:spTree>
    <p:extLst>
      <p:ext uri="{BB962C8B-B14F-4D97-AF65-F5344CB8AC3E}">
        <p14:creationId xmlns:p14="http://schemas.microsoft.com/office/powerpoint/2010/main" val="422674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rgbClr val="0070C0"/>
                </a:solidFill>
                <a:latin typeface="Segoe UI Semibold" panose="020B0702040204020203" pitchFamily="34" charset="0"/>
                <a:cs typeface="Segoe UI Semibold" panose="020B0702040204020203" pitchFamily="34" charset="0"/>
              </a:rPr>
              <a:t>Pearson OnVUE System Requirements</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252141" y="1410891"/>
            <a:ext cx="4948510" cy="3331830"/>
          </a:xfrm>
        </p:spPr>
        <p:txBody>
          <a:bodyPr>
            <a:normAutofit/>
          </a:bodyPr>
          <a:lstStyle/>
          <a:p>
            <a:r>
              <a:rPr lang="en-US" sz="2700" dirty="0">
                <a:solidFill>
                  <a:srgbClr val="0070C0"/>
                </a:solidFill>
              </a:rPr>
              <a:t>Windows 10 / Windows 8.1</a:t>
            </a:r>
          </a:p>
          <a:p>
            <a:r>
              <a:rPr lang="en-US" sz="2700" dirty="0">
                <a:solidFill>
                  <a:srgbClr val="0070C0"/>
                </a:solidFill>
              </a:rPr>
              <a:t>macOS High Sierra (10.13)</a:t>
            </a:r>
          </a:p>
          <a:p>
            <a:r>
              <a:rPr lang="en-US" sz="2700" dirty="0">
                <a:solidFill>
                  <a:srgbClr val="0070C0"/>
                </a:solidFill>
              </a:rPr>
              <a:t>4 GB RAM</a:t>
            </a:r>
          </a:p>
          <a:p>
            <a:r>
              <a:rPr lang="en-US" sz="2700" dirty="0">
                <a:solidFill>
                  <a:srgbClr val="0070C0"/>
                </a:solidFill>
              </a:rPr>
              <a:t>1024x768/16 resolution</a:t>
            </a:r>
          </a:p>
          <a:p>
            <a:pPr lvl="1"/>
            <a:r>
              <a:rPr lang="en-US" sz="2400" dirty="0">
                <a:solidFill>
                  <a:srgbClr val="0070C0"/>
                </a:solidFill>
                <a:latin typeface="Segoe UI Semilight" panose="020B0402040204020203" pitchFamily="34" charset="0"/>
                <a:cs typeface="Segoe UI Semilight" panose="020B0402040204020203" pitchFamily="34" charset="0"/>
              </a:rPr>
              <a:t>1920x1080/32 recommended</a:t>
            </a:r>
          </a:p>
          <a:p>
            <a:pPr lvl="1"/>
            <a:r>
              <a:rPr lang="en-US" sz="2400" dirty="0">
                <a:solidFill>
                  <a:srgbClr val="0070C0"/>
                </a:solidFill>
                <a:latin typeface="Segoe UI Semilight" panose="020B0402040204020203" pitchFamily="34" charset="0"/>
                <a:cs typeface="Segoe UI Semilight" panose="020B0402040204020203" pitchFamily="34" charset="0"/>
              </a:rPr>
              <a:t>Touchscreens are prohibited</a:t>
            </a:r>
          </a:p>
          <a:p>
            <a:endParaRPr lang="en-US" sz="2700" dirty="0">
              <a:solidFill>
                <a:srgbClr val="0070C0"/>
              </a:solidFill>
            </a:endParaRPr>
          </a:p>
          <a:p>
            <a:endParaRPr lang="en-US" sz="2700" dirty="0">
              <a:solidFill>
                <a:srgbClr val="0070C0"/>
              </a:solidFill>
            </a:endParaRPr>
          </a:p>
          <a:p>
            <a:endParaRPr lang="en-US" dirty="0">
              <a:solidFill>
                <a:srgbClr val="0070C0"/>
              </a:solidFill>
              <a:latin typeface="Segoe UI Semilight" panose="020B0402040204020203" pitchFamily="34" charset="0"/>
              <a:cs typeface="Segoe UI Semilight" panose="020B0402040204020203" pitchFamily="34" charset="0"/>
            </a:endParaRPr>
          </a:p>
        </p:txBody>
      </p:sp>
      <p:pic>
        <p:nvPicPr>
          <p:cNvPr id="2050" name="Picture 2" descr="Integrated camera is not working in Windows 10, 8 [100% SOLVED]">
            <a:extLst>
              <a:ext uri="{FF2B5EF4-FFF2-40B4-BE49-F238E27FC236}">
                <a16:creationId xmlns:a16="http://schemas.microsoft.com/office/drawing/2014/main" id="{A4823C7E-52FB-41BE-8477-5517F5ECEF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2800" y="1410891"/>
            <a:ext cx="4113287" cy="2496146"/>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329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E7141-EDED-4D67-BB83-8015C5E485B9}"/>
              </a:ext>
            </a:extLst>
          </p:cNvPr>
          <p:cNvSpPr>
            <a:spLocks noGrp="1"/>
          </p:cNvSpPr>
          <p:nvPr>
            <p:ph type="title"/>
          </p:nvPr>
        </p:nvSpPr>
        <p:spPr/>
        <p:txBody>
          <a:bodyPr/>
          <a:lstStyle/>
          <a:p>
            <a:r>
              <a:rPr lang="en-US" dirty="0"/>
              <a:t>Git: Feature Branch Workflow</a:t>
            </a:r>
          </a:p>
        </p:txBody>
      </p:sp>
      <p:graphicFrame>
        <p:nvGraphicFramePr>
          <p:cNvPr id="4" name="Diagram 3" descr="Flowchart with create a branch, add commits, open a pull request, discuss and review your code, deploy, and merge">
            <a:extLst>
              <a:ext uri="{FF2B5EF4-FFF2-40B4-BE49-F238E27FC236}">
                <a16:creationId xmlns:a16="http://schemas.microsoft.com/office/drawing/2014/main" id="{9BA46135-4E52-42FE-B4C9-97DBDA21C742}"/>
              </a:ext>
            </a:extLst>
          </p:cNvPr>
          <p:cNvGraphicFramePr/>
          <p:nvPr>
            <p:extLst>
              <p:ext uri="{D42A27DB-BD31-4B8C-83A1-F6EECF244321}">
                <p14:modId xmlns:p14="http://schemas.microsoft.com/office/powerpoint/2010/main" val="3092636467"/>
              </p:ext>
            </p:extLst>
          </p:nvPr>
        </p:nvGraphicFramePr>
        <p:xfrm>
          <a:off x="535707" y="1393533"/>
          <a:ext cx="8608293" cy="31391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578868"/>
      </p:ext>
    </p:extLst>
  </p:cSld>
  <p:clrMapOvr>
    <a:masterClrMapping/>
  </p:clrMapOvr>
  <p:transition>
    <p:fad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rgbClr val="0070C0"/>
                </a:solidFill>
                <a:latin typeface="Segoe UI Semibold" panose="020B0702040204020203" pitchFamily="34" charset="0"/>
                <a:cs typeface="Segoe UI Semibold" panose="020B0702040204020203" pitchFamily="34" charset="0"/>
              </a:rPr>
              <a:t>Pearson OnVUE System Requirements</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226233" y="1537826"/>
            <a:ext cx="4371974" cy="3331830"/>
          </a:xfrm>
        </p:spPr>
        <p:txBody>
          <a:bodyPr>
            <a:normAutofit/>
          </a:bodyPr>
          <a:lstStyle/>
          <a:p>
            <a:r>
              <a:rPr lang="en-US" sz="2700" dirty="0">
                <a:solidFill>
                  <a:srgbClr val="0070C0"/>
                </a:solidFill>
              </a:rPr>
              <a:t>3 Mbps down/up network bandwidth</a:t>
            </a:r>
          </a:p>
          <a:p>
            <a:pPr lvl="1"/>
            <a:r>
              <a:rPr lang="en-US" sz="2400" dirty="0">
                <a:solidFill>
                  <a:srgbClr val="0070C0"/>
                </a:solidFill>
                <a:latin typeface="Segoe UI Semilight" panose="020B0402040204020203" pitchFamily="34" charset="0"/>
                <a:cs typeface="Segoe UI Semilight" panose="020B0402040204020203" pitchFamily="34" charset="0"/>
              </a:rPr>
              <a:t>Mobile hotspot tethering is prohibited</a:t>
            </a:r>
          </a:p>
          <a:p>
            <a:r>
              <a:rPr lang="en-US" sz="2700" dirty="0">
                <a:solidFill>
                  <a:srgbClr val="0070C0"/>
                </a:solidFill>
              </a:rPr>
              <a:t>Browsers:</a:t>
            </a:r>
          </a:p>
          <a:p>
            <a:pPr lvl="1"/>
            <a:r>
              <a:rPr lang="en-US" sz="2400" dirty="0">
                <a:solidFill>
                  <a:srgbClr val="0070C0"/>
                </a:solidFill>
                <a:latin typeface="Segoe UI Semilight" panose="020B0402040204020203" pitchFamily="34" charset="0"/>
                <a:cs typeface="Segoe UI Semilight" panose="020B0402040204020203" pitchFamily="34" charset="0"/>
              </a:rPr>
              <a:t>IE 11, Edge, Chrome, Firefox, or Safari (latest versions)</a:t>
            </a:r>
          </a:p>
          <a:p>
            <a:endParaRPr lang="en-US" sz="2700" dirty="0">
              <a:solidFill>
                <a:srgbClr val="0070C0"/>
              </a:solidFill>
            </a:endParaRPr>
          </a:p>
          <a:p>
            <a:endParaRPr lang="en-US" sz="2700" dirty="0">
              <a:solidFill>
                <a:srgbClr val="0070C0"/>
              </a:solidFill>
            </a:endParaRPr>
          </a:p>
          <a:p>
            <a:endParaRPr lang="en-US" sz="2700" dirty="0">
              <a:solidFill>
                <a:srgbClr val="0070C0"/>
              </a:solidFill>
            </a:endParaRPr>
          </a:p>
          <a:p>
            <a:endParaRPr lang="en-US" dirty="0">
              <a:solidFill>
                <a:srgbClr val="0070C0"/>
              </a:solidFill>
              <a:latin typeface="Segoe UI Semilight" panose="020B04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946ABC4C-68F2-4720-9019-8DEB28A34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15" y="1268016"/>
            <a:ext cx="4179353" cy="2990850"/>
          </a:xfrm>
          <a:prstGeom prst="rect">
            <a:avLst/>
          </a:prstGeom>
          <a:ln w="12700">
            <a:solidFill>
              <a:schemeClr val="tx1"/>
            </a:solidFill>
          </a:ln>
        </p:spPr>
      </p:pic>
    </p:spTree>
    <p:extLst>
      <p:ext uri="{BB962C8B-B14F-4D97-AF65-F5344CB8AC3E}">
        <p14:creationId xmlns:p14="http://schemas.microsoft.com/office/powerpoint/2010/main" val="335131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rgbClr val="0070C0"/>
                </a:solidFill>
                <a:latin typeface="Segoe UI Semibold" panose="020B0702040204020203" pitchFamily="34" charset="0"/>
                <a:cs typeface="Segoe UI Semibold" panose="020B0702040204020203" pitchFamily="34" charset="0"/>
              </a:rPr>
              <a:t>Pearson OnVUE System Requirements</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200026" y="1537826"/>
            <a:ext cx="4371974" cy="3331830"/>
          </a:xfrm>
        </p:spPr>
        <p:txBody>
          <a:bodyPr>
            <a:normAutofit/>
          </a:bodyPr>
          <a:lstStyle/>
          <a:p>
            <a:r>
              <a:rPr lang="en-US" sz="2700" dirty="0">
                <a:solidFill>
                  <a:srgbClr val="0070C0"/>
                </a:solidFill>
              </a:rPr>
              <a:t>Webcam: 640x480/10 fps</a:t>
            </a:r>
          </a:p>
          <a:p>
            <a:r>
              <a:rPr lang="en-US" sz="2700" dirty="0">
                <a:solidFill>
                  <a:srgbClr val="0070C0"/>
                </a:solidFill>
              </a:rPr>
              <a:t>Microphone: integrated</a:t>
            </a:r>
          </a:p>
          <a:p>
            <a:pPr lvl="1"/>
            <a:r>
              <a:rPr lang="en-US" sz="2400" dirty="0">
                <a:solidFill>
                  <a:srgbClr val="0070C0"/>
                </a:solidFill>
                <a:latin typeface="Segoe UI Semilight" panose="020B0402040204020203" pitchFamily="34" charset="0"/>
                <a:cs typeface="Segoe UI Semilight" panose="020B0402040204020203" pitchFamily="34" charset="0"/>
              </a:rPr>
              <a:t>Headsets not allowed</a:t>
            </a:r>
          </a:p>
          <a:p>
            <a:r>
              <a:rPr lang="en-US" sz="2700" dirty="0">
                <a:solidFill>
                  <a:srgbClr val="0070C0"/>
                </a:solidFill>
              </a:rPr>
              <a:t>Corporate VPNs, firewalls, and proxies will likely disrupt the delivery</a:t>
            </a:r>
          </a:p>
          <a:p>
            <a:pPr lvl="1"/>
            <a:r>
              <a:rPr lang="en-US" sz="2400" dirty="0">
                <a:solidFill>
                  <a:srgbClr val="0070C0"/>
                </a:solidFill>
                <a:latin typeface="Segoe UI Semilight" panose="020B0402040204020203" pitchFamily="34" charset="0"/>
                <a:cs typeface="Segoe UI Semilight" panose="020B0402040204020203" pitchFamily="34" charset="0"/>
              </a:rPr>
              <a:t>Check with networking team first</a:t>
            </a:r>
          </a:p>
          <a:p>
            <a:endParaRPr lang="en-US" sz="2700" dirty="0">
              <a:solidFill>
                <a:srgbClr val="0070C0"/>
              </a:solidFill>
            </a:endParaRPr>
          </a:p>
          <a:p>
            <a:endParaRPr lang="en-US" sz="2700" dirty="0">
              <a:solidFill>
                <a:srgbClr val="0070C0"/>
              </a:solidFill>
            </a:endParaRPr>
          </a:p>
          <a:p>
            <a:endParaRPr lang="en-US" sz="2700" dirty="0">
              <a:solidFill>
                <a:srgbClr val="0070C0"/>
              </a:solidFill>
            </a:endParaRPr>
          </a:p>
          <a:p>
            <a:endParaRPr lang="en-US" dirty="0">
              <a:solidFill>
                <a:srgbClr val="0070C0"/>
              </a:solidFill>
              <a:latin typeface="Segoe UI Semilight" panose="020B04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ABB1AD8C-A2F3-47E3-8127-83B0C815F0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4425" y="1268016"/>
            <a:ext cx="3905250" cy="2928938"/>
          </a:xfrm>
          <a:prstGeom prst="rect">
            <a:avLst/>
          </a:prstGeom>
          <a:ln w="12700">
            <a:solidFill>
              <a:schemeClr val="tx1"/>
            </a:solidFill>
          </a:ln>
        </p:spPr>
      </p:pic>
    </p:spTree>
    <p:extLst>
      <p:ext uri="{BB962C8B-B14F-4D97-AF65-F5344CB8AC3E}">
        <p14:creationId xmlns:p14="http://schemas.microsoft.com/office/powerpoint/2010/main" val="305520785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rgbClr val="0070C0"/>
                </a:solidFill>
                <a:latin typeface="Segoe UI Semibold" panose="020B0702040204020203" pitchFamily="34" charset="0"/>
                <a:cs typeface="Segoe UI Semibold" panose="020B0702040204020203" pitchFamily="34" charset="0"/>
              </a:rPr>
              <a:t>Your Pre-Exam Checklist</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400051" y="1268017"/>
            <a:ext cx="5772149" cy="3601640"/>
          </a:xfrm>
        </p:spPr>
        <p:txBody>
          <a:bodyPr>
            <a:normAutofit/>
          </a:bodyPr>
          <a:lstStyle/>
          <a:p>
            <a:r>
              <a:rPr lang="en-US" sz="2700" dirty="0">
                <a:solidFill>
                  <a:srgbClr val="0070C0"/>
                </a:solidFill>
              </a:rPr>
              <a:t>Computer set up</a:t>
            </a:r>
          </a:p>
          <a:p>
            <a:pPr lvl="1"/>
            <a:r>
              <a:rPr lang="en-US" sz="2400" dirty="0">
                <a:solidFill>
                  <a:srgbClr val="0070C0"/>
                </a:solidFill>
                <a:latin typeface="Segoe UI Semilight" panose="020B0402040204020203" pitchFamily="34" charset="0"/>
                <a:cs typeface="Segoe UI Semilight" panose="020B0402040204020203" pitchFamily="34" charset="0"/>
              </a:rPr>
              <a:t>Kill all tasks except for your browser</a:t>
            </a:r>
          </a:p>
          <a:p>
            <a:pPr lvl="1"/>
            <a:r>
              <a:rPr lang="en-US" sz="2400" dirty="0">
                <a:solidFill>
                  <a:srgbClr val="0070C0"/>
                </a:solidFill>
                <a:latin typeface="Segoe UI Semilight" panose="020B0402040204020203" pitchFamily="34" charset="0"/>
                <a:cs typeface="Segoe UI Semilight" panose="020B0402040204020203" pitchFamily="34" charset="0"/>
              </a:rPr>
              <a:t>May need to use Task Manager or Activity Monitor</a:t>
            </a:r>
          </a:p>
          <a:p>
            <a:pPr lvl="1"/>
            <a:r>
              <a:rPr lang="en-US" sz="2400" dirty="0">
                <a:solidFill>
                  <a:srgbClr val="0070C0"/>
                </a:solidFill>
                <a:latin typeface="Segoe UI Semilight" panose="020B0402040204020203" pitchFamily="34" charset="0"/>
                <a:cs typeface="Segoe UI Semilight" panose="020B0402040204020203" pitchFamily="34" charset="0"/>
              </a:rPr>
              <a:t>Additional monitors turned off</a:t>
            </a:r>
          </a:p>
          <a:p>
            <a:r>
              <a:rPr lang="en-US" sz="2700" dirty="0">
                <a:solidFill>
                  <a:srgbClr val="0070C0"/>
                </a:solidFill>
              </a:rPr>
              <a:t>Mobile phone</a:t>
            </a:r>
          </a:p>
          <a:p>
            <a:r>
              <a:rPr lang="en-US" sz="2700" dirty="0">
                <a:solidFill>
                  <a:srgbClr val="0070C0"/>
                </a:solidFill>
              </a:rPr>
              <a:t>ID</a:t>
            </a:r>
          </a:p>
          <a:p>
            <a:endParaRPr lang="en-US" sz="2700" dirty="0">
              <a:solidFill>
                <a:srgbClr val="0070C0"/>
              </a:solidFill>
            </a:endParaRPr>
          </a:p>
        </p:txBody>
      </p:sp>
    </p:spTree>
    <p:extLst>
      <p:ext uri="{BB962C8B-B14F-4D97-AF65-F5344CB8AC3E}">
        <p14:creationId xmlns:p14="http://schemas.microsoft.com/office/powerpoint/2010/main" val="6092365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rgbClr val="0070C0"/>
                </a:solidFill>
                <a:latin typeface="Segoe UI Semibold" panose="020B0702040204020203" pitchFamily="34" charset="0"/>
                <a:cs typeface="Segoe UI Semibold" panose="020B0702040204020203" pitchFamily="34" charset="0"/>
              </a:rPr>
              <a:t>During the Exam</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400051" y="1191817"/>
            <a:ext cx="5772149" cy="3601640"/>
          </a:xfrm>
        </p:spPr>
        <p:txBody>
          <a:bodyPr>
            <a:normAutofit/>
          </a:bodyPr>
          <a:lstStyle/>
          <a:p>
            <a:r>
              <a:rPr lang="en-US" sz="2700" dirty="0">
                <a:solidFill>
                  <a:srgbClr val="0070C0"/>
                </a:solidFill>
              </a:rPr>
              <a:t>Keep your face in the webcam frame</a:t>
            </a:r>
          </a:p>
          <a:p>
            <a:r>
              <a:rPr lang="en-US" sz="2700" dirty="0">
                <a:solidFill>
                  <a:srgbClr val="0070C0"/>
                </a:solidFill>
              </a:rPr>
              <a:t>Keep your hands away from your mouth</a:t>
            </a:r>
          </a:p>
          <a:p>
            <a:r>
              <a:rPr lang="en-US" sz="2700" dirty="0">
                <a:solidFill>
                  <a:srgbClr val="0070C0"/>
                </a:solidFill>
              </a:rPr>
              <a:t>Ensure you aren't interrupted</a:t>
            </a:r>
          </a:p>
          <a:p>
            <a:pPr lvl="1"/>
            <a:r>
              <a:rPr lang="en-US" sz="2400" dirty="0">
                <a:solidFill>
                  <a:srgbClr val="0070C0"/>
                </a:solidFill>
                <a:latin typeface="Segoe UI Semilight" panose="020B0402040204020203" pitchFamily="34" charset="0"/>
                <a:cs typeface="Segoe UI Semilight" panose="020B0402040204020203" pitchFamily="34" charset="0"/>
              </a:rPr>
              <a:t>Walled room</a:t>
            </a:r>
          </a:p>
          <a:p>
            <a:pPr lvl="1"/>
            <a:r>
              <a:rPr lang="en-US" sz="2400" dirty="0">
                <a:solidFill>
                  <a:srgbClr val="0070C0"/>
                </a:solidFill>
                <a:latin typeface="Segoe UI Semilight" panose="020B0402040204020203" pitchFamily="34" charset="0"/>
                <a:cs typeface="Segoe UI Semilight" panose="020B0402040204020203" pitchFamily="34" charset="0"/>
              </a:rPr>
              <a:t>Door closed</a:t>
            </a:r>
          </a:p>
          <a:p>
            <a:r>
              <a:rPr lang="en-US" sz="2700" dirty="0">
                <a:solidFill>
                  <a:srgbClr val="0070C0"/>
                </a:solidFill>
              </a:rPr>
              <a:t>No bio breaks are allowed</a:t>
            </a:r>
          </a:p>
          <a:p>
            <a:endParaRPr lang="en-US" sz="2700" dirty="0">
              <a:solidFill>
                <a:srgbClr val="0070C0"/>
              </a:solidFill>
            </a:endParaRPr>
          </a:p>
        </p:txBody>
      </p:sp>
    </p:spTree>
    <p:extLst>
      <p:ext uri="{BB962C8B-B14F-4D97-AF65-F5344CB8AC3E}">
        <p14:creationId xmlns:p14="http://schemas.microsoft.com/office/powerpoint/2010/main" val="8572695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018423-3EF4-4816-8938-9B15A099C7B5}"/>
              </a:ext>
            </a:extLst>
          </p:cNvPr>
          <p:cNvPicPr>
            <a:picLocks noChangeAspect="1"/>
          </p:cNvPicPr>
          <p:nvPr/>
        </p:nvPicPr>
        <p:blipFill>
          <a:blip r:embed="rId3"/>
          <a:stretch>
            <a:fillRect/>
          </a:stretch>
        </p:blipFill>
        <p:spPr>
          <a:xfrm>
            <a:off x="1643429" y="207464"/>
            <a:ext cx="5857143" cy="4728572"/>
          </a:xfrm>
          <a:prstGeom prst="rect">
            <a:avLst/>
          </a:prstGeom>
        </p:spPr>
      </p:pic>
    </p:spTree>
    <p:extLst>
      <p:ext uri="{BB962C8B-B14F-4D97-AF65-F5344CB8AC3E}">
        <p14:creationId xmlns:p14="http://schemas.microsoft.com/office/powerpoint/2010/main" val="136272485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325729-57C0-4BFA-B863-2D70269F63FB}"/>
              </a:ext>
            </a:extLst>
          </p:cNvPr>
          <p:cNvPicPr>
            <a:picLocks noChangeAspect="1"/>
          </p:cNvPicPr>
          <p:nvPr/>
        </p:nvPicPr>
        <p:blipFill>
          <a:blip r:embed="rId3"/>
          <a:stretch>
            <a:fillRect/>
          </a:stretch>
        </p:blipFill>
        <p:spPr>
          <a:xfrm>
            <a:off x="638625" y="238501"/>
            <a:ext cx="7866750" cy="4666499"/>
          </a:xfrm>
          <a:prstGeom prst="rect">
            <a:avLst/>
          </a:prstGeom>
        </p:spPr>
      </p:pic>
    </p:spTree>
    <p:extLst>
      <p:ext uri="{BB962C8B-B14F-4D97-AF65-F5344CB8AC3E}">
        <p14:creationId xmlns:p14="http://schemas.microsoft.com/office/powerpoint/2010/main" val="29567901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446AB3-B661-4781-B299-1CB21BD00B34}"/>
              </a:ext>
            </a:extLst>
          </p:cNvPr>
          <p:cNvPicPr>
            <a:picLocks noChangeAspect="1"/>
          </p:cNvPicPr>
          <p:nvPr/>
        </p:nvPicPr>
        <p:blipFill>
          <a:blip r:embed="rId3"/>
          <a:stretch>
            <a:fillRect/>
          </a:stretch>
        </p:blipFill>
        <p:spPr>
          <a:xfrm>
            <a:off x="587098" y="207935"/>
            <a:ext cx="7969804" cy="4727630"/>
          </a:xfrm>
          <a:prstGeom prst="rect">
            <a:avLst/>
          </a:prstGeom>
        </p:spPr>
      </p:pic>
    </p:spTree>
    <p:extLst>
      <p:ext uri="{BB962C8B-B14F-4D97-AF65-F5344CB8AC3E}">
        <p14:creationId xmlns:p14="http://schemas.microsoft.com/office/powerpoint/2010/main" val="397708383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E1443B-182D-4EB4-88B8-5E31680B7C6B}"/>
              </a:ext>
            </a:extLst>
          </p:cNvPr>
          <p:cNvPicPr>
            <a:picLocks noChangeAspect="1"/>
          </p:cNvPicPr>
          <p:nvPr/>
        </p:nvPicPr>
        <p:blipFill>
          <a:blip r:embed="rId3"/>
          <a:stretch>
            <a:fillRect/>
          </a:stretch>
        </p:blipFill>
        <p:spPr>
          <a:xfrm>
            <a:off x="629911" y="233331"/>
            <a:ext cx="7884179" cy="4676839"/>
          </a:xfrm>
          <a:prstGeom prst="rect">
            <a:avLst/>
          </a:prstGeom>
        </p:spPr>
      </p:pic>
    </p:spTree>
    <p:extLst>
      <p:ext uri="{BB962C8B-B14F-4D97-AF65-F5344CB8AC3E}">
        <p14:creationId xmlns:p14="http://schemas.microsoft.com/office/powerpoint/2010/main" val="244381811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DF81DE-C608-4F72-A99D-2C0D4241749B}"/>
              </a:ext>
            </a:extLst>
          </p:cNvPr>
          <p:cNvPicPr>
            <a:picLocks noChangeAspect="1"/>
          </p:cNvPicPr>
          <p:nvPr/>
        </p:nvPicPr>
        <p:blipFill>
          <a:blip r:embed="rId3"/>
          <a:stretch>
            <a:fillRect/>
          </a:stretch>
        </p:blipFill>
        <p:spPr>
          <a:xfrm>
            <a:off x="537382" y="178444"/>
            <a:ext cx="8069237" cy="4786613"/>
          </a:xfrm>
          <a:prstGeom prst="rect">
            <a:avLst/>
          </a:prstGeom>
        </p:spPr>
      </p:pic>
    </p:spTree>
    <p:extLst>
      <p:ext uri="{BB962C8B-B14F-4D97-AF65-F5344CB8AC3E}">
        <p14:creationId xmlns:p14="http://schemas.microsoft.com/office/powerpoint/2010/main" val="216981342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509DC1-DBE4-4131-BCDA-BCBC6FD42FC3}"/>
              </a:ext>
            </a:extLst>
          </p:cNvPr>
          <p:cNvPicPr>
            <a:picLocks noChangeAspect="1"/>
          </p:cNvPicPr>
          <p:nvPr/>
        </p:nvPicPr>
        <p:blipFill>
          <a:blip r:embed="rId3"/>
          <a:stretch>
            <a:fillRect/>
          </a:stretch>
        </p:blipFill>
        <p:spPr>
          <a:xfrm>
            <a:off x="695225" y="272075"/>
            <a:ext cx="7753551" cy="4599351"/>
          </a:xfrm>
          <a:prstGeom prst="rect">
            <a:avLst/>
          </a:prstGeom>
        </p:spPr>
      </p:pic>
    </p:spTree>
    <p:extLst>
      <p:ext uri="{BB962C8B-B14F-4D97-AF65-F5344CB8AC3E}">
        <p14:creationId xmlns:p14="http://schemas.microsoft.com/office/powerpoint/2010/main" val="21460066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9D202-9940-4DC5-A9DA-C8AB6F405677}"/>
              </a:ext>
            </a:extLst>
          </p:cNvPr>
          <p:cNvSpPr>
            <a:spLocks noGrp="1"/>
          </p:cNvSpPr>
          <p:nvPr>
            <p:ph type="title"/>
          </p:nvPr>
        </p:nvSpPr>
        <p:spPr/>
        <p:txBody>
          <a:bodyPr/>
          <a:lstStyle/>
          <a:p>
            <a:r>
              <a:rPr lang="en-US" dirty="0"/>
              <a:t>Git: Git Flow Branch Workflow</a:t>
            </a:r>
          </a:p>
        </p:txBody>
      </p:sp>
      <p:sp>
        <p:nvSpPr>
          <p:cNvPr id="6" name="AutoShape 2" descr="Git Flow Workflow - Release Branches">
            <a:extLst>
              <a:ext uri="{FF2B5EF4-FFF2-40B4-BE49-F238E27FC236}">
                <a16:creationId xmlns:a16="http://schemas.microsoft.com/office/drawing/2014/main" id="{BE679505-658B-4360-957E-1471164157D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descr="git flow overview">
            <a:extLst>
              <a:ext uri="{FF2B5EF4-FFF2-40B4-BE49-F238E27FC236}">
                <a16:creationId xmlns:a16="http://schemas.microsoft.com/office/drawing/2014/main" id="{36C2B114-BE42-4B2A-832D-A3DC5E8B37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937" y="914400"/>
            <a:ext cx="8620125" cy="361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184061"/>
      </p:ext>
    </p:extLst>
  </p:cSld>
  <p:clrMapOvr>
    <a:masterClrMapping/>
  </p:clrMapOvr>
  <p:transition>
    <p:fade/>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1AE04D-035D-4ACD-A2BA-DC2C7AC59D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709" y="186579"/>
            <a:ext cx="2064356" cy="4467786"/>
          </a:xfrm>
          <a:prstGeom prst="rect">
            <a:avLst/>
          </a:prstGeom>
          <a:ln w="12700">
            <a:solidFill>
              <a:schemeClr val="tx1"/>
            </a:solidFill>
          </a:ln>
        </p:spPr>
      </p:pic>
      <p:pic>
        <p:nvPicPr>
          <p:cNvPr id="3" name="Picture 2">
            <a:extLst>
              <a:ext uri="{FF2B5EF4-FFF2-40B4-BE49-F238E27FC236}">
                <a16:creationId xmlns:a16="http://schemas.microsoft.com/office/drawing/2014/main" id="{347CE6AE-0531-49D1-A0D5-524EC452CA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8595" y="186579"/>
            <a:ext cx="2064356" cy="4467786"/>
          </a:xfrm>
          <a:prstGeom prst="rect">
            <a:avLst/>
          </a:prstGeom>
          <a:ln w="12700">
            <a:solidFill>
              <a:schemeClr val="tx1"/>
            </a:solidFill>
          </a:ln>
        </p:spPr>
      </p:pic>
      <p:pic>
        <p:nvPicPr>
          <p:cNvPr id="4" name="Picture 3">
            <a:extLst>
              <a:ext uri="{FF2B5EF4-FFF2-40B4-BE49-F238E27FC236}">
                <a16:creationId xmlns:a16="http://schemas.microsoft.com/office/drawing/2014/main" id="{1FC8436F-F397-4362-8887-E39F32242B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70151" y="186577"/>
            <a:ext cx="2064357" cy="4467788"/>
          </a:xfrm>
          <a:prstGeom prst="rect">
            <a:avLst/>
          </a:prstGeom>
          <a:ln w="12700">
            <a:solidFill>
              <a:schemeClr val="tx1"/>
            </a:solidFill>
          </a:ln>
        </p:spPr>
      </p:pic>
    </p:spTree>
    <p:extLst>
      <p:ext uri="{BB962C8B-B14F-4D97-AF65-F5344CB8AC3E}">
        <p14:creationId xmlns:p14="http://schemas.microsoft.com/office/powerpoint/2010/main" val="1749162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F7A4BA-F984-482B-B059-4FA0071447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8598" y="337858"/>
            <a:ext cx="2064356" cy="4467785"/>
          </a:xfrm>
          <a:prstGeom prst="rect">
            <a:avLst/>
          </a:prstGeom>
          <a:ln w="12700">
            <a:solidFill>
              <a:schemeClr val="tx1"/>
            </a:solidFill>
          </a:ln>
        </p:spPr>
      </p:pic>
      <p:pic>
        <p:nvPicPr>
          <p:cNvPr id="4" name="Picture 3">
            <a:extLst>
              <a:ext uri="{FF2B5EF4-FFF2-40B4-BE49-F238E27FC236}">
                <a16:creationId xmlns:a16="http://schemas.microsoft.com/office/drawing/2014/main" id="{76C7D223-F6AC-4C98-B608-AE49669A1C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7472" y="337857"/>
            <a:ext cx="2064356" cy="4467786"/>
          </a:xfrm>
          <a:prstGeom prst="rect">
            <a:avLst/>
          </a:prstGeom>
          <a:ln w="12700">
            <a:solidFill>
              <a:schemeClr val="tx1"/>
            </a:solidFill>
          </a:ln>
        </p:spPr>
      </p:pic>
    </p:spTree>
    <p:extLst>
      <p:ext uri="{BB962C8B-B14F-4D97-AF65-F5344CB8AC3E}">
        <p14:creationId xmlns:p14="http://schemas.microsoft.com/office/powerpoint/2010/main" val="2608160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BEA0CF-A3BA-452D-97BB-B7B0FFC624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1905" y="337857"/>
            <a:ext cx="2064356" cy="4467786"/>
          </a:xfrm>
          <a:prstGeom prst="rect">
            <a:avLst/>
          </a:prstGeom>
          <a:ln w="12700">
            <a:solidFill>
              <a:schemeClr val="tx1"/>
            </a:solidFill>
          </a:ln>
        </p:spPr>
      </p:pic>
      <p:pic>
        <p:nvPicPr>
          <p:cNvPr id="3" name="Picture 2">
            <a:extLst>
              <a:ext uri="{FF2B5EF4-FFF2-40B4-BE49-F238E27FC236}">
                <a16:creationId xmlns:a16="http://schemas.microsoft.com/office/drawing/2014/main" id="{7A4A9545-1444-434B-A194-8D4DEA625D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8602" y="337857"/>
            <a:ext cx="2064356" cy="4467786"/>
          </a:xfrm>
          <a:prstGeom prst="rect">
            <a:avLst/>
          </a:prstGeom>
          <a:ln w="12700">
            <a:solidFill>
              <a:schemeClr val="tx1"/>
            </a:solidFill>
          </a:ln>
        </p:spPr>
      </p:pic>
    </p:spTree>
    <p:extLst>
      <p:ext uri="{BB962C8B-B14F-4D97-AF65-F5344CB8AC3E}">
        <p14:creationId xmlns:p14="http://schemas.microsoft.com/office/powerpoint/2010/main" val="1954451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54A7E5-406A-46DD-B19F-EA7C6614CAB0}"/>
              </a:ext>
            </a:extLst>
          </p:cNvPr>
          <p:cNvPicPr>
            <a:picLocks noChangeAspect="1"/>
          </p:cNvPicPr>
          <p:nvPr/>
        </p:nvPicPr>
        <p:blipFill>
          <a:blip r:embed="rId3"/>
          <a:stretch>
            <a:fillRect/>
          </a:stretch>
        </p:blipFill>
        <p:spPr>
          <a:xfrm>
            <a:off x="591811" y="210730"/>
            <a:ext cx="7960379" cy="4722040"/>
          </a:xfrm>
          <a:prstGeom prst="rect">
            <a:avLst/>
          </a:prstGeom>
        </p:spPr>
      </p:pic>
    </p:spTree>
    <p:extLst>
      <p:ext uri="{BB962C8B-B14F-4D97-AF65-F5344CB8AC3E}">
        <p14:creationId xmlns:p14="http://schemas.microsoft.com/office/powerpoint/2010/main" val="416512861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CCBADF-E513-4B88-9A4E-100D871863E5}"/>
              </a:ext>
            </a:extLst>
          </p:cNvPr>
          <p:cNvPicPr>
            <a:picLocks noChangeAspect="1"/>
          </p:cNvPicPr>
          <p:nvPr/>
        </p:nvPicPr>
        <p:blipFill>
          <a:blip r:embed="rId3"/>
          <a:stretch>
            <a:fillRect/>
          </a:stretch>
        </p:blipFill>
        <p:spPr>
          <a:xfrm>
            <a:off x="809525" y="339877"/>
            <a:ext cx="7524951" cy="4463747"/>
          </a:xfrm>
          <a:prstGeom prst="rect">
            <a:avLst/>
          </a:prstGeom>
        </p:spPr>
      </p:pic>
    </p:spTree>
    <p:extLst>
      <p:ext uri="{BB962C8B-B14F-4D97-AF65-F5344CB8AC3E}">
        <p14:creationId xmlns:p14="http://schemas.microsoft.com/office/powerpoint/2010/main" val="219464146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9FE4D5-DBC4-4B8C-A102-3875F9CB5A28}"/>
              </a:ext>
            </a:extLst>
          </p:cNvPr>
          <p:cNvPicPr>
            <a:picLocks noChangeAspect="1"/>
          </p:cNvPicPr>
          <p:nvPr/>
        </p:nvPicPr>
        <p:blipFill>
          <a:blip r:embed="rId3"/>
          <a:stretch>
            <a:fillRect/>
          </a:stretch>
        </p:blipFill>
        <p:spPr>
          <a:xfrm>
            <a:off x="912607" y="474908"/>
            <a:ext cx="7318787" cy="4193685"/>
          </a:xfrm>
          <a:prstGeom prst="rect">
            <a:avLst/>
          </a:prstGeom>
        </p:spPr>
      </p:pic>
    </p:spTree>
    <p:extLst>
      <p:ext uri="{BB962C8B-B14F-4D97-AF65-F5344CB8AC3E}">
        <p14:creationId xmlns:p14="http://schemas.microsoft.com/office/powerpoint/2010/main" val="122790293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6E663-D0AD-564E-AFD0-A2EAFE729E79}"/>
              </a:ext>
            </a:extLst>
          </p:cNvPr>
          <p:cNvSpPr>
            <a:spLocks noGrp="1"/>
          </p:cNvSpPr>
          <p:nvPr>
            <p:ph type="title"/>
          </p:nvPr>
        </p:nvSpPr>
        <p:spPr/>
        <p:txBody>
          <a:bodyPr/>
          <a:lstStyle/>
          <a:p>
            <a:r>
              <a:rPr lang="en-US" dirty="0"/>
              <a:t>AZ-400 Exam Tips</a:t>
            </a:r>
          </a:p>
        </p:txBody>
      </p:sp>
      <p:sp>
        <p:nvSpPr>
          <p:cNvPr id="3" name="Content Placeholder 2">
            <a:extLst>
              <a:ext uri="{FF2B5EF4-FFF2-40B4-BE49-F238E27FC236}">
                <a16:creationId xmlns:a16="http://schemas.microsoft.com/office/drawing/2014/main" id="{CC25EB59-169C-FE49-B976-0294784B9F8E}"/>
              </a:ext>
            </a:extLst>
          </p:cNvPr>
          <p:cNvSpPr>
            <a:spLocks noGrp="1"/>
          </p:cNvSpPr>
          <p:nvPr>
            <p:ph idx="1"/>
          </p:nvPr>
        </p:nvSpPr>
        <p:spPr/>
        <p:txBody>
          <a:bodyPr/>
          <a:lstStyle/>
          <a:p>
            <a:r>
              <a:rPr lang="en-US" dirty="0"/>
              <a:t>Expect to see a lot of JSON, PowerShell, and Azure CLI</a:t>
            </a:r>
          </a:p>
          <a:p>
            <a:r>
              <a:rPr lang="en-US" dirty="0"/>
              <a:t>Expect NOT to see C# or JavaScript</a:t>
            </a:r>
          </a:p>
          <a:p>
            <a:r>
              <a:rPr lang="en-US" dirty="0"/>
              <a:t>It doesn't matter which exam order you use:</a:t>
            </a:r>
          </a:p>
          <a:p>
            <a:pPr lvl="1"/>
            <a:r>
              <a:rPr lang="en-US" dirty="0"/>
              <a:t>AZ-203</a:t>
            </a:r>
          </a:p>
          <a:p>
            <a:pPr lvl="1"/>
            <a:r>
              <a:rPr lang="en-US" dirty="0"/>
              <a:t>AZ-103/AZ-104</a:t>
            </a:r>
          </a:p>
          <a:p>
            <a:pPr lvl="1"/>
            <a:r>
              <a:rPr lang="en-US" dirty="0"/>
              <a:t>AZ-400</a:t>
            </a:r>
          </a:p>
          <a:p>
            <a:r>
              <a:rPr lang="en-US" dirty="0"/>
              <a:t>Perform due diligence in validating your environment for Microsoft online testing</a:t>
            </a:r>
          </a:p>
          <a:p>
            <a:pPr marL="0" indent="0">
              <a:buNone/>
            </a:pPr>
            <a:endParaRPr lang="en-US" dirty="0"/>
          </a:p>
        </p:txBody>
      </p:sp>
    </p:spTree>
    <p:extLst>
      <p:ext uri="{BB962C8B-B14F-4D97-AF65-F5344CB8AC3E}">
        <p14:creationId xmlns:p14="http://schemas.microsoft.com/office/powerpoint/2010/main" val="1289736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timw.info/az400</a:t>
            </a:r>
          </a:p>
          <a:p>
            <a:r>
              <a:rPr lang="en-US" dirty="0"/>
              <a:t>Twitter: </a:t>
            </a:r>
            <a:r>
              <a:rPr lang="en-US" b="1" dirty="0">
                <a:solidFill>
                  <a:srgbClr val="0070C0"/>
                </a:solidFill>
              </a:rPr>
              <a:t>@TechTrainerTim</a:t>
            </a:r>
          </a:p>
          <a:p>
            <a:r>
              <a:rPr lang="en-US" dirty="0"/>
              <a:t>Work: </a:t>
            </a:r>
            <a:r>
              <a:rPr lang="en-US" b="1" dirty="0" err="1">
                <a:solidFill>
                  <a:srgbClr val="0070C0"/>
                </a:solidFill>
              </a:rPr>
              <a:t>timw.info</a:t>
            </a:r>
            <a:r>
              <a:rPr lang="en-US" b="1" dirty="0">
                <a:solidFill>
                  <a:srgbClr val="0070C0"/>
                </a:solidFill>
              </a:rPr>
              <a:t>/</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5" name="Picture 4">
            <a:extLst>
              <a:ext uri="{FF2B5EF4-FFF2-40B4-BE49-F238E27FC236}">
                <a16:creationId xmlns:a16="http://schemas.microsoft.com/office/drawing/2014/main" id="{41120EB8-2454-4A4A-B1B6-69A9EBF8FE7F}"/>
              </a:ext>
            </a:extLst>
          </p:cNvPr>
          <p:cNvPicPr>
            <a:picLocks noChangeAspect="1"/>
          </p:cNvPicPr>
          <p:nvPr/>
        </p:nvPicPr>
        <p:blipFill>
          <a:blip r:embed="rId2"/>
          <a:stretch>
            <a:fillRect/>
          </a:stretch>
        </p:blipFill>
        <p:spPr>
          <a:xfrm>
            <a:off x="6129304" y="1630188"/>
            <a:ext cx="2449918" cy="1883123"/>
          </a:xfrm>
          <a:prstGeom prst="rect">
            <a:avLst/>
          </a:prstGeom>
          <a:ln w="25400">
            <a:solidFill>
              <a:schemeClr val="tx1"/>
            </a:solidFill>
          </a:ln>
        </p:spPr>
      </p:pic>
    </p:spTree>
    <p:extLst>
      <p:ext uri="{BB962C8B-B14F-4D97-AF65-F5344CB8AC3E}">
        <p14:creationId xmlns:p14="http://schemas.microsoft.com/office/powerpoint/2010/main" val="105752955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AZ-400 Exam Strategy</a:t>
            </a:r>
            <a:br>
              <a:rPr lang="en-US" dirty="0"/>
            </a:br>
            <a:endParaRPr lang="en-US" dirty="0"/>
          </a:p>
        </p:txBody>
      </p:sp>
    </p:spTree>
    <p:extLst>
      <p:ext uri="{BB962C8B-B14F-4D97-AF65-F5344CB8AC3E}">
        <p14:creationId xmlns:p14="http://schemas.microsoft.com/office/powerpoint/2010/main" val="18359430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3" name="Isosceles Triangle 2">
            <a:extLst>
              <a:ext uri="{FF2B5EF4-FFF2-40B4-BE49-F238E27FC236}">
                <a16:creationId xmlns:a16="http://schemas.microsoft.com/office/drawing/2014/main" id="{63995069-69E5-4381-9671-C69866B93FC4}"/>
              </a:ext>
            </a:extLst>
          </p:cNvPr>
          <p:cNvSpPr/>
          <p:nvPr/>
        </p:nvSpPr>
        <p:spPr>
          <a:xfrm>
            <a:off x="2487120" y="1089189"/>
            <a:ext cx="4169760" cy="3122052"/>
          </a:xfrm>
          <a:prstGeom prst="triangle">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37160" tIns="137160" rIns="137160" bIns="137160" rtlCol="0" anchor="ctr"/>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spcBef>
                <a:spcPts val="450"/>
              </a:spcBef>
            </a:pPr>
            <a:r>
              <a:rPr lang="en-US" dirty="0">
                <a:solidFill>
                  <a:schemeClr val="bg1"/>
                </a:solidFill>
              </a:rPr>
              <a:t>Interdependence</a:t>
            </a:r>
          </a:p>
        </p:txBody>
      </p:sp>
      <p:sp>
        <p:nvSpPr>
          <p:cNvPr id="4" name="TextBox 3">
            <a:extLst>
              <a:ext uri="{FF2B5EF4-FFF2-40B4-BE49-F238E27FC236}">
                <a16:creationId xmlns:a16="http://schemas.microsoft.com/office/drawing/2014/main" id="{5F6A2048-FB70-46D4-A516-B738655F7FD6}"/>
              </a:ext>
            </a:extLst>
          </p:cNvPr>
          <p:cNvSpPr txBox="1"/>
          <p:nvPr/>
        </p:nvSpPr>
        <p:spPr>
          <a:xfrm>
            <a:off x="1905814"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Content knowledge</a:t>
            </a:r>
          </a:p>
        </p:txBody>
      </p:sp>
      <p:sp>
        <p:nvSpPr>
          <p:cNvPr id="5" name="TextBox 4">
            <a:extLst>
              <a:ext uri="{FF2B5EF4-FFF2-40B4-BE49-F238E27FC236}">
                <a16:creationId xmlns:a16="http://schemas.microsoft.com/office/drawing/2014/main" id="{9EE7D8EA-D531-43B6-821A-549B9677E818}"/>
              </a:ext>
            </a:extLst>
          </p:cNvPr>
          <p:cNvSpPr txBox="1"/>
          <p:nvPr/>
        </p:nvSpPr>
        <p:spPr>
          <a:xfrm>
            <a:off x="5269853"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Practical application</a:t>
            </a:r>
          </a:p>
        </p:txBody>
      </p:sp>
      <p:sp>
        <p:nvSpPr>
          <p:cNvPr id="6" name="TextBox 5">
            <a:extLst>
              <a:ext uri="{FF2B5EF4-FFF2-40B4-BE49-F238E27FC236}">
                <a16:creationId xmlns:a16="http://schemas.microsoft.com/office/drawing/2014/main" id="{689C4BAF-D29C-41B7-A22E-C1DCBB043612}"/>
              </a:ext>
            </a:extLst>
          </p:cNvPr>
          <p:cNvSpPr txBox="1"/>
          <p:nvPr/>
        </p:nvSpPr>
        <p:spPr>
          <a:xfrm>
            <a:off x="3248347" y="4241949"/>
            <a:ext cx="2647307" cy="32316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Test-taking skills</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Pyramid</a:t>
            </a:r>
            <a:endParaRPr lang="en-US" sz="2800" dirty="0"/>
          </a:p>
        </p:txBody>
      </p:sp>
    </p:spTree>
    <p:extLst>
      <p:ext uri="{BB962C8B-B14F-4D97-AF65-F5344CB8AC3E}">
        <p14:creationId xmlns:p14="http://schemas.microsoft.com/office/powerpoint/2010/main" val="4210316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67031-C088-47B0-8148-28E3C5092A6D}"/>
              </a:ext>
            </a:extLst>
          </p:cNvPr>
          <p:cNvSpPr>
            <a:spLocks noGrp="1"/>
          </p:cNvSpPr>
          <p:nvPr>
            <p:ph type="title"/>
          </p:nvPr>
        </p:nvSpPr>
        <p:spPr/>
        <p:txBody>
          <a:bodyPr/>
          <a:lstStyle/>
          <a:p>
            <a:r>
              <a:rPr lang="en-US" dirty="0"/>
              <a:t>Collaborating with Pull Requests</a:t>
            </a:r>
          </a:p>
        </p:txBody>
      </p:sp>
      <p:sp>
        <p:nvSpPr>
          <p:cNvPr id="3" name="Text Placeholder 2">
            <a:extLst>
              <a:ext uri="{FF2B5EF4-FFF2-40B4-BE49-F238E27FC236}">
                <a16:creationId xmlns:a16="http://schemas.microsoft.com/office/drawing/2014/main" id="{1E12EF46-4E41-4A30-A983-8B1EA85113AA}"/>
              </a:ext>
            </a:extLst>
          </p:cNvPr>
          <p:cNvSpPr>
            <a:spLocks noGrp="1"/>
          </p:cNvSpPr>
          <p:nvPr>
            <p:ph type="body" sz="quarter" idx="10"/>
          </p:nvPr>
        </p:nvSpPr>
        <p:spPr>
          <a:xfrm>
            <a:off x="473139" y="3387012"/>
            <a:ext cx="8263890" cy="1486561"/>
          </a:xfrm>
        </p:spPr>
        <p:txBody>
          <a:bodyPr/>
          <a:lstStyle/>
          <a:p>
            <a:r>
              <a:rPr lang="en-US" dirty="0"/>
              <a:t>Pull requests let you tell others about changes</a:t>
            </a:r>
          </a:p>
          <a:p>
            <a:r>
              <a:rPr lang="en-US" dirty="0"/>
              <a:t>Collaboration using the Shared Repository Model</a:t>
            </a:r>
          </a:p>
          <a:p>
            <a:r>
              <a:rPr lang="en-US" dirty="0"/>
              <a:t>Review and merge your code in a single collaborative process</a:t>
            </a:r>
          </a:p>
          <a:p>
            <a:r>
              <a:rPr lang="en-US" dirty="0"/>
              <a:t>Be sure to provide good feedback and protect branches with policies</a:t>
            </a:r>
          </a:p>
        </p:txBody>
      </p:sp>
      <p:pic>
        <p:nvPicPr>
          <p:cNvPr id="5" name="Picture 4" descr="Branch, discuss, and merge">
            <a:extLst>
              <a:ext uri="{FF2B5EF4-FFF2-40B4-BE49-F238E27FC236}">
                <a16:creationId xmlns:a16="http://schemas.microsoft.com/office/drawing/2014/main" id="{30A5D33A-DBB3-46B6-9B9E-DCE7527FCDFD}"/>
              </a:ext>
            </a:extLst>
          </p:cNvPr>
          <p:cNvPicPr>
            <a:picLocks noChangeAspect="1"/>
          </p:cNvPicPr>
          <p:nvPr/>
        </p:nvPicPr>
        <p:blipFill>
          <a:blip r:embed="rId2"/>
          <a:stretch>
            <a:fillRect/>
          </a:stretch>
        </p:blipFill>
        <p:spPr>
          <a:xfrm>
            <a:off x="824083" y="981464"/>
            <a:ext cx="6908006" cy="2228850"/>
          </a:xfrm>
          <a:prstGeom prst="rect">
            <a:avLst/>
          </a:prstGeom>
        </p:spPr>
      </p:pic>
    </p:spTree>
    <p:extLst>
      <p:ext uri="{BB962C8B-B14F-4D97-AF65-F5344CB8AC3E}">
        <p14:creationId xmlns:p14="http://schemas.microsoft.com/office/powerpoint/2010/main" val="643257582"/>
      </p:ext>
    </p:extLst>
  </p:cSld>
  <p:clrMapOvr>
    <a:masterClrMapping/>
  </p:clrMapOvr>
  <p:transition>
    <p:fade/>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AZ-400 Item Types</a:t>
            </a:r>
          </a:p>
        </p:txBody>
      </p:sp>
    </p:spTree>
    <p:extLst>
      <p:ext uri="{BB962C8B-B14F-4D97-AF65-F5344CB8AC3E}">
        <p14:creationId xmlns:p14="http://schemas.microsoft.com/office/powerpoint/2010/main" val="593116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Single Answer Multiple Choice</a:t>
            </a:r>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2"/>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867377322"/>
      </p:ext>
    </p:extLst>
  </p:cSld>
  <p:clrMapOvr>
    <a:masterClrMapping/>
  </p:clrMapOvr>
  <p:transition>
    <p:fade/>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Answer Multiple Choice</a:t>
            </a:r>
          </a:p>
        </p:txBody>
      </p:sp>
      <p:pic>
        <p:nvPicPr>
          <p:cNvPr id="4" name="Picture 3">
            <a:extLst>
              <a:ext uri="{FF2B5EF4-FFF2-40B4-BE49-F238E27FC236}">
                <a16:creationId xmlns:a16="http://schemas.microsoft.com/office/drawing/2014/main" id="{8DCCC436-8F30-418D-AC85-F18697464BE0}"/>
              </a:ext>
            </a:extLst>
          </p:cNvPr>
          <p:cNvPicPr>
            <a:picLocks noChangeAspect="1"/>
          </p:cNvPicPr>
          <p:nvPr/>
        </p:nvPicPr>
        <p:blipFill>
          <a:blip r:embed="rId2"/>
          <a:stretch>
            <a:fillRect/>
          </a:stretch>
        </p:blipFill>
        <p:spPr>
          <a:xfrm>
            <a:off x="1100666" y="741187"/>
            <a:ext cx="6942668" cy="4021092"/>
          </a:xfrm>
          <a:prstGeom prst="rect">
            <a:avLst/>
          </a:prstGeom>
        </p:spPr>
      </p:pic>
    </p:spTree>
    <p:extLst>
      <p:ext uri="{BB962C8B-B14F-4D97-AF65-F5344CB8AC3E}">
        <p14:creationId xmlns:p14="http://schemas.microsoft.com/office/powerpoint/2010/main" val="1684507496"/>
      </p:ext>
    </p:extLst>
  </p:cSld>
  <p:clrMapOvr>
    <a:masterClrMapping/>
  </p:clrMapOvr>
  <p:transition>
    <p:fade/>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4176055775"/>
      </p:ext>
    </p:extLst>
  </p:cSld>
  <p:clrMapOvr>
    <a:masterClrMapping/>
  </p:clrMapOvr>
  <p:transition>
    <p:fade/>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restart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168382130"/>
      </p:ext>
    </p:extLst>
  </p:cSld>
  <p:clrMapOvr>
    <a:masterClrMapping/>
  </p:clrMapOvr>
  <p:transition>
    <p:fade/>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2"/>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2321808469"/>
      </p:ext>
    </p:extLst>
  </p:cSld>
  <p:clrMapOvr>
    <a:masterClrMapping/>
  </p:clrMapOvr>
  <p:transition>
    <p:fade/>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Build List and Reorder</a:t>
            </a:r>
          </a:p>
        </p:txBody>
      </p:sp>
      <p:pic>
        <p:nvPicPr>
          <p:cNvPr id="3" name="Picture 2">
            <a:extLst>
              <a:ext uri="{FF2B5EF4-FFF2-40B4-BE49-F238E27FC236}">
                <a16:creationId xmlns:a16="http://schemas.microsoft.com/office/drawing/2014/main" id="{F0995FA9-9F69-4229-AE53-7CD8B7833A2A}"/>
              </a:ext>
            </a:extLst>
          </p:cNvPr>
          <p:cNvPicPr>
            <a:picLocks noChangeAspect="1"/>
          </p:cNvPicPr>
          <p:nvPr/>
        </p:nvPicPr>
        <p:blipFill>
          <a:blip r:embed="rId2"/>
          <a:stretch>
            <a:fillRect/>
          </a:stretch>
        </p:blipFill>
        <p:spPr>
          <a:xfrm>
            <a:off x="1606632" y="1028701"/>
            <a:ext cx="5930736" cy="3967151"/>
          </a:xfrm>
          <a:prstGeom prst="rect">
            <a:avLst/>
          </a:prstGeom>
          <a:ln w="12700">
            <a:solidFill>
              <a:schemeClr val="accent1"/>
            </a:solidFill>
          </a:ln>
        </p:spPr>
      </p:pic>
    </p:spTree>
    <p:extLst>
      <p:ext uri="{BB962C8B-B14F-4D97-AF65-F5344CB8AC3E}">
        <p14:creationId xmlns:p14="http://schemas.microsoft.com/office/powerpoint/2010/main" val="1517133926"/>
      </p:ext>
    </p:extLst>
  </p:cSld>
  <p:clrMapOvr>
    <a:masterClrMapping/>
  </p:clrMapOvr>
  <p:transition>
    <p:fade/>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Active Screen/Fill in the Blank</a:t>
            </a:r>
          </a:p>
        </p:txBody>
      </p:sp>
      <p:pic>
        <p:nvPicPr>
          <p:cNvPr id="3" name="Picture 2">
            <a:extLst>
              <a:ext uri="{FF2B5EF4-FFF2-40B4-BE49-F238E27FC236}">
                <a16:creationId xmlns:a16="http://schemas.microsoft.com/office/drawing/2014/main" id="{76258319-C6AA-4A20-B2B6-58F13105B080}"/>
              </a:ext>
            </a:extLst>
          </p:cNvPr>
          <p:cNvPicPr>
            <a:picLocks noChangeAspect="1"/>
          </p:cNvPicPr>
          <p:nvPr/>
        </p:nvPicPr>
        <p:blipFill>
          <a:blip r:embed="rId2"/>
          <a:stretch>
            <a:fillRect/>
          </a:stretch>
        </p:blipFill>
        <p:spPr>
          <a:xfrm>
            <a:off x="1256023" y="1030559"/>
            <a:ext cx="6631954" cy="3839097"/>
          </a:xfrm>
          <a:prstGeom prst="rect">
            <a:avLst/>
          </a:prstGeom>
        </p:spPr>
      </p:pic>
    </p:spTree>
    <p:extLst>
      <p:ext uri="{BB962C8B-B14F-4D97-AF65-F5344CB8AC3E}">
        <p14:creationId xmlns:p14="http://schemas.microsoft.com/office/powerpoint/2010/main" val="660633059"/>
      </p:ext>
    </p:extLst>
  </p:cSld>
  <p:clrMapOvr>
    <a:masterClrMapping/>
  </p:clrMapOvr>
  <p:transition>
    <p:fade/>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Case Study</a:t>
            </a:r>
          </a:p>
        </p:txBody>
      </p:sp>
      <p:pic>
        <p:nvPicPr>
          <p:cNvPr id="3" name="Picture 2">
            <a:extLst>
              <a:ext uri="{FF2B5EF4-FFF2-40B4-BE49-F238E27FC236}">
                <a16:creationId xmlns:a16="http://schemas.microsoft.com/office/drawing/2014/main" id="{F81C76BE-3D56-4014-BF60-49E5DDBA2635}"/>
              </a:ext>
            </a:extLst>
          </p:cNvPr>
          <p:cNvPicPr>
            <a:picLocks noChangeAspect="1"/>
          </p:cNvPicPr>
          <p:nvPr/>
        </p:nvPicPr>
        <p:blipFill>
          <a:blip r:embed="rId2"/>
          <a:stretch>
            <a:fillRect/>
          </a:stretch>
        </p:blipFill>
        <p:spPr>
          <a:xfrm>
            <a:off x="885825" y="1065745"/>
            <a:ext cx="7372350" cy="3824840"/>
          </a:xfrm>
          <a:prstGeom prst="rect">
            <a:avLst/>
          </a:prstGeom>
          <a:ln w="12700">
            <a:solidFill>
              <a:schemeClr val="accent1"/>
            </a:solidFill>
          </a:ln>
        </p:spPr>
      </p:pic>
    </p:spTree>
    <p:extLst>
      <p:ext uri="{BB962C8B-B14F-4D97-AF65-F5344CB8AC3E}">
        <p14:creationId xmlns:p14="http://schemas.microsoft.com/office/powerpoint/2010/main" val="2736637923"/>
      </p:ext>
    </p:extLst>
  </p:cSld>
  <p:clrMapOvr>
    <a:masterClrMapping/>
  </p:clrMapOvr>
  <p:transition>
    <p:fade/>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Performance-Based Lab</a:t>
            </a:r>
          </a:p>
        </p:txBody>
      </p:sp>
      <p:grpSp>
        <p:nvGrpSpPr>
          <p:cNvPr id="8" name="Group 7">
            <a:extLst>
              <a:ext uri="{FF2B5EF4-FFF2-40B4-BE49-F238E27FC236}">
                <a16:creationId xmlns:a16="http://schemas.microsoft.com/office/drawing/2014/main" id="{D4081387-89A1-459B-9135-9371751A0523}"/>
              </a:ext>
            </a:extLst>
          </p:cNvPr>
          <p:cNvGrpSpPr/>
          <p:nvPr/>
        </p:nvGrpSpPr>
        <p:grpSpPr>
          <a:xfrm>
            <a:off x="1013962" y="716085"/>
            <a:ext cx="6738900" cy="4268806"/>
            <a:chOff x="1013962" y="716085"/>
            <a:chExt cx="6738900" cy="4268806"/>
          </a:xfrm>
        </p:grpSpPr>
        <p:pic>
          <p:nvPicPr>
            <p:cNvPr id="3" name="Picture 2">
              <a:extLst>
                <a:ext uri="{FF2B5EF4-FFF2-40B4-BE49-F238E27FC236}">
                  <a16:creationId xmlns:a16="http://schemas.microsoft.com/office/drawing/2014/main" id="{74AEB5F4-7D42-4847-AAA1-08F572F1B47F}"/>
                </a:ext>
              </a:extLst>
            </p:cNvPr>
            <p:cNvPicPr>
              <a:picLocks noChangeAspect="1"/>
            </p:cNvPicPr>
            <p:nvPr/>
          </p:nvPicPr>
          <p:blipFill>
            <a:blip r:embed="rId2"/>
            <a:stretch>
              <a:fillRect/>
            </a:stretch>
          </p:blipFill>
          <p:spPr>
            <a:xfrm>
              <a:off x="1013962" y="716085"/>
              <a:ext cx="6738900" cy="4268806"/>
            </a:xfrm>
            <a:prstGeom prst="rect">
              <a:avLst/>
            </a:prstGeom>
            <a:ln w="12700">
              <a:solidFill>
                <a:schemeClr val="accent1"/>
              </a:solidFill>
            </a:ln>
          </p:spPr>
        </p:pic>
        <p:sp>
          <p:nvSpPr>
            <p:cNvPr id="4" name="Rectangle 3">
              <a:extLst>
                <a:ext uri="{FF2B5EF4-FFF2-40B4-BE49-F238E27FC236}">
                  <a16:creationId xmlns:a16="http://schemas.microsoft.com/office/drawing/2014/main" id="{563C9B6A-CEA0-413C-A8BC-FD3A982FE108}"/>
                </a:ext>
              </a:extLst>
            </p:cNvPr>
            <p:cNvSpPr/>
            <p:nvPr/>
          </p:nvSpPr>
          <p:spPr>
            <a:xfrm>
              <a:off x="4450813" y="238708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2052" name="Picture 4">
              <a:extLst>
                <a:ext uri="{FF2B5EF4-FFF2-40B4-BE49-F238E27FC236}">
                  <a16:creationId xmlns:a16="http://schemas.microsoft.com/office/drawing/2014/main" id="{A2CB6128-837D-4524-8C8F-4E6F39F1D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682" y="894156"/>
              <a:ext cx="1917099" cy="40554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F5B4D4E-2FEF-456E-9FB8-DD6E9C12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011" y="4197905"/>
              <a:ext cx="1713634" cy="7344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7005414-D9D3-46B0-83DD-D2DACD513E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903" y="855920"/>
              <a:ext cx="4232825" cy="34316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8165667-E994-4DA5-93D4-DA1E34AD631C}"/>
                </a:ext>
              </a:extLst>
            </p:cNvPr>
            <p:cNvPicPr>
              <a:picLocks noChangeAspect="1"/>
            </p:cNvPicPr>
            <p:nvPr/>
          </p:nvPicPr>
          <p:blipFill>
            <a:blip r:embed="rId6"/>
            <a:stretch>
              <a:fillRect/>
            </a:stretch>
          </p:blipFill>
          <p:spPr>
            <a:xfrm>
              <a:off x="1045131" y="4282383"/>
              <a:ext cx="4297551" cy="409524"/>
            </a:xfrm>
            <a:prstGeom prst="rect">
              <a:avLst/>
            </a:prstGeom>
          </p:spPr>
        </p:pic>
        <p:pic>
          <p:nvPicPr>
            <p:cNvPr id="6" name="Picture 5">
              <a:extLst>
                <a:ext uri="{FF2B5EF4-FFF2-40B4-BE49-F238E27FC236}">
                  <a16:creationId xmlns:a16="http://schemas.microsoft.com/office/drawing/2014/main" id="{EA79997B-60E7-4713-82FF-C54A8D45E7C9}"/>
                </a:ext>
              </a:extLst>
            </p:cNvPr>
            <p:cNvPicPr>
              <a:picLocks noChangeAspect="1"/>
            </p:cNvPicPr>
            <p:nvPr/>
          </p:nvPicPr>
          <p:blipFill>
            <a:blip r:embed="rId7"/>
            <a:stretch>
              <a:fillRect/>
            </a:stretch>
          </p:blipFill>
          <p:spPr>
            <a:xfrm>
              <a:off x="7259781" y="1021917"/>
              <a:ext cx="470961" cy="3265662"/>
            </a:xfrm>
            <a:prstGeom prst="rect">
              <a:avLst/>
            </a:prstGeom>
          </p:spPr>
        </p:pic>
        <p:pic>
          <p:nvPicPr>
            <p:cNvPr id="7" name="Picture 6">
              <a:extLst>
                <a:ext uri="{FF2B5EF4-FFF2-40B4-BE49-F238E27FC236}">
                  <a16:creationId xmlns:a16="http://schemas.microsoft.com/office/drawing/2014/main" id="{E863BDFD-A23F-4F2F-A7D5-B6DEE094EDD3}"/>
                </a:ext>
              </a:extLst>
            </p:cNvPr>
            <p:cNvPicPr>
              <a:picLocks noChangeAspect="1"/>
            </p:cNvPicPr>
            <p:nvPr/>
          </p:nvPicPr>
          <p:blipFill>
            <a:blip r:embed="rId7"/>
            <a:stretch>
              <a:fillRect/>
            </a:stretch>
          </p:blipFill>
          <p:spPr>
            <a:xfrm>
              <a:off x="7259781" y="4197905"/>
              <a:ext cx="469327" cy="749965"/>
            </a:xfrm>
            <a:prstGeom prst="rect">
              <a:avLst/>
            </a:prstGeom>
          </p:spPr>
        </p:pic>
      </p:grpSp>
    </p:spTree>
    <p:extLst>
      <p:ext uri="{BB962C8B-B14F-4D97-AF65-F5344CB8AC3E}">
        <p14:creationId xmlns:p14="http://schemas.microsoft.com/office/powerpoint/2010/main" val="163530502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0"/>
            <a:ext cx="6386148" cy="5143500"/>
          </a:xfrm>
        </p:spPr>
        <p:txBody>
          <a:bodyPr anchor="ctr"/>
          <a:lstStyle/>
          <a:p>
            <a:r>
              <a:rPr lang="en-US" dirty="0"/>
              <a:t>Based in Nashville, TN, US</a:t>
            </a:r>
          </a:p>
          <a:p>
            <a:r>
              <a:rPr lang="en-US" dirty="0"/>
              <a:t>MCT, MVP</a:t>
            </a:r>
          </a:p>
          <a:p>
            <a:r>
              <a:rPr lang="en-US" dirty="0"/>
              <a:t>Twitter: </a:t>
            </a:r>
            <a:r>
              <a:rPr lang="en-US" b="1" dirty="0">
                <a:solidFill>
                  <a:srgbClr val="0070C0"/>
                </a:solidFill>
              </a:rPr>
              <a:t>@TechTrainerTim</a:t>
            </a:r>
          </a:p>
          <a:p>
            <a:r>
              <a:rPr lang="en-US" dirty="0"/>
              <a:t>Badge: </a:t>
            </a:r>
            <a:r>
              <a:rPr lang="en-US" b="1" dirty="0">
                <a:solidFill>
                  <a:srgbClr val="0070C0"/>
                </a:solidFill>
              </a:rPr>
              <a:t>timw.info</a:t>
            </a:r>
          </a:p>
        </p:txBody>
      </p:sp>
      <p:pic>
        <p:nvPicPr>
          <p:cNvPr id="6" name="Picture 5">
            <a:extLst>
              <a:ext uri="{FF2B5EF4-FFF2-40B4-BE49-F238E27FC236}">
                <a16:creationId xmlns:a16="http://schemas.microsoft.com/office/drawing/2014/main" id="{CF436B25-65F8-44BF-8D8B-5573BA73B811}"/>
              </a:ext>
            </a:extLst>
          </p:cNvPr>
          <p:cNvPicPr>
            <a:picLocks noChangeAspect="1"/>
          </p:cNvPicPr>
          <p:nvPr/>
        </p:nvPicPr>
        <p:blipFill>
          <a:blip r:embed="rId2"/>
          <a:stretch>
            <a:fillRect/>
          </a:stretch>
        </p:blipFill>
        <p:spPr>
          <a:xfrm>
            <a:off x="5328218" y="1280966"/>
            <a:ext cx="3358581" cy="2581564"/>
          </a:xfrm>
          <a:prstGeom prst="rect">
            <a:avLst/>
          </a:prstGeom>
          <a:ln w="25400">
            <a:solidFill>
              <a:schemeClr val="tx1"/>
            </a:solidFill>
          </a:ln>
        </p:spPr>
      </p:pic>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56" y="1881186"/>
            <a:ext cx="828675" cy="138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480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CI/CD</a:t>
            </a:r>
          </a:p>
        </p:txBody>
      </p:sp>
    </p:spTree>
    <p:extLst>
      <p:ext uri="{BB962C8B-B14F-4D97-AF65-F5344CB8AC3E}">
        <p14:creationId xmlns:p14="http://schemas.microsoft.com/office/powerpoint/2010/main" val="179766621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Preparing for Online Testing</a:t>
            </a:r>
          </a:p>
        </p:txBody>
      </p:sp>
    </p:spTree>
    <p:extLst>
      <p:ext uri="{BB962C8B-B14F-4D97-AF65-F5344CB8AC3E}">
        <p14:creationId xmlns:p14="http://schemas.microsoft.com/office/powerpoint/2010/main" val="2577877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Why Microsoft Online Testing?</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186267" y="1268016"/>
            <a:ext cx="4748485" cy="3331830"/>
          </a:xfrm>
        </p:spPr>
        <p:txBody>
          <a:bodyPr>
            <a:normAutofit/>
          </a:bodyPr>
          <a:lstStyle/>
          <a:p>
            <a:r>
              <a:rPr lang="en-US" sz="2700" dirty="0">
                <a:solidFill>
                  <a:srgbClr val="FFFF00"/>
                </a:solidFill>
              </a:rPr>
              <a:t>COVID means Pearson VUE physical testing centers are unavailable</a:t>
            </a:r>
          </a:p>
          <a:p>
            <a:r>
              <a:rPr lang="en-US" sz="2700" dirty="0">
                <a:solidFill>
                  <a:srgbClr val="FFFF00"/>
                </a:solidFill>
              </a:rPr>
              <a:t>The Pearson OnVUE client has come a LONG way</a:t>
            </a:r>
          </a:p>
          <a:p>
            <a:r>
              <a:rPr lang="en-US" sz="2700" dirty="0">
                <a:solidFill>
                  <a:srgbClr val="FFFF00"/>
                </a:solidFill>
              </a:rPr>
              <a:t>I'll use online testing exclusively from now on</a:t>
            </a:r>
          </a:p>
          <a:p>
            <a:endParaRPr lang="en-US" sz="2700" dirty="0">
              <a:solidFill>
                <a:srgbClr val="FFFF00"/>
              </a:solidFill>
            </a:endParaRPr>
          </a:p>
          <a:p>
            <a:endParaRPr lang="en-US" sz="2700" dirty="0">
              <a:solidFill>
                <a:srgbClr val="FFFF00"/>
              </a:solidFill>
            </a:endParaRPr>
          </a:p>
          <a:p>
            <a:endParaRPr lang="en-US" dirty="0">
              <a:solidFill>
                <a:srgbClr val="FFFF00"/>
              </a:solidFill>
              <a:latin typeface="Segoe UI Semilight" panose="020B04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BCD1949B-A759-48A3-9918-2E21EE0881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1552575"/>
            <a:ext cx="3928533" cy="2209800"/>
          </a:xfrm>
          <a:prstGeom prst="rect">
            <a:avLst/>
          </a:prstGeom>
          <a:ln w="12700">
            <a:solidFill>
              <a:schemeClr val="tx1"/>
            </a:solidFill>
          </a:ln>
        </p:spPr>
      </p:pic>
    </p:spTree>
    <p:extLst>
      <p:ext uri="{BB962C8B-B14F-4D97-AF65-F5344CB8AC3E}">
        <p14:creationId xmlns:p14="http://schemas.microsoft.com/office/powerpoint/2010/main" val="3529614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Pearson OnVUE System Requirements</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252141" y="1410891"/>
            <a:ext cx="4948510" cy="3331830"/>
          </a:xfrm>
        </p:spPr>
        <p:txBody>
          <a:bodyPr>
            <a:normAutofit/>
          </a:bodyPr>
          <a:lstStyle/>
          <a:p>
            <a:r>
              <a:rPr lang="en-US" sz="2700" dirty="0">
                <a:solidFill>
                  <a:srgbClr val="FFFF00"/>
                </a:solidFill>
              </a:rPr>
              <a:t>Windows 10 / Windows 8.1</a:t>
            </a:r>
          </a:p>
          <a:p>
            <a:r>
              <a:rPr lang="en-US" sz="2700" dirty="0">
                <a:solidFill>
                  <a:srgbClr val="FFFF00"/>
                </a:solidFill>
              </a:rPr>
              <a:t>macOS High Sierra (10.13)</a:t>
            </a:r>
          </a:p>
          <a:p>
            <a:r>
              <a:rPr lang="en-US" sz="2700" dirty="0">
                <a:solidFill>
                  <a:srgbClr val="FFFF00"/>
                </a:solidFill>
              </a:rPr>
              <a:t>4 GB RAM</a:t>
            </a:r>
          </a:p>
          <a:p>
            <a:r>
              <a:rPr lang="en-US" sz="2700" dirty="0">
                <a:solidFill>
                  <a:srgbClr val="FFFF00"/>
                </a:solidFill>
              </a:rPr>
              <a:t>1024x768/16 resolution</a:t>
            </a:r>
          </a:p>
          <a:p>
            <a:pPr lvl="1"/>
            <a:r>
              <a:rPr lang="en-US" sz="2400" dirty="0">
                <a:solidFill>
                  <a:srgbClr val="FFFF00"/>
                </a:solidFill>
                <a:latin typeface="Segoe UI Semilight" panose="020B0402040204020203" pitchFamily="34" charset="0"/>
                <a:cs typeface="Segoe UI Semilight" panose="020B0402040204020203" pitchFamily="34" charset="0"/>
              </a:rPr>
              <a:t>1920x1080/32 recommended</a:t>
            </a:r>
          </a:p>
          <a:p>
            <a:pPr lvl="1"/>
            <a:r>
              <a:rPr lang="en-US" sz="2400" dirty="0">
                <a:solidFill>
                  <a:srgbClr val="FFFF00"/>
                </a:solidFill>
                <a:latin typeface="Segoe UI Semilight" panose="020B0402040204020203" pitchFamily="34" charset="0"/>
                <a:cs typeface="Segoe UI Semilight" panose="020B0402040204020203" pitchFamily="34" charset="0"/>
              </a:rPr>
              <a:t>Touchscreens are prohibited</a:t>
            </a:r>
          </a:p>
          <a:p>
            <a:endParaRPr lang="en-US" sz="2700" dirty="0">
              <a:solidFill>
                <a:srgbClr val="FFFF00"/>
              </a:solidFill>
            </a:endParaRPr>
          </a:p>
          <a:p>
            <a:endParaRPr lang="en-US" sz="2700" dirty="0">
              <a:solidFill>
                <a:srgbClr val="FFFF00"/>
              </a:solidFill>
            </a:endParaRPr>
          </a:p>
          <a:p>
            <a:endParaRPr lang="en-US" dirty="0">
              <a:solidFill>
                <a:srgbClr val="FFFF00"/>
              </a:solidFill>
              <a:latin typeface="Segoe UI Semilight" panose="020B0402040204020203" pitchFamily="34" charset="0"/>
              <a:cs typeface="Segoe UI Semilight" panose="020B0402040204020203" pitchFamily="34" charset="0"/>
            </a:endParaRPr>
          </a:p>
        </p:txBody>
      </p:sp>
      <p:pic>
        <p:nvPicPr>
          <p:cNvPr id="2050" name="Picture 2" descr="Integrated camera is not working in Windows 10, 8 [100% SOLVED]">
            <a:extLst>
              <a:ext uri="{FF2B5EF4-FFF2-40B4-BE49-F238E27FC236}">
                <a16:creationId xmlns:a16="http://schemas.microsoft.com/office/drawing/2014/main" id="{A4823C7E-52FB-41BE-8477-5517F5ECEF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2800" y="1410891"/>
            <a:ext cx="4113287" cy="2496146"/>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4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Pearson OnVUE System Requirements</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226233" y="1537826"/>
            <a:ext cx="4371974" cy="3331830"/>
          </a:xfrm>
        </p:spPr>
        <p:txBody>
          <a:bodyPr>
            <a:normAutofit/>
          </a:bodyPr>
          <a:lstStyle/>
          <a:p>
            <a:r>
              <a:rPr lang="en-US" sz="2700" dirty="0">
                <a:solidFill>
                  <a:srgbClr val="FFFF00"/>
                </a:solidFill>
              </a:rPr>
              <a:t>3 Mbps down/up network bandwidth</a:t>
            </a:r>
          </a:p>
          <a:p>
            <a:pPr lvl="1"/>
            <a:r>
              <a:rPr lang="en-US" sz="2400" dirty="0">
                <a:solidFill>
                  <a:srgbClr val="FFFF00"/>
                </a:solidFill>
                <a:latin typeface="Segoe UI Semilight" panose="020B0402040204020203" pitchFamily="34" charset="0"/>
                <a:cs typeface="Segoe UI Semilight" panose="020B0402040204020203" pitchFamily="34" charset="0"/>
              </a:rPr>
              <a:t>Mobile hotspot tethering is prohibited</a:t>
            </a:r>
          </a:p>
          <a:p>
            <a:r>
              <a:rPr lang="en-US" sz="2700" dirty="0">
                <a:solidFill>
                  <a:srgbClr val="FFFF00"/>
                </a:solidFill>
              </a:rPr>
              <a:t>Browsers:</a:t>
            </a:r>
          </a:p>
          <a:p>
            <a:pPr lvl="1"/>
            <a:r>
              <a:rPr lang="en-US" sz="2400" dirty="0">
                <a:solidFill>
                  <a:srgbClr val="FFFF00"/>
                </a:solidFill>
                <a:latin typeface="Segoe UI Semilight" panose="020B0402040204020203" pitchFamily="34" charset="0"/>
                <a:cs typeface="Segoe UI Semilight" panose="020B0402040204020203" pitchFamily="34" charset="0"/>
              </a:rPr>
              <a:t>IE 11, Edge, Chrome, Firefox, or Safari (latest versions)</a:t>
            </a:r>
          </a:p>
          <a:p>
            <a:endParaRPr lang="en-US" sz="2700" dirty="0">
              <a:solidFill>
                <a:srgbClr val="FFFF00"/>
              </a:solidFill>
            </a:endParaRPr>
          </a:p>
          <a:p>
            <a:endParaRPr lang="en-US" sz="2700" dirty="0">
              <a:solidFill>
                <a:srgbClr val="FFFF00"/>
              </a:solidFill>
            </a:endParaRPr>
          </a:p>
          <a:p>
            <a:endParaRPr lang="en-US" sz="2700" dirty="0">
              <a:solidFill>
                <a:srgbClr val="FFFF00"/>
              </a:solidFill>
            </a:endParaRPr>
          </a:p>
          <a:p>
            <a:endParaRPr lang="en-US" dirty="0">
              <a:solidFill>
                <a:srgbClr val="FFFF00"/>
              </a:solidFill>
              <a:latin typeface="Segoe UI Semilight" panose="020B04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946ABC4C-68F2-4720-9019-8DEB28A34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15" y="1268016"/>
            <a:ext cx="4179353" cy="2990850"/>
          </a:xfrm>
          <a:prstGeom prst="rect">
            <a:avLst/>
          </a:prstGeom>
          <a:ln w="12700">
            <a:solidFill>
              <a:schemeClr val="tx1"/>
            </a:solidFill>
          </a:ln>
        </p:spPr>
      </p:pic>
    </p:spTree>
    <p:extLst>
      <p:ext uri="{BB962C8B-B14F-4D97-AF65-F5344CB8AC3E}">
        <p14:creationId xmlns:p14="http://schemas.microsoft.com/office/powerpoint/2010/main" val="2712061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Pearson OnVUE System Requirements</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200026" y="1537826"/>
            <a:ext cx="4371974" cy="3331830"/>
          </a:xfrm>
        </p:spPr>
        <p:txBody>
          <a:bodyPr>
            <a:normAutofit/>
          </a:bodyPr>
          <a:lstStyle/>
          <a:p>
            <a:r>
              <a:rPr lang="en-US" sz="2700" dirty="0">
                <a:solidFill>
                  <a:srgbClr val="FFFF00"/>
                </a:solidFill>
              </a:rPr>
              <a:t>Webcam: 640x480/10 fps</a:t>
            </a:r>
          </a:p>
          <a:p>
            <a:r>
              <a:rPr lang="en-US" sz="2700" dirty="0">
                <a:solidFill>
                  <a:srgbClr val="FFFF00"/>
                </a:solidFill>
              </a:rPr>
              <a:t>Microphone: integrated</a:t>
            </a:r>
          </a:p>
          <a:p>
            <a:pPr lvl="1"/>
            <a:r>
              <a:rPr lang="en-US" sz="2400" dirty="0">
                <a:solidFill>
                  <a:srgbClr val="FFFF00"/>
                </a:solidFill>
                <a:latin typeface="Segoe UI Semilight" panose="020B0402040204020203" pitchFamily="34" charset="0"/>
                <a:cs typeface="Segoe UI Semilight" panose="020B0402040204020203" pitchFamily="34" charset="0"/>
              </a:rPr>
              <a:t>Headsets not allowed</a:t>
            </a:r>
          </a:p>
          <a:p>
            <a:r>
              <a:rPr lang="en-US" sz="2700" dirty="0">
                <a:solidFill>
                  <a:srgbClr val="FFFF00"/>
                </a:solidFill>
              </a:rPr>
              <a:t>Corporate VPNs, firewalls, and proxies will likely disrupt the delivery</a:t>
            </a:r>
          </a:p>
          <a:p>
            <a:pPr lvl="1"/>
            <a:r>
              <a:rPr lang="en-US" sz="2400" dirty="0">
                <a:solidFill>
                  <a:srgbClr val="FFFF00"/>
                </a:solidFill>
                <a:latin typeface="Segoe UI Semilight" panose="020B0402040204020203" pitchFamily="34" charset="0"/>
                <a:cs typeface="Segoe UI Semilight" panose="020B0402040204020203" pitchFamily="34" charset="0"/>
              </a:rPr>
              <a:t>Check with networking team first</a:t>
            </a:r>
          </a:p>
          <a:p>
            <a:endParaRPr lang="en-US" sz="2700" dirty="0">
              <a:solidFill>
                <a:srgbClr val="FFFF00"/>
              </a:solidFill>
            </a:endParaRPr>
          </a:p>
          <a:p>
            <a:endParaRPr lang="en-US" sz="2700" dirty="0">
              <a:solidFill>
                <a:srgbClr val="FFFF00"/>
              </a:solidFill>
            </a:endParaRPr>
          </a:p>
          <a:p>
            <a:endParaRPr lang="en-US" sz="2700" dirty="0">
              <a:solidFill>
                <a:srgbClr val="FFFF00"/>
              </a:solidFill>
            </a:endParaRPr>
          </a:p>
          <a:p>
            <a:endParaRPr lang="en-US" dirty="0">
              <a:solidFill>
                <a:srgbClr val="FFFF00"/>
              </a:solidFill>
              <a:latin typeface="Segoe UI Semilight" panose="020B04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ABB1AD8C-A2F3-47E3-8127-83B0C815F0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4425" y="1268016"/>
            <a:ext cx="3905250" cy="2928938"/>
          </a:xfrm>
          <a:prstGeom prst="rect">
            <a:avLst/>
          </a:prstGeom>
          <a:ln w="12700">
            <a:solidFill>
              <a:schemeClr val="tx1"/>
            </a:solidFill>
          </a:ln>
        </p:spPr>
      </p:pic>
    </p:spTree>
    <p:extLst>
      <p:ext uri="{BB962C8B-B14F-4D97-AF65-F5344CB8AC3E}">
        <p14:creationId xmlns:p14="http://schemas.microsoft.com/office/powerpoint/2010/main" val="97314262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Your Pre-Exam Checklist</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400051" y="1268017"/>
            <a:ext cx="5772149" cy="3601640"/>
          </a:xfrm>
        </p:spPr>
        <p:txBody>
          <a:bodyPr>
            <a:normAutofit/>
          </a:bodyPr>
          <a:lstStyle/>
          <a:p>
            <a:r>
              <a:rPr lang="en-US" sz="2700" dirty="0">
                <a:solidFill>
                  <a:srgbClr val="FFFF00"/>
                </a:solidFill>
              </a:rPr>
              <a:t>Computer set up</a:t>
            </a:r>
          </a:p>
          <a:p>
            <a:pPr lvl="1"/>
            <a:r>
              <a:rPr lang="en-US" sz="2400" dirty="0">
                <a:solidFill>
                  <a:srgbClr val="FFFF00"/>
                </a:solidFill>
                <a:latin typeface="Segoe UI Semilight" panose="020B0402040204020203" pitchFamily="34" charset="0"/>
                <a:cs typeface="Segoe UI Semilight" panose="020B0402040204020203" pitchFamily="34" charset="0"/>
              </a:rPr>
              <a:t>Kill all tasks except for your browser</a:t>
            </a:r>
          </a:p>
          <a:p>
            <a:pPr lvl="1"/>
            <a:r>
              <a:rPr lang="en-US" sz="2400" dirty="0">
                <a:solidFill>
                  <a:srgbClr val="FFFF00"/>
                </a:solidFill>
                <a:latin typeface="Segoe UI Semilight" panose="020B0402040204020203" pitchFamily="34" charset="0"/>
                <a:cs typeface="Segoe UI Semilight" panose="020B0402040204020203" pitchFamily="34" charset="0"/>
              </a:rPr>
              <a:t>May need to use Task Manager or Activity Monitor</a:t>
            </a:r>
          </a:p>
          <a:p>
            <a:pPr lvl="1"/>
            <a:r>
              <a:rPr lang="en-US" sz="2400" dirty="0">
                <a:solidFill>
                  <a:srgbClr val="FFFF00"/>
                </a:solidFill>
                <a:latin typeface="Segoe UI Semilight" panose="020B0402040204020203" pitchFamily="34" charset="0"/>
                <a:cs typeface="Segoe UI Semilight" panose="020B0402040204020203" pitchFamily="34" charset="0"/>
              </a:rPr>
              <a:t>Additional monitors turned off</a:t>
            </a:r>
          </a:p>
          <a:p>
            <a:r>
              <a:rPr lang="en-US" sz="2700" dirty="0">
                <a:solidFill>
                  <a:srgbClr val="FFFF00"/>
                </a:solidFill>
              </a:rPr>
              <a:t>Mobile phone</a:t>
            </a:r>
          </a:p>
          <a:p>
            <a:r>
              <a:rPr lang="en-US" sz="2700" dirty="0">
                <a:solidFill>
                  <a:srgbClr val="FFFF00"/>
                </a:solidFill>
              </a:rPr>
              <a:t>ID</a:t>
            </a:r>
          </a:p>
          <a:p>
            <a:endParaRPr lang="en-US" sz="2700" dirty="0">
              <a:solidFill>
                <a:srgbClr val="FFFF00"/>
              </a:solidFill>
            </a:endParaRPr>
          </a:p>
        </p:txBody>
      </p:sp>
    </p:spTree>
    <p:extLst>
      <p:ext uri="{BB962C8B-B14F-4D97-AF65-F5344CB8AC3E}">
        <p14:creationId xmlns:p14="http://schemas.microsoft.com/office/powerpoint/2010/main" val="372894133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During the Exam</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400051" y="1191817"/>
            <a:ext cx="5772149" cy="3601640"/>
          </a:xfrm>
        </p:spPr>
        <p:txBody>
          <a:bodyPr>
            <a:normAutofit/>
          </a:bodyPr>
          <a:lstStyle/>
          <a:p>
            <a:r>
              <a:rPr lang="en-US" sz="2700" dirty="0">
                <a:solidFill>
                  <a:srgbClr val="FFFF00"/>
                </a:solidFill>
              </a:rPr>
              <a:t>Keep your face in the webcam frame</a:t>
            </a:r>
          </a:p>
          <a:p>
            <a:r>
              <a:rPr lang="en-US" sz="2700" dirty="0">
                <a:solidFill>
                  <a:srgbClr val="FFFF00"/>
                </a:solidFill>
              </a:rPr>
              <a:t>Keep your hands away from your mouth</a:t>
            </a:r>
          </a:p>
          <a:p>
            <a:r>
              <a:rPr lang="en-US" sz="2700" dirty="0">
                <a:solidFill>
                  <a:srgbClr val="FFFF00"/>
                </a:solidFill>
              </a:rPr>
              <a:t>Ensure you aren't interrupted</a:t>
            </a:r>
          </a:p>
          <a:p>
            <a:pPr lvl="1"/>
            <a:r>
              <a:rPr lang="en-US" sz="2400" dirty="0">
                <a:solidFill>
                  <a:srgbClr val="FFFF00"/>
                </a:solidFill>
                <a:latin typeface="Segoe UI Semilight" panose="020B0402040204020203" pitchFamily="34" charset="0"/>
                <a:cs typeface="Segoe UI Semilight" panose="020B0402040204020203" pitchFamily="34" charset="0"/>
              </a:rPr>
              <a:t>Walled room</a:t>
            </a:r>
          </a:p>
          <a:p>
            <a:pPr lvl="1"/>
            <a:r>
              <a:rPr lang="en-US" sz="2400" dirty="0">
                <a:solidFill>
                  <a:srgbClr val="FFFF00"/>
                </a:solidFill>
                <a:latin typeface="Segoe UI Semilight" panose="020B0402040204020203" pitchFamily="34" charset="0"/>
                <a:cs typeface="Segoe UI Semilight" panose="020B0402040204020203" pitchFamily="34" charset="0"/>
              </a:rPr>
              <a:t>Door closed</a:t>
            </a:r>
          </a:p>
          <a:p>
            <a:r>
              <a:rPr lang="en-US" sz="2700" dirty="0">
                <a:solidFill>
                  <a:srgbClr val="FFFF00"/>
                </a:solidFill>
              </a:rPr>
              <a:t>No bio breaks are allowed</a:t>
            </a:r>
          </a:p>
          <a:p>
            <a:endParaRPr lang="en-US" sz="2700" dirty="0">
              <a:solidFill>
                <a:srgbClr val="FFFF00"/>
              </a:solidFill>
            </a:endParaRPr>
          </a:p>
        </p:txBody>
      </p:sp>
    </p:spTree>
    <p:extLst>
      <p:ext uri="{BB962C8B-B14F-4D97-AF65-F5344CB8AC3E}">
        <p14:creationId xmlns:p14="http://schemas.microsoft.com/office/powerpoint/2010/main" val="6484030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Demo</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400051" y="1191817"/>
            <a:ext cx="5772149" cy="3601640"/>
          </a:xfrm>
        </p:spPr>
        <p:txBody>
          <a:bodyPr>
            <a:normAutofit/>
          </a:bodyPr>
          <a:lstStyle/>
          <a:p>
            <a:r>
              <a:rPr lang="en-US" sz="2700" dirty="0" err="1">
                <a:solidFill>
                  <a:srgbClr val="FFFF00"/>
                </a:solidFill>
              </a:rPr>
              <a:t>asdf</a:t>
            </a:r>
            <a:endParaRPr lang="en-US" sz="2700" dirty="0">
              <a:solidFill>
                <a:srgbClr val="FFFF00"/>
              </a:solidFill>
            </a:endParaRPr>
          </a:p>
          <a:p>
            <a:endParaRPr lang="en-US" sz="2700" dirty="0">
              <a:solidFill>
                <a:srgbClr val="FFFF00"/>
              </a:solidFill>
            </a:endParaRPr>
          </a:p>
        </p:txBody>
      </p:sp>
    </p:spTree>
    <p:extLst>
      <p:ext uri="{BB962C8B-B14F-4D97-AF65-F5344CB8AC3E}">
        <p14:creationId xmlns:p14="http://schemas.microsoft.com/office/powerpoint/2010/main" val="90307210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018423-3EF4-4816-8938-9B15A099C7B5}"/>
              </a:ext>
            </a:extLst>
          </p:cNvPr>
          <p:cNvPicPr>
            <a:picLocks noChangeAspect="1"/>
          </p:cNvPicPr>
          <p:nvPr/>
        </p:nvPicPr>
        <p:blipFill>
          <a:blip r:embed="rId3"/>
          <a:stretch>
            <a:fillRect/>
          </a:stretch>
        </p:blipFill>
        <p:spPr>
          <a:xfrm>
            <a:off x="1643429" y="207464"/>
            <a:ext cx="5857143" cy="4728572"/>
          </a:xfrm>
          <a:prstGeom prst="rect">
            <a:avLst/>
          </a:prstGeom>
        </p:spPr>
      </p:pic>
    </p:spTree>
    <p:extLst>
      <p:ext uri="{BB962C8B-B14F-4D97-AF65-F5344CB8AC3E}">
        <p14:creationId xmlns:p14="http://schemas.microsoft.com/office/powerpoint/2010/main" val="260308922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325729-57C0-4BFA-B863-2D70269F63FB}"/>
              </a:ext>
            </a:extLst>
          </p:cNvPr>
          <p:cNvPicPr>
            <a:picLocks noChangeAspect="1"/>
          </p:cNvPicPr>
          <p:nvPr/>
        </p:nvPicPr>
        <p:blipFill>
          <a:blip r:embed="rId3"/>
          <a:stretch>
            <a:fillRect/>
          </a:stretch>
        </p:blipFill>
        <p:spPr>
          <a:xfrm>
            <a:off x="638625" y="238501"/>
            <a:ext cx="7866750" cy="4666499"/>
          </a:xfrm>
          <a:prstGeom prst="rect">
            <a:avLst/>
          </a:prstGeom>
        </p:spPr>
      </p:pic>
    </p:spTree>
    <p:extLst>
      <p:ext uri="{BB962C8B-B14F-4D97-AF65-F5344CB8AC3E}">
        <p14:creationId xmlns:p14="http://schemas.microsoft.com/office/powerpoint/2010/main" val="4019809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13D93-0EB0-4BFE-A927-5E058949B7F6}"/>
              </a:ext>
            </a:extLst>
          </p:cNvPr>
          <p:cNvSpPr>
            <a:spLocks noGrp="1"/>
          </p:cNvSpPr>
          <p:nvPr>
            <p:ph type="title"/>
          </p:nvPr>
        </p:nvSpPr>
        <p:spPr/>
        <p:txBody>
          <a:bodyPr/>
          <a:lstStyle/>
          <a:p>
            <a:r>
              <a:rPr lang="en-US" dirty="0"/>
              <a:t>The Four Pillars of Continuous Integration</a:t>
            </a:r>
          </a:p>
        </p:txBody>
      </p:sp>
      <p:sp>
        <p:nvSpPr>
          <p:cNvPr id="3" name="Text Placeholder 2">
            <a:extLst>
              <a:ext uri="{FF2B5EF4-FFF2-40B4-BE49-F238E27FC236}">
                <a16:creationId xmlns:a16="http://schemas.microsoft.com/office/drawing/2014/main" id="{4B54A180-12FA-480E-82F9-D7A45497D108}"/>
              </a:ext>
            </a:extLst>
          </p:cNvPr>
          <p:cNvSpPr>
            <a:spLocks noGrp="1"/>
          </p:cNvSpPr>
          <p:nvPr>
            <p:ph type="body" sz="quarter" idx="10"/>
          </p:nvPr>
        </p:nvSpPr>
        <p:spPr>
          <a:xfrm>
            <a:off x="480871" y="2693781"/>
            <a:ext cx="8263890" cy="2105192"/>
          </a:xfrm>
        </p:spPr>
        <p:txBody>
          <a:bodyPr/>
          <a:lstStyle/>
          <a:p>
            <a:pPr marL="213122" indent="-213122">
              <a:buFont typeface="Arial" panose="020B0604020202020204" pitchFamily="34" charset="0"/>
              <a:buChar char="•"/>
            </a:pPr>
            <a:r>
              <a:rPr lang="en-US" sz="1800" dirty="0"/>
              <a:t>A </a:t>
            </a:r>
            <a:r>
              <a:rPr lang="en-US" sz="1800" b="1" dirty="0"/>
              <a:t>Version Control System </a:t>
            </a:r>
            <a:r>
              <a:rPr lang="en-US" sz="1800" dirty="0"/>
              <a:t>manages changes to your source code over time.</a:t>
            </a:r>
          </a:p>
          <a:p>
            <a:pPr marL="213122" indent="-213122">
              <a:buFont typeface="Arial" panose="020B0604020202020204" pitchFamily="34" charset="0"/>
              <a:buChar char="•"/>
            </a:pPr>
            <a:r>
              <a:rPr lang="en-US" sz="1800" dirty="0"/>
              <a:t>A </a:t>
            </a:r>
            <a:r>
              <a:rPr lang="en-US" sz="1800" b="1" dirty="0"/>
              <a:t>Package Management System</a:t>
            </a:r>
            <a:r>
              <a:rPr lang="en-US" sz="1800" dirty="0"/>
              <a:t> is used to install, uninstall and manage software packages.</a:t>
            </a:r>
          </a:p>
          <a:p>
            <a:pPr marL="213122" indent="-213122">
              <a:buFont typeface="Arial" panose="020B0604020202020204" pitchFamily="34" charset="0"/>
              <a:buChar char="•"/>
            </a:pPr>
            <a:r>
              <a:rPr lang="en-US" sz="1800" dirty="0"/>
              <a:t>A </a:t>
            </a:r>
            <a:r>
              <a:rPr lang="en-US" sz="1800" b="1" dirty="0"/>
              <a:t>Continuous Integration System</a:t>
            </a:r>
            <a:r>
              <a:rPr lang="en-US" sz="1800" dirty="0"/>
              <a:t> merges all developer working copies to a shared mainline several times a day.</a:t>
            </a:r>
          </a:p>
          <a:p>
            <a:pPr marL="213122" indent="-213122">
              <a:buFont typeface="Arial" panose="020B0604020202020204" pitchFamily="34" charset="0"/>
              <a:buChar char="•"/>
            </a:pPr>
            <a:r>
              <a:rPr lang="en-US" sz="1800" dirty="0"/>
              <a:t>An </a:t>
            </a:r>
            <a:r>
              <a:rPr lang="en-US" sz="1800" b="1" dirty="0"/>
              <a:t>Automated Build Process</a:t>
            </a:r>
            <a:r>
              <a:rPr lang="en-US" sz="1800" dirty="0"/>
              <a:t> creates a software build including compiling, packaging, and running automated tests.</a:t>
            </a:r>
          </a:p>
        </p:txBody>
      </p:sp>
      <p:sp>
        <p:nvSpPr>
          <p:cNvPr id="4" name="AutoShape 2" descr="The Four Pillars of Continuous Integration">
            <a:extLst>
              <a:ext uri="{FF2B5EF4-FFF2-40B4-BE49-F238E27FC236}">
                <a16:creationId xmlns:a16="http://schemas.microsoft.com/office/drawing/2014/main" id="{5195717E-B5F6-4BB7-A99D-8E853CE3DE24}"/>
              </a:ext>
            </a:extLst>
          </p:cNvPr>
          <p:cNvSpPr>
            <a:spLocks noChangeAspect="1" noChangeArrowheads="1"/>
          </p:cNvSpPr>
          <p:nvPr/>
        </p:nvSpPr>
        <p:spPr bwMode="auto">
          <a:xfrm>
            <a:off x="4457700" y="245745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1A1A1A"/>
              </a:solidFill>
              <a:effectLst/>
              <a:uLnTx/>
              <a:uFillTx/>
              <a:latin typeface="Segoe UI"/>
              <a:ea typeface="+mn-ea"/>
              <a:cs typeface="+mn-cs"/>
            </a:endParaRPr>
          </a:p>
        </p:txBody>
      </p:sp>
      <p:pic>
        <p:nvPicPr>
          <p:cNvPr id="5" name="Picture 4" descr="The Four Pillars of Continuous Integration: Version control system, packet management system, continuous integration system, and automated build process.">
            <a:extLst>
              <a:ext uri="{FF2B5EF4-FFF2-40B4-BE49-F238E27FC236}">
                <a16:creationId xmlns:a16="http://schemas.microsoft.com/office/drawing/2014/main" id="{DA09DF4A-6043-4D92-AEA2-B3F4F7E9BF14}"/>
              </a:ext>
            </a:extLst>
          </p:cNvPr>
          <p:cNvPicPr>
            <a:picLocks noChangeAspect="1"/>
          </p:cNvPicPr>
          <p:nvPr/>
        </p:nvPicPr>
        <p:blipFill>
          <a:blip r:embed="rId3"/>
          <a:stretch>
            <a:fillRect/>
          </a:stretch>
        </p:blipFill>
        <p:spPr>
          <a:xfrm>
            <a:off x="1235155" y="1006125"/>
            <a:ext cx="6395600" cy="1473839"/>
          </a:xfrm>
          <a:prstGeom prst="rect">
            <a:avLst/>
          </a:prstGeom>
        </p:spPr>
      </p:pic>
    </p:spTree>
    <p:extLst>
      <p:ext uri="{BB962C8B-B14F-4D97-AF65-F5344CB8AC3E}">
        <p14:creationId xmlns:p14="http://schemas.microsoft.com/office/powerpoint/2010/main" val="3665251284"/>
      </p:ext>
    </p:extLst>
  </p:cSld>
  <p:clrMapOvr>
    <a:masterClrMapping/>
  </p:clrMapOvr>
  <p:transition>
    <p:fade/>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446AB3-B661-4781-B299-1CB21BD00B34}"/>
              </a:ext>
            </a:extLst>
          </p:cNvPr>
          <p:cNvPicPr>
            <a:picLocks noChangeAspect="1"/>
          </p:cNvPicPr>
          <p:nvPr/>
        </p:nvPicPr>
        <p:blipFill>
          <a:blip r:embed="rId3"/>
          <a:stretch>
            <a:fillRect/>
          </a:stretch>
        </p:blipFill>
        <p:spPr>
          <a:xfrm>
            <a:off x="587098" y="207935"/>
            <a:ext cx="7969804" cy="4727630"/>
          </a:xfrm>
          <a:prstGeom prst="rect">
            <a:avLst/>
          </a:prstGeom>
        </p:spPr>
      </p:pic>
    </p:spTree>
    <p:extLst>
      <p:ext uri="{BB962C8B-B14F-4D97-AF65-F5344CB8AC3E}">
        <p14:creationId xmlns:p14="http://schemas.microsoft.com/office/powerpoint/2010/main" val="206369551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E1443B-182D-4EB4-88B8-5E31680B7C6B}"/>
              </a:ext>
            </a:extLst>
          </p:cNvPr>
          <p:cNvPicPr>
            <a:picLocks noChangeAspect="1"/>
          </p:cNvPicPr>
          <p:nvPr/>
        </p:nvPicPr>
        <p:blipFill>
          <a:blip r:embed="rId3"/>
          <a:stretch>
            <a:fillRect/>
          </a:stretch>
        </p:blipFill>
        <p:spPr>
          <a:xfrm>
            <a:off x="629911" y="233331"/>
            <a:ext cx="7884179" cy="4676839"/>
          </a:xfrm>
          <a:prstGeom prst="rect">
            <a:avLst/>
          </a:prstGeom>
        </p:spPr>
      </p:pic>
    </p:spTree>
    <p:extLst>
      <p:ext uri="{BB962C8B-B14F-4D97-AF65-F5344CB8AC3E}">
        <p14:creationId xmlns:p14="http://schemas.microsoft.com/office/powerpoint/2010/main" val="100973322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DF81DE-C608-4F72-A99D-2C0D4241749B}"/>
              </a:ext>
            </a:extLst>
          </p:cNvPr>
          <p:cNvPicPr>
            <a:picLocks noChangeAspect="1"/>
          </p:cNvPicPr>
          <p:nvPr/>
        </p:nvPicPr>
        <p:blipFill>
          <a:blip r:embed="rId3"/>
          <a:stretch>
            <a:fillRect/>
          </a:stretch>
        </p:blipFill>
        <p:spPr>
          <a:xfrm>
            <a:off x="537382" y="178444"/>
            <a:ext cx="8069237" cy="4786613"/>
          </a:xfrm>
          <a:prstGeom prst="rect">
            <a:avLst/>
          </a:prstGeom>
        </p:spPr>
      </p:pic>
    </p:spTree>
    <p:extLst>
      <p:ext uri="{BB962C8B-B14F-4D97-AF65-F5344CB8AC3E}">
        <p14:creationId xmlns:p14="http://schemas.microsoft.com/office/powerpoint/2010/main" val="137226505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509DC1-DBE4-4131-BCDA-BCBC6FD42FC3}"/>
              </a:ext>
            </a:extLst>
          </p:cNvPr>
          <p:cNvPicPr>
            <a:picLocks noChangeAspect="1"/>
          </p:cNvPicPr>
          <p:nvPr/>
        </p:nvPicPr>
        <p:blipFill>
          <a:blip r:embed="rId3"/>
          <a:stretch>
            <a:fillRect/>
          </a:stretch>
        </p:blipFill>
        <p:spPr>
          <a:xfrm>
            <a:off x="695225" y="272075"/>
            <a:ext cx="7753551" cy="4599351"/>
          </a:xfrm>
          <a:prstGeom prst="rect">
            <a:avLst/>
          </a:prstGeom>
        </p:spPr>
      </p:pic>
    </p:spTree>
    <p:extLst>
      <p:ext uri="{BB962C8B-B14F-4D97-AF65-F5344CB8AC3E}">
        <p14:creationId xmlns:p14="http://schemas.microsoft.com/office/powerpoint/2010/main" val="372203463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1AE04D-035D-4ACD-A2BA-DC2C7AC59D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709" y="186579"/>
            <a:ext cx="2064356" cy="4467786"/>
          </a:xfrm>
          <a:prstGeom prst="rect">
            <a:avLst/>
          </a:prstGeom>
          <a:ln w="12700">
            <a:solidFill>
              <a:schemeClr val="tx1"/>
            </a:solidFill>
          </a:ln>
        </p:spPr>
      </p:pic>
      <p:pic>
        <p:nvPicPr>
          <p:cNvPr id="3" name="Picture 2">
            <a:extLst>
              <a:ext uri="{FF2B5EF4-FFF2-40B4-BE49-F238E27FC236}">
                <a16:creationId xmlns:a16="http://schemas.microsoft.com/office/drawing/2014/main" id="{347CE6AE-0531-49D1-A0D5-524EC452CA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8595" y="186579"/>
            <a:ext cx="2064356" cy="4467786"/>
          </a:xfrm>
          <a:prstGeom prst="rect">
            <a:avLst/>
          </a:prstGeom>
          <a:ln w="12700">
            <a:solidFill>
              <a:schemeClr val="tx1"/>
            </a:solidFill>
          </a:ln>
        </p:spPr>
      </p:pic>
      <p:pic>
        <p:nvPicPr>
          <p:cNvPr id="4" name="Picture 3">
            <a:extLst>
              <a:ext uri="{FF2B5EF4-FFF2-40B4-BE49-F238E27FC236}">
                <a16:creationId xmlns:a16="http://schemas.microsoft.com/office/drawing/2014/main" id="{1FC8436F-F397-4362-8887-E39F32242B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70151" y="186577"/>
            <a:ext cx="2064357" cy="4467788"/>
          </a:xfrm>
          <a:prstGeom prst="rect">
            <a:avLst/>
          </a:prstGeom>
          <a:ln w="12700">
            <a:solidFill>
              <a:schemeClr val="tx1"/>
            </a:solidFill>
          </a:ln>
        </p:spPr>
      </p:pic>
    </p:spTree>
    <p:extLst>
      <p:ext uri="{BB962C8B-B14F-4D97-AF65-F5344CB8AC3E}">
        <p14:creationId xmlns:p14="http://schemas.microsoft.com/office/powerpoint/2010/main" val="3590758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F7A4BA-F984-482B-B059-4FA0071447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8598" y="337858"/>
            <a:ext cx="2064356" cy="4467785"/>
          </a:xfrm>
          <a:prstGeom prst="rect">
            <a:avLst/>
          </a:prstGeom>
          <a:ln w="12700">
            <a:solidFill>
              <a:schemeClr val="tx1"/>
            </a:solidFill>
          </a:ln>
        </p:spPr>
      </p:pic>
      <p:pic>
        <p:nvPicPr>
          <p:cNvPr id="4" name="Picture 3">
            <a:extLst>
              <a:ext uri="{FF2B5EF4-FFF2-40B4-BE49-F238E27FC236}">
                <a16:creationId xmlns:a16="http://schemas.microsoft.com/office/drawing/2014/main" id="{76C7D223-F6AC-4C98-B608-AE49669A1C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7472" y="337857"/>
            <a:ext cx="2064356" cy="4467786"/>
          </a:xfrm>
          <a:prstGeom prst="rect">
            <a:avLst/>
          </a:prstGeom>
          <a:ln w="12700">
            <a:solidFill>
              <a:schemeClr val="tx1"/>
            </a:solidFill>
          </a:ln>
        </p:spPr>
      </p:pic>
    </p:spTree>
    <p:extLst>
      <p:ext uri="{BB962C8B-B14F-4D97-AF65-F5344CB8AC3E}">
        <p14:creationId xmlns:p14="http://schemas.microsoft.com/office/powerpoint/2010/main" val="2146564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BEA0CF-A3BA-452D-97BB-B7B0FFC624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1905" y="337857"/>
            <a:ext cx="2064356" cy="4467786"/>
          </a:xfrm>
          <a:prstGeom prst="rect">
            <a:avLst/>
          </a:prstGeom>
          <a:ln w="12700">
            <a:solidFill>
              <a:schemeClr val="tx1"/>
            </a:solidFill>
          </a:ln>
        </p:spPr>
      </p:pic>
      <p:pic>
        <p:nvPicPr>
          <p:cNvPr id="3" name="Picture 2">
            <a:extLst>
              <a:ext uri="{FF2B5EF4-FFF2-40B4-BE49-F238E27FC236}">
                <a16:creationId xmlns:a16="http://schemas.microsoft.com/office/drawing/2014/main" id="{7A4A9545-1444-434B-A194-8D4DEA625D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8602" y="337857"/>
            <a:ext cx="2064356" cy="4467786"/>
          </a:xfrm>
          <a:prstGeom prst="rect">
            <a:avLst/>
          </a:prstGeom>
          <a:ln w="12700">
            <a:solidFill>
              <a:schemeClr val="tx1"/>
            </a:solidFill>
          </a:ln>
        </p:spPr>
      </p:pic>
    </p:spTree>
    <p:extLst>
      <p:ext uri="{BB962C8B-B14F-4D97-AF65-F5344CB8AC3E}">
        <p14:creationId xmlns:p14="http://schemas.microsoft.com/office/powerpoint/2010/main" val="263150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54A7E5-406A-46DD-B19F-EA7C6614CAB0}"/>
              </a:ext>
            </a:extLst>
          </p:cNvPr>
          <p:cNvPicPr>
            <a:picLocks noChangeAspect="1"/>
          </p:cNvPicPr>
          <p:nvPr/>
        </p:nvPicPr>
        <p:blipFill>
          <a:blip r:embed="rId3"/>
          <a:stretch>
            <a:fillRect/>
          </a:stretch>
        </p:blipFill>
        <p:spPr>
          <a:xfrm>
            <a:off x="591811" y="210730"/>
            <a:ext cx="7960379" cy="4722040"/>
          </a:xfrm>
          <a:prstGeom prst="rect">
            <a:avLst/>
          </a:prstGeom>
        </p:spPr>
      </p:pic>
    </p:spTree>
    <p:extLst>
      <p:ext uri="{BB962C8B-B14F-4D97-AF65-F5344CB8AC3E}">
        <p14:creationId xmlns:p14="http://schemas.microsoft.com/office/powerpoint/2010/main" val="279189921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CCBADF-E513-4B88-9A4E-100D871863E5}"/>
              </a:ext>
            </a:extLst>
          </p:cNvPr>
          <p:cNvPicPr>
            <a:picLocks noChangeAspect="1"/>
          </p:cNvPicPr>
          <p:nvPr/>
        </p:nvPicPr>
        <p:blipFill>
          <a:blip r:embed="rId3"/>
          <a:stretch>
            <a:fillRect/>
          </a:stretch>
        </p:blipFill>
        <p:spPr>
          <a:xfrm>
            <a:off x="809525" y="339877"/>
            <a:ext cx="7524951" cy="4463747"/>
          </a:xfrm>
          <a:prstGeom prst="rect">
            <a:avLst/>
          </a:prstGeom>
        </p:spPr>
      </p:pic>
    </p:spTree>
    <p:extLst>
      <p:ext uri="{BB962C8B-B14F-4D97-AF65-F5344CB8AC3E}">
        <p14:creationId xmlns:p14="http://schemas.microsoft.com/office/powerpoint/2010/main" val="226799123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9FE4D5-DBC4-4B8C-A102-3875F9CB5A28}"/>
              </a:ext>
            </a:extLst>
          </p:cNvPr>
          <p:cNvPicPr>
            <a:picLocks noChangeAspect="1"/>
          </p:cNvPicPr>
          <p:nvPr/>
        </p:nvPicPr>
        <p:blipFill>
          <a:blip r:embed="rId3"/>
          <a:stretch>
            <a:fillRect/>
          </a:stretch>
        </p:blipFill>
        <p:spPr>
          <a:xfrm>
            <a:off x="912607" y="474908"/>
            <a:ext cx="7318787" cy="4193685"/>
          </a:xfrm>
          <a:prstGeom prst="rect">
            <a:avLst/>
          </a:prstGeom>
        </p:spPr>
      </p:pic>
    </p:spTree>
    <p:extLst>
      <p:ext uri="{BB962C8B-B14F-4D97-AF65-F5344CB8AC3E}">
        <p14:creationId xmlns:p14="http://schemas.microsoft.com/office/powerpoint/2010/main" val="9198807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CA33E-567A-4673-8310-3360199CD843}"/>
              </a:ext>
            </a:extLst>
          </p:cNvPr>
          <p:cNvSpPr>
            <a:spLocks noGrp="1"/>
          </p:cNvSpPr>
          <p:nvPr>
            <p:ph type="title"/>
          </p:nvPr>
        </p:nvSpPr>
        <p:spPr/>
        <p:txBody>
          <a:bodyPr/>
          <a:lstStyle/>
          <a:p>
            <a:r>
              <a:rPr lang="en-US" dirty="0"/>
              <a:t>The Concept of Pipelines in DevOps</a:t>
            </a:r>
          </a:p>
        </p:txBody>
      </p:sp>
      <p:sp>
        <p:nvSpPr>
          <p:cNvPr id="3" name="Text Placeholder 2">
            <a:extLst>
              <a:ext uri="{FF2B5EF4-FFF2-40B4-BE49-F238E27FC236}">
                <a16:creationId xmlns:a16="http://schemas.microsoft.com/office/drawing/2014/main" id="{567FCEAE-C23E-4576-BCDF-7D5D511050A9}"/>
              </a:ext>
            </a:extLst>
          </p:cNvPr>
          <p:cNvSpPr>
            <a:spLocks noGrp="1"/>
          </p:cNvSpPr>
          <p:nvPr>
            <p:ph type="body" sz="quarter" idx="10"/>
          </p:nvPr>
        </p:nvSpPr>
        <p:spPr>
          <a:xfrm>
            <a:off x="385396" y="2810905"/>
            <a:ext cx="8263890" cy="1421928"/>
          </a:xfrm>
        </p:spPr>
        <p:txBody>
          <a:bodyPr/>
          <a:lstStyle/>
          <a:p>
            <a:r>
              <a:rPr lang="en-US" dirty="0"/>
              <a:t>Constant, automated change flow into production</a:t>
            </a:r>
          </a:p>
          <a:p>
            <a:r>
              <a:rPr lang="en-US" dirty="0"/>
              <a:t>Repeatable, reliable and incrementally improving process</a:t>
            </a:r>
          </a:p>
          <a:p>
            <a:r>
              <a:rPr lang="en-US" dirty="0"/>
              <a:t>Requires infrastructure, this agent hardware has a direct impact on the pipeline's efficiency</a:t>
            </a:r>
          </a:p>
        </p:txBody>
      </p:sp>
      <p:graphicFrame>
        <p:nvGraphicFramePr>
          <p:cNvPr id="4" name="Diagram 3" descr="Flowchart with build automation and continuous integration, test automation, and deployment automation. ">
            <a:extLst>
              <a:ext uri="{FF2B5EF4-FFF2-40B4-BE49-F238E27FC236}">
                <a16:creationId xmlns:a16="http://schemas.microsoft.com/office/drawing/2014/main" id="{A97DB39D-E5D9-45A3-B9E5-B3C4AE01B7DF}"/>
              </a:ext>
            </a:extLst>
          </p:cNvPr>
          <p:cNvGraphicFramePr/>
          <p:nvPr>
            <p:extLst>
              <p:ext uri="{D42A27DB-BD31-4B8C-83A1-F6EECF244321}">
                <p14:modId xmlns:p14="http://schemas.microsoft.com/office/powerpoint/2010/main" val="2746009913"/>
              </p:ext>
            </p:extLst>
          </p:nvPr>
        </p:nvGraphicFramePr>
        <p:xfrm>
          <a:off x="978159" y="1035697"/>
          <a:ext cx="6635621" cy="17214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36294224"/>
      </p:ext>
    </p:extLst>
  </p:cSld>
  <p:clrMapOvr>
    <a:masterClrMapping/>
  </p:clrMapOvr>
  <p:transition>
    <p:fade/>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6E663-D0AD-564E-AFD0-A2EAFE729E79}"/>
              </a:ext>
            </a:extLst>
          </p:cNvPr>
          <p:cNvSpPr>
            <a:spLocks noGrp="1"/>
          </p:cNvSpPr>
          <p:nvPr>
            <p:ph type="title"/>
          </p:nvPr>
        </p:nvSpPr>
        <p:spPr/>
        <p:txBody>
          <a:bodyPr/>
          <a:lstStyle/>
          <a:p>
            <a:r>
              <a:rPr lang="en-US" dirty="0"/>
              <a:t>AZ-400 Exam Tips</a:t>
            </a:r>
          </a:p>
        </p:txBody>
      </p:sp>
      <p:sp>
        <p:nvSpPr>
          <p:cNvPr id="3" name="Content Placeholder 2">
            <a:extLst>
              <a:ext uri="{FF2B5EF4-FFF2-40B4-BE49-F238E27FC236}">
                <a16:creationId xmlns:a16="http://schemas.microsoft.com/office/drawing/2014/main" id="{CC25EB59-169C-FE49-B976-0294784B9F8E}"/>
              </a:ext>
            </a:extLst>
          </p:cNvPr>
          <p:cNvSpPr>
            <a:spLocks noGrp="1"/>
          </p:cNvSpPr>
          <p:nvPr>
            <p:ph idx="1"/>
          </p:nvPr>
        </p:nvSpPr>
        <p:spPr/>
        <p:txBody>
          <a:bodyPr/>
          <a:lstStyle/>
          <a:p>
            <a:r>
              <a:rPr lang="en-US" dirty="0"/>
              <a:t>Expect to see a lot of JSON, PowerShell, and Azure CLI</a:t>
            </a:r>
          </a:p>
          <a:p>
            <a:r>
              <a:rPr lang="en-US" dirty="0"/>
              <a:t>Expect NOT to see C# or JavaScript</a:t>
            </a:r>
          </a:p>
          <a:p>
            <a:r>
              <a:rPr lang="en-US" dirty="0"/>
              <a:t>It doesn't matter which exam order you use:</a:t>
            </a:r>
          </a:p>
          <a:p>
            <a:pPr lvl="1"/>
            <a:r>
              <a:rPr lang="en-US" dirty="0"/>
              <a:t>AZ-203</a:t>
            </a:r>
          </a:p>
          <a:p>
            <a:pPr lvl="1"/>
            <a:r>
              <a:rPr lang="en-US" dirty="0"/>
              <a:t>AZ-103/AZ-104</a:t>
            </a:r>
          </a:p>
          <a:p>
            <a:pPr lvl="1"/>
            <a:r>
              <a:rPr lang="en-US" dirty="0"/>
              <a:t>AZ-400</a:t>
            </a:r>
          </a:p>
          <a:p>
            <a:r>
              <a:rPr lang="en-US" dirty="0"/>
              <a:t>Perform due diligence in validating your environment for Microsoft online testing</a:t>
            </a:r>
          </a:p>
          <a:p>
            <a:pPr marL="0" indent="0">
              <a:buNone/>
            </a:pPr>
            <a:endParaRPr lang="en-US" dirty="0"/>
          </a:p>
        </p:txBody>
      </p:sp>
    </p:spTree>
    <p:extLst>
      <p:ext uri="{BB962C8B-B14F-4D97-AF65-F5344CB8AC3E}">
        <p14:creationId xmlns:p14="http://schemas.microsoft.com/office/powerpoint/2010/main" val="126001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timw.info/az400</a:t>
            </a:r>
          </a:p>
          <a:p>
            <a:r>
              <a:rPr lang="en-US" dirty="0"/>
              <a:t>Twitter: </a:t>
            </a:r>
            <a:r>
              <a:rPr lang="en-US" b="1" dirty="0">
                <a:solidFill>
                  <a:srgbClr val="0070C0"/>
                </a:solidFill>
              </a:rPr>
              <a:t>@TechTrainerTim</a:t>
            </a:r>
          </a:p>
          <a:p>
            <a:r>
              <a:rPr lang="en-US" dirty="0"/>
              <a:t>Work: </a:t>
            </a:r>
            <a:r>
              <a:rPr lang="en-US" b="1" dirty="0" err="1">
                <a:solidFill>
                  <a:srgbClr val="0070C0"/>
                </a:solidFill>
              </a:rPr>
              <a:t>timw.info</a:t>
            </a:r>
            <a:r>
              <a:rPr lang="en-US" b="1" dirty="0">
                <a:solidFill>
                  <a:srgbClr val="0070C0"/>
                </a:solidFill>
              </a:rPr>
              <a:t>/</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5" name="Picture 4">
            <a:extLst>
              <a:ext uri="{FF2B5EF4-FFF2-40B4-BE49-F238E27FC236}">
                <a16:creationId xmlns:a16="http://schemas.microsoft.com/office/drawing/2014/main" id="{41120EB8-2454-4A4A-B1B6-69A9EBF8FE7F}"/>
              </a:ext>
            </a:extLst>
          </p:cNvPr>
          <p:cNvPicPr>
            <a:picLocks noChangeAspect="1"/>
          </p:cNvPicPr>
          <p:nvPr/>
        </p:nvPicPr>
        <p:blipFill>
          <a:blip r:embed="rId2"/>
          <a:stretch>
            <a:fillRect/>
          </a:stretch>
        </p:blipFill>
        <p:spPr>
          <a:xfrm>
            <a:off x="6129304" y="1630188"/>
            <a:ext cx="2449918" cy="1883123"/>
          </a:xfrm>
          <a:prstGeom prst="rect">
            <a:avLst/>
          </a:prstGeom>
          <a:ln w="25400">
            <a:solidFill>
              <a:schemeClr val="tx1"/>
            </a:solidFill>
          </a:ln>
        </p:spPr>
      </p:pic>
    </p:spTree>
    <p:extLst>
      <p:ext uri="{BB962C8B-B14F-4D97-AF65-F5344CB8AC3E}">
        <p14:creationId xmlns:p14="http://schemas.microsoft.com/office/powerpoint/2010/main" val="2295307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470B62B-FCB8-406E-97A7-B93462194876}"/>
              </a:ext>
            </a:extLst>
          </p:cNvPr>
          <p:cNvSpPr>
            <a:spLocks noGrp="1"/>
          </p:cNvSpPr>
          <p:nvPr>
            <p:ph type="title"/>
          </p:nvPr>
        </p:nvSpPr>
        <p:spPr/>
        <p:txBody>
          <a:bodyPr/>
          <a:lstStyle/>
          <a:p>
            <a:r>
              <a:rPr lang="en-US" dirty="0"/>
              <a:t>CI/CD Pipelines</a:t>
            </a:r>
          </a:p>
        </p:txBody>
      </p:sp>
      <p:pic>
        <p:nvPicPr>
          <p:cNvPr id="3074" name="Picture 2">
            <a:extLst>
              <a:ext uri="{FF2B5EF4-FFF2-40B4-BE49-F238E27FC236}">
                <a16:creationId xmlns:a16="http://schemas.microsoft.com/office/drawing/2014/main" id="{C1871A0C-B880-406B-A783-74EED2A006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58825"/>
            <a:ext cx="9144000" cy="391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01579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470B62B-FCB8-406E-97A7-B93462194876}"/>
              </a:ext>
            </a:extLst>
          </p:cNvPr>
          <p:cNvSpPr>
            <a:spLocks noGrp="1"/>
          </p:cNvSpPr>
          <p:nvPr>
            <p:ph type="title"/>
          </p:nvPr>
        </p:nvSpPr>
        <p:spPr/>
        <p:txBody>
          <a:bodyPr/>
          <a:lstStyle/>
          <a:p>
            <a:r>
              <a:rPr lang="en-US" dirty="0"/>
              <a:t>CI/CD Pipelines</a:t>
            </a:r>
          </a:p>
        </p:txBody>
      </p:sp>
      <p:grpSp>
        <p:nvGrpSpPr>
          <p:cNvPr id="10" name="Group 9">
            <a:extLst>
              <a:ext uri="{FF2B5EF4-FFF2-40B4-BE49-F238E27FC236}">
                <a16:creationId xmlns:a16="http://schemas.microsoft.com/office/drawing/2014/main" id="{37BEF5E4-D941-4FCB-9FAE-4D02E4A3238F}"/>
              </a:ext>
            </a:extLst>
          </p:cNvPr>
          <p:cNvGrpSpPr/>
          <p:nvPr/>
        </p:nvGrpSpPr>
        <p:grpSpPr>
          <a:xfrm>
            <a:off x="248719" y="643040"/>
            <a:ext cx="9339481" cy="4324146"/>
            <a:chOff x="248719" y="643040"/>
            <a:chExt cx="9339481" cy="4324146"/>
          </a:xfrm>
        </p:grpSpPr>
        <p:grpSp>
          <p:nvGrpSpPr>
            <p:cNvPr id="8" name="Group 7">
              <a:extLst>
                <a:ext uri="{FF2B5EF4-FFF2-40B4-BE49-F238E27FC236}">
                  <a16:creationId xmlns:a16="http://schemas.microsoft.com/office/drawing/2014/main" id="{023C2E51-267B-41F9-A077-8E009EEBC64E}"/>
                </a:ext>
              </a:extLst>
            </p:cNvPr>
            <p:cNvGrpSpPr/>
            <p:nvPr/>
          </p:nvGrpSpPr>
          <p:grpSpPr>
            <a:xfrm>
              <a:off x="248719" y="643040"/>
              <a:ext cx="9339481" cy="4324146"/>
              <a:chOff x="0" y="633515"/>
              <a:chExt cx="9339481" cy="4324146"/>
            </a:xfrm>
          </p:grpSpPr>
          <p:grpSp>
            <p:nvGrpSpPr>
              <p:cNvPr id="5" name="Group 4">
                <a:extLst>
                  <a:ext uri="{FF2B5EF4-FFF2-40B4-BE49-F238E27FC236}">
                    <a16:creationId xmlns:a16="http://schemas.microsoft.com/office/drawing/2014/main" id="{F3B50494-668C-47C1-ABFD-67E553B29E1F}"/>
                  </a:ext>
                </a:extLst>
              </p:cNvPr>
              <p:cNvGrpSpPr/>
              <p:nvPr/>
            </p:nvGrpSpPr>
            <p:grpSpPr>
              <a:xfrm>
                <a:off x="0" y="633515"/>
                <a:ext cx="9339481" cy="4014684"/>
                <a:chOff x="0" y="633515"/>
                <a:chExt cx="9339481" cy="4014684"/>
              </a:xfrm>
            </p:grpSpPr>
            <p:pic>
              <p:nvPicPr>
                <p:cNvPr id="3" name="Picture 2">
                  <a:extLst>
                    <a:ext uri="{FF2B5EF4-FFF2-40B4-BE49-F238E27FC236}">
                      <a16:creationId xmlns:a16="http://schemas.microsoft.com/office/drawing/2014/main" id="{74C6F122-296B-477A-B005-C7DC4C7A89C8}"/>
                    </a:ext>
                  </a:extLst>
                </p:cNvPr>
                <p:cNvPicPr>
                  <a:picLocks noChangeAspect="1"/>
                </p:cNvPicPr>
                <p:nvPr/>
              </p:nvPicPr>
              <p:blipFill>
                <a:blip r:embed="rId2"/>
                <a:stretch>
                  <a:fillRect/>
                </a:stretch>
              </p:blipFill>
              <p:spPr>
                <a:xfrm>
                  <a:off x="143728" y="643040"/>
                  <a:ext cx="9195753" cy="4005159"/>
                </a:xfrm>
                <a:prstGeom prst="rect">
                  <a:avLst/>
                </a:prstGeom>
              </p:spPr>
            </p:pic>
            <p:pic>
              <p:nvPicPr>
                <p:cNvPr id="4" name="Picture 3">
                  <a:extLst>
                    <a:ext uri="{FF2B5EF4-FFF2-40B4-BE49-F238E27FC236}">
                      <a16:creationId xmlns:a16="http://schemas.microsoft.com/office/drawing/2014/main" id="{528C7C6B-39F3-4D21-AF58-30D3006A8138}"/>
                    </a:ext>
                  </a:extLst>
                </p:cNvPr>
                <p:cNvPicPr>
                  <a:picLocks noChangeAspect="1"/>
                </p:cNvPicPr>
                <p:nvPr/>
              </p:nvPicPr>
              <p:blipFill>
                <a:blip r:embed="rId3"/>
                <a:stretch>
                  <a:fillRect/>
                </a:stretch>
              </p:blipFill>
              <p:spPr>
                <a:xfrm>
                  <a:off x="0" y="633515"/>
                  <a:ext cx="6067425" cy="657143"/>
                </a:xfrm>
                <a:prstGeom prst="rect">
                  <a:avLst/>
                </a:prstGeom>
              </p:spPr>
            </p:pic>
          </p:grpSp>
          <p:pic>
            <p:nvPicPr>
              <p:cNvPr id="7" name="Picture 6">
                <a:extLst>
                  <a:ext uri="{FF2B5EF4-FFF2-40B4-BE49-F238E27FC236}">
                    <a16:creationId xmlns:a16="http://schemas.microsoft.com/office/drawing/2014/main" id="{29B38C0D-E154-43F0-949B-4FDE4D43166E}"/>
                  </a:ext>
                </a:extLst>
              </p:cNvPr>
              <p:cNvPicPr>
                <a:picLocks noChangeAspect="1"/>
              </p:cNvPicPr>
              <p:nvPr/>
            </p:nvPicPr>
            <p:blipFill>
              <a:blip r:embed="rId3"/>
              <a:stretch>
                <a:fillRect/>
              </a:stretch>
            </p:blipFill>
            <p:spPr>
              <a:xfrm>
                <a:off x="1428977" y="4500460"/>
                <a:ext cx="7715023" cy="457201"/>
              </a:xfrm>
              <a:prstGeom prst="rect">
                <a:avLst/>
              </a:prstGeom>
            </p:spPr>
          </p:pic>
        </p:grpSp>
        <p:pic>
          <p:nvPicPr>
            <p:cNvPr id="9" name="Picture 8">
              <a:extLst>
                <a:ext uri="{FF2B5EF4-FFF2-40B4-BE49-F238E27FC236}">
                  <a16:creationId xmlns:a16="http://schemas.microsoft.com/office/drawing/2014/main" id="{647C0AC0-F3A8-4631-9F9C-17799DD4AA03}"/>
                </a:ext>
              </a:extLst>
            </p:cNvPr>
            <p:cNvPicPr>
              <a:picLocks noChangeAspect="1"/>
            </p:cNvPicPr>
            <p:nvPr/>
          </p:nvPicPr>
          <p:blipFill>
            <a:blip r:embed="rId3"/>
            <a:stretch>
              <a:fillRect/>
            </a:stretch>
          </p:blipFill>
          <p:spPr>
            <a:xfrm>
              <a:off x="493529" y="4043948"/>
              <a:ext cx="2383022" cy="657143"/>
            </a:xfrm>
            <a:prstGeom prst="rect">
              <a:avLst/>
            </a:prstGeom>
          </p:spPr>
        </p:pic>
      </p:grpSp>
    </p:spTree>
    <p:extLst>
      <p:ext uri="{BB962C8B-B14F-4D97-AF65-F5344CB8AC3E}">
        <p14:creationId xmlns:p14="http://schemas.microsoft.com/office/powerpoint/2010/main" val="2148798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470B62B-FCB8-406E-97A7-B93462194876}"/>
              </a:ext>
            </a:extLst>
          </p:cNvPr>
          <p:cNvSpPr>
            <a:spLocks noGrp="1"/>
          </p:cNvSpPr>
          <p:nvPr>
            <p:ph type="title"/>
          </p:nvPr>
        </p:nvSpPr>
        <p:spPr/>
        <p:txBody>
          <a:bodyPr/>
          <a:lstStyle/>
          <a:p>
            <a:r>
              <a:rPr lang="en-US" dirty="0"/>
              <a:t>Continuous Security Analysis</a:t>
            </a:r>
          </a:p>
        </p:txBody>
      </p:sp>
      <p:pic>
        <p:nvPicPr>
          <p:cNvPr id="4098" name="Picture 2" descr="Feedback">
            <a:extLst>
              <a:ext uri="{FF2B5EF4-FFF2-40B4-BE49-F238E27FC236}">
                <a16:creationId xmlns:a16="http://schemas.microsoft.com/office/drawing/2014/main" id="{63FF9F6B-182B-4261-B794-EE3EA694E6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837" y="709613"/>
            <a:ext cx="7172325" cy="400625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6DE031C-4257-4E73-AE3A-E0BCA295824B}"/>
              </a:ext>
            </a:extLst>
          </p:cNvPr>
          <p:cNvSpPr txBox="1"/>
          <p:nvPr/>
        </p:nvSpPr>
        <p:spPr>
          <a:xfrm>
            <a:off x="0" y="4715869"/>
            <a:ext cx="9143999" cy="369332"/>
          </a:xfrm>
          <a:prstGeom prst="rect">
            <a:avLst/>
          </a:prstGeom>
          <a:noFill/>
        </p:spPr>
        <p:txBody>
          <a:bodyPr wrap="square" rtlCol="0">
            <a:spAutoFit/>
          </a:bodyPr>
          <a:lstStyle/>
          <a:p>
            <a:pPr algn="ctr"/>
            <a:r>
              <a:rPr lang="en-US" i="1" dirty="0"/>
              <a:t>"Shift testing left"</a:t>
            </a:r>
          </a:p>
        </p:txBody>
      </p:sp>
    </p:spTree>
    <p:extLst>
      <p:ext uri="{BB962C8B-B14F-4D97-AF65-F5344CB8AC3E}">
        <p14:creationId xmlns:p14="http://schemas.microsoft.com/office/powerpoint/2010/main" val="25186104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470B62B-FCB8-406E-97A7-B93462194876}"/>
              </a:ext>
            </a:extLst>
          </p:cNvPr>
          <p:cNvSpPr>
            <a:spLocks noGrp="1"/>
          </p:cNvSpPr>
          <p:nvPr>
            <p:ph type="title"/>
          </p:nvPr>
        </p:nvSpPr>
        <p:spPr/>
        <p:txBody>
          <a:bodyPr/>
          <a:lstStyle/>
          <a:p>
            <a:r>
              <a:rPr lang="en-US" dirty="0"/>
              <a:t>Docker Workflow</a:t>
            </a:r>
          </a:p>
        </p:txBody>
      </p:sp>
      <p:pic>
        <p:nvPicPr>
          <p:cNvPr id="2" name="Picture 1">
            <a:extLst>
              <a:ext uri="{FF2B5EF4-FFF2-40B4-BE49-F238E27FC236}">
                <a16:creationId xmlns:a16="http://schemas.microsoft.com/office/drawing/2014/main" id="{9DC5798F-74CB-408F-9D32-FB110E8826C0}"/>
              </a:ext>
            </a:extLst>
          </p:cNvPr>
          <p:cNvPicPr>
            <a:picLocks noChangeAspect="1"/>
          </p:cNvPicPr>
          <p:nvPr/>
        </p:nvPicPr>
        <p:blipFill>
          <a:blip r:embed="rId2"/>
          <a:stretch>
            <a:fillRect/>
          </a:stretch>
        </p:blipFill>
        <p:spPr>
          <a:xfrm>
            <a:off x="0" y="1022156"/>
            <a:ext cx="9144000" cy="3099188"/>
          </a:xfrm>
          <a:prstGeom prst="rect">
            <a:avLst/>
          </a:prstGeom>
        </p:spPr>
      </p:pic>
    </p:spTree>
    <p:extLst>
      <p:ext uri="{BB962C8B-B14F-4D97-AF65-F5344CB8AC3E}">
        <p14:creationId xmlns:p14="http://schemas.microsoft.com/office/powerpoint/2010/main" val="25331674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470B62B-FCB8-406E-97A7-B93462194876}"/>
              </a:ext>
            </a:extLst>
          </p:cNvPr>
          <p:cNvSpPr>
            <a:spLocks noGrp="1"/>
          </p:cNvSpPr>
          <p:nvPr>
            <p:ph type="title"/>
          </p:nvPr>
        </p:nvSpPr>
        <p:spPr/>
        <p:txBody>
          <a:bodyPr/>
          <a:lstStyle/>
          <a:p>
            <a:r>
              <a:rPr lang="en-US" dirty="0"/>
              <a:t>Multi-Stage Docker Builds</a:t>
            </a:r>
          </a:p>
        </p:txBody>
      </p:sp>
      <p:pic>
        <p:nvPicPr>
          <p:cNvPr id="3" name="Picture 2">
            <a:extLst>
              <a:ext uri="{FF2B5EF4-FFF2-40B4-BE49-F238E27FC236}">
                <a16:creationId xmlns:a16="http://schemas.microsoft.com/office/drawing/2014/main" id="{F2450710-67EC-4BFD-BA7E-4B72AB802764}"/>
              </a:ext>
            </a:extLst>
          </p:cNvPr>
          <p:cNvPicPr>
            <a:picLocks noChangeAspect="1"/>
          </p:cNvPicPr>
          <p:nvPr/>
        </p:nvPicPr>
        <p:blipFill>
          <a:blip r:embed="rId2"/>
          <a:stretch>
            <a:fillRect/>
          </a:stretch>
        </p:blipFill>
        <p:spPr>
          <a:xfrm>
            <a:off x="117560" y="724147"/>
            <a:ext cx="3838095" cy="3961905"/>
          </a:xfrm>
          <a:prstGeom prst="rect">
            <a:avLst/>
          </a:prstGeom>
        </p:spPr>
      </p:pic>
      <p:pic>
        <p:nvPicPr>
          <p:cNvPr id="4" name="Picture 3">
            <a:extLst>
              <a:ext uri="{FF2B5EF4-FFF2-40B4-BE49-F238E27FC236}">
                <a16:creationId xmlns:a16="http://schemas.microsoft.com/office/drawing/2014/main" id="{8D9859C6-F82D-44F3-A152-3BB7FB89079C}"/>
              </a:ext>
            </a:extLst>
          </p:cNvPr>
          <p:cNvPicPr>
            <a:picLocks noChangeAspect="1"/>
          </p:cNvPicPr>
          <p:nvPr/>
        </p:nvPicPr>
        <p:blipFill>
          <a:blip r:embed="rId3"/>
          <a:stretch>
            <a:fillRect/>
          </a:stretch>
        </p:blipFill>
        <p:spPr>
          <a:xfrm>
            <a:off x="4222619" y="724147"/>
            <a:ext cx="4921381" cy="3695206"/>
          </a:xfrm>
          <a:prstGeom prst="rect">
            <a:avLst/>
          </a:prstGeom>
        </p:spPr>
      </p:pic>
    </p:spTree>
    <p:extLst>
      <p:ext uri="{BB962C8B-B14F-4D97-AF65-F5344CB8AC3E}">
        <p14:creationId xmlns:p14="http://schemas.microsoft.com/office/powerpoint/2010/main" val="4117144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470B62B-FCB8-406E-97A7-B93462194876}"/>
              </a:ext>
            </a:extLst>
          </p:cNvPr>
          <p:cNvSpPr>
            <a:spLocks noGrp="1"/>
          </p:cNvSpPr>
          <p:nvPr>
            <p:ph type="title"/>
          </p:nvPr>
        </p:nvSpPr>
        <p:spPr/>
        <p:txBody>
          <a:bodyPr/>
          <a:lstStyle/>
          <a:p>
            <a:r>
              <a:rPr lang="en-US" dirty="0"/>
              <a:t>Jenkins Integration</a:t>
            </a:r>
          </a:p>
        </p:txBody>
      </p:sp>
      <p:pic>
        <p:nvPicPr>
          <p:cNvPr id="8194" name="Picture 2" descr="Architecture overview of the Azure components involved in a DevOps scenario using Jenkins, Azure Container Registry, and Azure Kubernetes Service">
            <a:extLst>
              <a:ext uri="{FF2B5EF4-FFF2-40B4-BE49-F238E27FC236}">
                <a16:creationId xmlns:a16="http://schemas.microsoft.com/office/drawing/2014/main" id="{3DF21A85-E1A7-404E-9FDC-3EFD2EFC9F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875" y="877962"/>
            <a:ext cx="7022250" cy="3784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77830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timw.info/az400</a:t>
            </a:r>
          </a:p>
          <a:p>
            <a:r>
              <a:rPr lang="en-US" dirty="0"/>
              <a:t>Twitter: </a:t>
            </a:r>
            <a:r>
              <a:rPr lang="en-US" b="1" dirty="0">
                <a:solidFill>
                  <a:srgbClr val="0070C0"/>
                </a:solidFill>
              </a:rPr>
              <a:t>@TechTrainerTim</a:t>
            </a:r>
          </a:p>
          <a:p>
            <a:r>
              <a:rPr lang="en-US" dirty="0"/>
              <a:t>Work: </a:t>
            </a:r>
            <a:r>
              <a:rPr lang="en-US" b="1" dirty="0" err="1">
                <a:solidFill>
                  <a:srgbClr val="0070C0"/>
                </a:solidFill>
              </a:rPr>
              <a:t>timw.info</a:t>
            </a:r>
            <a:r>
              <a:rPr lang="en-US" b="1" dirty="0">
                <a:solidFill>
                  <a:srgbClr val="0070C0"/>
                </a:solidFill>
              </a:rPr>
              <a:t>/</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5" name="Picture 4">
            <a:extLst>
              <a:ext uri="{FF2B5EF4-FFF2-40B4-BE49-F238E27FC236}">
                <a16:creationId xmlns:a16="http://schemas.microsoft.com/office/drawing/2014/main" id="{41120EB8-2454-4A4A-B1B6-69A9EBF8FE7F}"/>
              </a:ext>
            </a:extLst>
          </p:cNvPr>
          <p:cNvPicPr>
            <a:picLocks noChangeAspect="1"/>
          </p:cNvPicPr>
          <p:nvPr/>
        </p:nvPicPr>
        <p:blipFill>
          <a:blip r:embed="rId2"/>
          <a:stretch>
            <a:fillRect/>
          </a:stretch>
        </p:blipFill>
        <p:spPr>
          <a:xfrm>
            <a:off x="6129304" y="1630188"/>
            <a:ext cx="2449918" cy="1883123"/>
          </a:xfrm>
          <a:prstGeom prst="rect">
            <a:avLst/>
          </a:prstGeom>
          <a:ln w="25400">
            <a:solidFill>
              <a:schemeClr val="tx1"/>
            </a:solidFill>
          </a:ln>
        </p:spPr>
      </p:pic>
    </p:spTree>
    <p:extLst>
      <p:ext uri="{BB962C8B-B14F-4D97-AF65-F5344CB8AC3E}">
        <p14:creationId xmlns:p14="http://schemas.microsoft.com/office/powerpoint/2010/main" val="1494825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Materials</a:t>
            </a:r>
          </a:p>
        </p:txBody>
      </p:sp>
      <p:sp>
        <p:nvSpPr>
          <p:cNvPr id="4" name="Rectangle 3">
            <a:extLst>
              <a:ext uri="{FF2B5EF4-FFF2-40B4-BE49-F238E27FC236}">
                <a16:creationId xmlns:a16="http://schemas.microsoft.com/office/drawing/2014/main" id="{81880932-C79B-4E37-86AD-089232300598}"/>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timw.info/az400</a:t>
            </a:r>
          </a:p>
        </p:txBody>
      </p:sp>
    </p:spTree>
    <p:extLst>
      <p:ext uri="{BB962C8B-B14F-4D97-AF65-F5344CB8AC3E}">
        <p14:creationId xmlns:p14="http://schemas.microsoft.com/office/powerpoint/2010/main" val="61634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DevOps: Required Reading</a:t>
            </a:r>
          </a:p>
        </p:txBody>
      </p:sp>
      <p:pic>
        <p:nvPicPr>
          <p:cNvPr id="3" name="Picture 2">
            <a:extLst>
              <a:ext uri="{FF2B5EF4-FFF2-40B4-BE49-F238E27FC236}">
                <a16:creationId xmlns:a16="http://schemas.microsoft.com/office/drawing/2014/main" id="{564F6AEF-3072-4256-BC10-045A69BF1364}"/>
              </a:ext>
            </a:extLst>
          </p:cNvPr>
          <p:cNvPicPr>
            <a:picLocks noChangeAspect="1"/>
          </p:cNvPicPr>
          <p:nvPr/>
        </p:nvPicPr>
        <p:blipFill>
          <a:blip r:embed="rId2"/>
          <a:stretch>
            <a:fillRect/>
          </a:stretch>
        </p:blipFill>
        <p:spPr>
          <a:xfrm>
            <a:off x="5198734" y="1004058"/>
            <a:ext cx="2807428" cy="3578890"/>
          </a:xfrm>
          <a:prstGeom prst="rect">
            <a:avLst/>
          </a:prstGeom>
        </p:spPr>
      </p:pic>
      <p:pic>
        <p:nvPicPr>
          <p:cNvPr id="4" name="Picture 3">
            <a:extLst>
              <a:ext uri="{FF2B5EF4-FFF2-40B4-BE49-F238E27FC236}">
                <a16:creationId xmlns:a16="http://schemas.microsoft.com/office/drawing/2014/main" id="{5DE37152-A019-4454-A512-2D10A0DB840C}"/>
              </a:ext>
            </a:extLst>
          </p:cNvPr>
          <p:cNvPicPr>
            <a:picLocks noChangeAspect="1"/>
          </p:cNvPicPr>
          <p:nvPr/>
        </p:nvPicPr>
        <p:blipFill>
          <a:blip r:embed="rId3"/>
          <a:stretch>
            <a:fillRect/>
          </a:stretch>
        </p:blipFill>
        <p:spPr>
          <a:xfrm>
            <a:off x="1137838" y="1004058"/>
            <a:ext cx="2319984" cy="3578890"/>
          </a:xfrm>
          <a:prstGeom prst="rect">
            <a:avLst/>
          </a:prstGeom>
        </p:spPr>
      </p:pic>
    </p:spTree>
    <p:extLst>
      <p:ext uri="{BB962C8B-B14F-4D97-AF65-F5344CB8AC3E}">
        <p14:creationId xmlns:p14="http://schemas.microsoft.com/office/powerpoint/2010/main" val="253547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DevOps: The Three Ways</a:t>
            </a:r>
          </a:p>
        </p:txBody>
      </p:sp>
      <p:sp>
        <p:nvSpPr>
          <p:cNvPr id="3" name="TextBox 2">
            <a:extLst>
              <a:ext uri="{FF2B5EF4-FFF2-40B4-BE49-F238E27FC236}">
                <a16:creationId xmlns:a16="http://schemas.microsoft.com/office/drawing/2014/main" id="{73C375CC-FD62-4063-A451-09F48CB1EDEF}"/>
              </a:ext>
            </a:extLst>
          </p:cNvPr>
          <p:cNvSpPr txBox="1"/>
          <p:nvPr/>
        </p:nvSpPr>
        <p:spPr>
          <a:xfrm>
            <a:off x="7346150" y="4774168"/>
            <a:ext cx="2015613" cy="369332"/>
          </a:xfrm>
          <a:prstGeom prst="rect">
            <a:avLst/>
          </a:prstGeom>
          <a:noFill/>
        </p:spPr>
        <p:txBody>
          <a:bodyPr wrap="square" rtlCol="0">
            <a:spAutoFit/>
          </a:bodyPr>
          <a:lstStyle/>
          <a:p>
            <a:r>
              <a:rPr lang="en-US" dirty="0">
                <a:solidFill>
                  <a:srgbClr val="0070C0"/>
                </a:solidFill>
              </a:rPr>
              <a:t>timw.info/</a:t>
            </a:r>
            <a:r>
              <a:rPr lang="en-US" dirty="0" err="1">
                <a:solidFill>
                  <a:srgbClr val="0070C0"/>
                </a:solidFill>
              </a:rPr>
              <a:t>ttw</a:t>
            </a:r>
            <a:endParaRPr lang="en-US" dirty="0">
              <a:solidFill>
                <a:srgbClr val="0070C0"/>
              </a:solidFill>
            </a:endParaRPr>
          </a:p>
        </p:txBody>
      </p:sp>
      <p:pic>
        <p:nvPicPr>
          <p:cNvPr id="4" name="Picture 3">
            <a:extLst>
              <a:ext uri="{FF2B5EF4-FFF2-40B4-BE49-F238E27FC236}">
                <a16:creationId xmlns:a16="http://schemas.microsoft.com/office/drawing/2014/main" id="{A4B8F4E3-2373-413B-9A33-566B835350FF}"/>
              </a:ext>
            </a:extLst>
          </p:cNvPr>
          <p:cNvPicPr>
            <a:picLocks noChangeAspect="1"/>
          </p:cNvPicPr>
          <p:nvPr/>
        </p:nvPicPr>
        <p:blipFill>
          <a:blip r:embed="rId2"/>
          <a:stretch>
            <a:fillRect/>
          </a:stretch>
        </p:blipFill>
        <p:spPr>
          <a:xfrm>
            <a:off x="210079" y="886036"/>
            <a:ext cx="3990476" cy="1685714"/>
          </a:xfrm>
          <a:prstGeom prst="rect">
            <a:avLst/>
          </a:prstGeom>
        </p:spPr>
      </p:pic>
      <p:pic>
        <p:nvPicPr>
          <p:cNvPr id="6" name="Picture 5">
            <a:extLst>
              <a:ext uri="{FF2B5EF4-FFF2-40B4-BE49-F238E27FC236}">
                <a16:creationId xmlns:a16="http://schemas.microsoft.com/office/drawing/2014/main" id="{8DDA263F-3B19-4C14-935B-5ADA67F08287}"/>
              </a:ext>
            </a:extLst>
          </p:cNvPr>
          <p:cNvPicPr>
            <a:picLocks noChangeAspect="1"/>
          </p:cNvPicPr>
          <p:nvPr/>
        </p:nvPicPr>
        <p:blipFill>
          <a:blip r:embed="rId3"/>
          <a:stretch>
            <a:fillRect/>
          </a:stretch>
        </p:blipFill>
        <p:spPr>
          <a:xfrm>
            <a:off x="4981540" y="886036"/>
            <a:ext cx="3952381" cy="1971429"/>
          </a:xfrm>
          <a:prstGeom prst="rect">
            <a:avLst/>
          </a:prstGeom>
        </p:spPr>
      </p:pic>
      <p:pic>
        <p:nvPicPr>
          <p:cNvPr id="10" name="Picture 9">
            <a:extLst>
              <a:ext uri="{FF2B5EF4-FFF2-40B4-BE49-F238E27FC236}">
                <a16:creationId xmlns:a16="http://schemas.microsoft.com/office/drawing/2014/main" id="{0834BAAB-870E-4249-8FCC-31FB9EAC7582}"/>
              </a:ext>
            </a:extLst>
          </p:cNvPr>
          <p:cNvPicPr>
            <a:picLocks noChangeAspect="1"/>
          </p:cNvPicPr>
          <p:nvPr/>
        </p:nvPicPr>
        <p:blipFill>
          <a:blip r:embed="rId4"/>
          <a:stretch>
            <a:fillRect/>
          </a:stretch>
        </p:blipFill>
        <p:spPr>
          <a:xfrm>
            <a:off x="2676762" y="2897233"/>
            <a:ext cx="3790476" cy="2028571"/>
          </a:xfrm>
          <a:prstGeom prst="rect">
            <a:avLst/>
          </a:prstGeom>
        </p:spPr>
      </p:pic>
    </p:spTree>
    <p:extLst>
      <p:ext uri="{BB962C8B-B14F-4D97-AF65-F5344CB8AC3E}">
        <p14:creationId xmlns:p14="http://schemas.microsoft.com/office/powerpoint/2010/main" val="11023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B8ADF5-073C-4EA8-92ED-75BD62573B19}"/>
              </a:ext>
            </a:extLst>
          </p:cNvPr>
          <p:cNvSpPr>
            <a:spLocks noGrp="1"/>
          </p:cNvSpPr>
          <p:nvPr>
            <p:ph type="title"/>
          </p:nvPr>
        </p:nvSpPr>
        <p:spPr/>
        <p:txBody>
          <a:bodyPr/>
          <a:lstStyle/>
          <a:p>
            <a:r>
              <a:rPr lang="en-US" dirty="0"/>
              <a:t>DevOps Engineer Role</a:t>
            </a:r>
          </a:p>
        </p:txBody>
      </p:sp>
      <p:sp>
        <p:nvSpPr>
          <p:cNvPr id="2" name="Text Placeholder 1">
            <a:extLst>
              <a:ext uri="{FF2B5EF4-FFF2-40B4-BE49-F238E27FC236}">
                <a16:creationId xmlns:a16="http://schemas.microsoft.com/office/drawing/2014/main" id="{C944C705-B4F4-44BF-8DCC-B3FA4B192328}"/>
              </a:ext>
            </a:extLst>
          </p:cNvPr>
          <p:cNvSpPr>
            <a:spLocks noGrp="1"/>
          </p:cNvSpPr>
          <p:nvPr>
            <p:ph type="body" sz="quarter" idx="10"/>
          </p:nvPr>
        </p:nvSpPr>
        <p:spPr>
          <a:xfrm>
            <a:off x="439792" y="1075778"/>
            <a:ext cx="8267249" cy="2707664"/>
          </a:xfrm>
        </p:spPr>
        <p:txBody>
          <a:bodyPr/>
          <a:lstStyle/>
          <a:p>
            <a:pPr marL="342900" indent="-342900">
              <a:buFont typeface="Arial" panose="020B0604020202020204" pitchFamily="34" charset="0"/>
              <a:buChar char="•"/>
            </a:pPr>
            <a:r>
              <a:rPr lang="en-US" sz="1725" dirty="0"/>
              <a:t>DevOps professionals streamline delivery by optimizing </a:t>
            </a:r>
            <a:r>
              <a:rPr lang="en-US" sz="1725" b="1" dirty="0">
                <a:solidFill>
                  <a:srgbClr val="0070C0"/>
                </a:solidFill>
              </a:rPr>
              <a:t>practices</a:t>
            </a:r>
            <a:r>
              <a:rPr lang="en-US" sz="1725" dirty="0"/>
              <a:t>, improving communications and </a:t>
            </a:r>
            <a:r>
              <a:rPr lang="en-US" sz="1725" b="1" dirty="0">
                <a:solidFill>
                  <a:srgbClr val="0070C0"/>
                </a:solidFill>
              </a:rPr>
              <a:t>collaboration</a:t>
            </a:r>
            <a:r>
              <a:rPr lang="en-US" sz="1725" dirty="0"/>
              <a:t>, and creating </a:t>
            </a:r>
            <a:r>
              <a:rPr lang="en-US" sz="1725" b="1" dirty="0"/>
              <a:t>automation</a:t>
            </a:r>
            <a:r>
              <a:rPr lang="en-US" sz="1725" dirty="0"/>
              <a:t>. They design and implement strategies for application code and infrastructure that allow for continuous </a:t>
            </a:r>
            <a:r>
              <a:rPr lang="en-US" sz="1725" b="1" dirty="0">
                <a:solidFill>
                  <a:srgbClr val="0070C0"/>
                </a:solidFill>
              </a:rPr>
              <a:t>integration</a:t>
            </a:r>
            <a:r>
              <a:rPr lang="en-US" sz="1725" dirty="0"/>
              <a:t>, continuous </a:t>
            </a:r>
            <a:r>
              <a:rPr lang="en-US" sz="1725" b="1" dirty="0">
                <a:solidFill>
                  <a:srgbClr val="0070C0"/>
                </a:solidFill>
              </a:rPr>
              <a:t>testing</a:t>
            </a:r>
            <a:r>
              <a:rPr lang="en-US" sz="1725" dirty="0"/>
              <a:t>, continuous </a:t>
            </a:r>
            <a:r>
              <a:rPr lang="en-US" sz="1725" b="1" dirty="0">
                <a:solidFill>
                  <a:srgbClr val="0070C0"/>
                </a:solidFill>
              </a:rPr>
              <a:t>delivery</a:t>
            </a:r>
            <a:r>
              <a:rPr lang="en-US" sz="1725" dirty="0"/>
              <a:t>, and continuous </a:t>
            </a:r>
            <a:r>
              <a:rPr lang="en-US" sz="1725" b="1" dirty="0">
                <a:solidFill>
                  <a:srgbClr val="0070C0"/>
                </a:solidFill>
              </a:rPr>
              <a:t>monitoring</a:t>
            </a:r>
            <a:r>
              <a:rPr lang="en-US" sz="1725" dirty="0"/>
              <a:t> and </a:t>
            </a:r>
            <a:r>
              <a:rPr lang="en-US" sz="1725" b="1" dirty="0">
                <a:solidFill>
                  <a:srgbClr val="0070C0"/>
                </a:solidFill>
              </a:rPr>
              <a:t>feedback</a:t>
            </a:r>
            <a:r>
              <a:rPr lang="en-US" sz="1725" dirty="0"/>
              <a:t>.</a:t>
            </a:r>
            <a:br>
              <a:rPr lang="en-US" sz="1725" dirty="0"/>
            </a:br>
            <a:br>
              <a:rPr lang="en-US" sz="1725" dirty="0"/>
            </a:br>
            <a:endParaRPr lang="en-US" sz="1725" dirty="0"/>
          </a:p>
          <a:p>
            <a:pPr marL="342900" indent="-342900">
              <a:buFont typeface="Arial" panose="020B0604020202020204" pitchFamily="34" charset="0"/>
              <a:buChar char="•"/>
            </a:pPr>
            <a:r>
              <a:rPr lang="en-US" sz="1725" b="1" dirty="0">
                <a:solidFill>
                  <a:srgbClr val="0070C0"/>
                </a:solidFill>
              </a:rPr>
              <a:t>Azure DevOps </a:t>
            </a:r>
            <a:r>
              <a:rPr lang="en-US" sz="1725" dirty="0"/>
              <a:t>professionals must be able to design and implement DevOps practices for version control, compliance, infrastructure as code, configuration management, build, release, and testing </a:t>
            </a:r>
            <a:r>
              <a:rPr lang="en-US" sz="1725" b="1" dirty="0">
                <a:solidFill>
                  <a:srgbClr val="0070C0"/>
                </a:solidFill>
              </a:rPr>
              <a:t>by using Azure technologies</a:t>
            </a:r>
            <a:r>
              <a:rPr lang="en-US" sz="1725" dirty="0"/>
              <a:t>.</a:t>
            </a:r>
          </a:p>
        </p:txBody>
      </p:sp>
    </p:spTree>
    <p:extLst>
      <p:ext uri="{BB962C8B-B14F-4D97-AF65-F5344CB8AC3E}">
        <p14:creationId xmlns:p14="http://schemas.microsoft.com/office/powerpoint/2010/main" val="5384050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F2C09-EEBC-46A0-A11C-8AD2A2C99104}"/>
              </a:ext>
            </a:extLst>
          </p:cNvPr>
          <p:cNvSpPr>
            <a:spLocks noGrp="1"/>
          </p:cNvSpPr>
          <p:nvPr>
            <p:ph type="title"/>
          </p:nvPr>
        </p:nvSpPr>
        <p:spPr/>
        <p:txBody>
          <a:bodyPr/>
          <a:lstStyle/>
          <a:p>
            <a:r>
              <a:rPr lang="en-US" dirty="0"/>
              <a:t>Azure DevOps Products</a:t>
            </a:r>
          </a:p>
        </p:txBody>
      </p:sp>
      <p:sp>
        <p:nvSpPr>
          <p:cNvPr id="3" name="Text Placeholder 2">
            <a:extLst>
              <a:ext uri="{FF2B5EF4-FFF2-40B4-BE49-F238E27FC236}">
                <a16:creationId xmlns:a16="http://schemas.microsoft.com/office/drawing/2014/main" id="{B9958093-A7DF-4226-8B86-D46BB3A8F0C5}"/>
              </a:ext>
            </a:extLst>
          </p:cNvPr>
          <p:cNvSpPr>
            <a:spLocks noGrp="1"/>
          </p:cNvSpPr>
          <p:nvPr>
            <p:ph type="body" sz="quarter" idx="10"/>
          </p:nvPr>
        </p:nvSpPr>
        <p:spPr>
          <a:xfrm>
            <a:off x="439793" y="1075778"/>
            <a:ext cx="8263890" cy="1874359"/>
          </a:xfrm>
        </p:spPr>
        <p:txBody>
          <a:bodyPr/>
          <a:lstStyle/>
          <a:p>
            <a:r>
              <a:rPr lang="en-US" dirty="0"/>
              <a:t>Visual Studio Team Services &gt; Azure DevOps Services</a:t>
            </a:r>
          </a:p>
          <a:p>
            <a:endParaRPr lang="en-US" dirty="0"/>
          </a:p>
          <a:p>
            <a:r>
              <a:rPr lang="en-US" dirty="0"/>
              <a:t>Team Foundation Server &gt; Azure DevOps Server 2019</a:t>
            </a:r>
          </a:p>
          <a:p>
            <a:endParaRPr lang="en-US" dirty="0"/>
          </a:p>
          <a:p>
            <a:endParaRPr lang="en-US" dirty="0"/>
          </a:p>
        </p:txBody>
      </p:sp>
    </p:spTree>
    <p:extLst>
      <p:ext uri="{BB962C8B-B14F-4D97-AF65-F5344CB8AC3E}">
        <p14:creationId xmlns:p14="http://schemas.microsoft.com/office/powerpoint/2010/main" val="3415344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F2C09-EEBC-46A0-A11C-8AD2A2C99104}"/>
              </a:ext>
            </a:extLst>
          </p:cNvPr>
          <p:cNvSpPr>
            <a:spLocks noGrp="1"/>
          </p:cNvSpPr>
          <p:nvPr>
            <p:ph type="title"/>
          </p:nvPr>
        </p:nvSpPr>
        <p:spPr/>
        <p:txBody>
          <a:bodyPr/>
          <a:lstStyle/>
          <a:p>
            <a:r>
              <a:rPr lang="en-US" dirty="0"/>
              <a:t>Azure DevOps IDE Extensions</a:t>
            </a:r>
          </a:p>
        </p:txBody>
      </p:sp>
      <p:pic>
        <p:nvPicPr>
          <p:cNvPr id="2050" name="Picture 2" descr="Publish your VS project to a new Git repo in Azure Repos">
            <a:extLst>
              <a:ext uri="{FF2B5EF4-FFF2-40B4-BE49-F238E27FC236}">
                <a16:creationId xmlns:a16="http://schemas.microsoft.com/office/drawing/2014/main" id="{09AB4D34-55E9-4A37-BAC5-A7354F7EB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137" y="1152526"/>
            <a:ext cx="3136436" cy="3105150"/>
          </a:xfrm>
          <a:prstGeom prst="rect">
            <a:avLst/>
          </a:prstGeom>
          <a:solidFill>
            <a:schemeClr val="tx1"/>
          </a:solidFill>
          <a:ln w="25400">
            <a:solidFill>
              <a:schemeClr val="accent1"/>
            </a:solidFill>
          </a:ln>
        </p:spPr>
      </p:pic>
      <p:pic>
        <p:nvPicPr>
          <p:cNvPr id="2052" name="Picture 4" descr="Azure Repos extension">
            <a:extLst>
              <a:ext uri="{FF2B5EF4-FFF2-40B4-BE49-F238E27FC236}">
                <a16:creationId xmlns:a16="http://schemas.microsoft.com/office/drawing/2014/main" id="{A58C958A-C830-4C51-8B0A-59DF19C26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7542" y="1154906"/>
            <a:ext cx="4608321" cy="2833688"/>
          </a:xfrm>
          <a:prstGeom prst="rect">
            <a:avLst/>
          </a:prstGeom>
          <a:noFill/>
          <a:ln w="25400">
            <a:solidFill>
              <a:schemeClr val="tx1"/>
            </a:solidFill>
          </a:ln>
        </p:spPr>
      </p:pic>
    </p:spTree>
    <p:extLst>
      <p:ext uri="{BB962C8B-B14F-4D97-AF65-F5344CB8AC3E}">
        <p14:creationId xmlns:p14="http://schemas.microsoft.com/office/powerpoint/2010/main" val="36827389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F2C09-EEBC-46A0-A11C-8AD2A2C99104}"/>
              </a:ext>
            </a:extLst>
          </p:cNvPr>
          <p:cNvSpPr>
            <a:spLocks noGrp="1"/>
          </p:cNvSpPr>
          <p:nvPr>
            <p:ph type="title"/>
          </p:nvPr>
        </p:nvSpPr>
        <p:spPr/>
        <p:txBody>
          <a:bodyPr/>
          <a:lstStyle/>
          <a:p>
            <a:r>
              <a:rPr lang="en-US" dirty="0"/>
              <a:t>Azure DevOps CLI Extension</a:t>
            </a:r>
          </a:p>
        </p:txBody>
      </p:sp>
      <p:sp>
        <p:nvSpPr>
          <p:cNvPr id="3" name="Text Placeholder 2">
            <a:extLst>
              <a:ext uri="{FF2B5EF4-FFF2-40B4-BE49-F238E27FC236}">
                <a16:creationId xmlns:a16="http://schemas.microsoft.com/office/drawing/2014/main" id="{B9958093-A7DF-4226-8B86-D46BB3A8F0C5}"/>
              </a:ext>
            </a:extLst>
          </p:cNvPr>
          <p:cNvSpPr>
            <a:spLocks noGrp="1"/>
          </p:cNvSpPr>
          <p:nvPr>
            <p:ph type="body" sz="quarter" idx="10"/>
          </p:nvPr>
        </p:nvSpPr>
        <p:spPr>
          <a:xfrm>
            <a:off x="1133476" y="897102"/>
            <a:ext cx="8263890" cy="5262979"/>
          </a:xfrm>
        </p:spPr>
        <p: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az</a:t>
            </a:r>
            <a:r>
              <a:rPr lang="en-US" sz="1800" dirty="0">
                <a:latin typeface="Courier New" panose="02070309020205020404" pitchFamily="49" charset="0"/>
                <a:cs typeface="Courier New" panose="02070309020205020404" pitchFamily="49" charset="0"/>
              </a:rPr>
              <a:t> extension add --name azure-</a:t>
            </a:r>
            <a:r>
              <a:rPr lang="en-US" sz="1800" dirty="0" err="1">
                <a:latin typeface="Courier New" panose="02070309020205020404" pitchFamily="49" charset="0"/>
                <a:cs typeface="Courier New" panose="02070309020205020404" pitchFamily="49" charset="0"/>
              </a:rPr>
              <a:t>devops</a:t>
            </a:r>
            <a:endParaRPr lang="en-US" sz="1800" dirty="0">
              <a:latin typeface="Courier New" panose="02070309020205020404" pitchFamily="49" charset="0"/>
              <a:cs typeface="Courier New" panose="02070309020205020404" pitchFamily="49" charset="0"/>
            </a:endParaRPr>
          </a:p>
          <a:p>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az</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devops</a:t>
            </a:r>
            <a:r>
              <a:rPr lang="en-US" sz="1800" dirty="0">
                <a:latin typeface="Courier New" panose="02070309020205020404" pitchFamily="49" charset="0"/>
                <a:cs typeface="Courier New" panose="02070309020205020404" pitchFamily="49" charset="0"/>
              </a:rPr>
              <a:t> login --organization https://dev.azure.com/contoso</a:t>
            </a:r>
          </a:p>
          <a:p>
            <a:r>
              <a:rPr lang="en-US" sz="1800" dirty="0">
                <a:latin typeface="Courier New" panose="02070309020205020404" pitchFamily="49" charset="0"/>
                <a:cs typeface="Courier New" panose="02070309020205020404" pitchFamily="49" charset="0"/>
              </a:rPr>
              <a:t>Token:</a:t>
            </a:r>
          </a:p>
          <a:p>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az</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devops</a:t>
            </a:r>
            <a:r>
              <a:rPr lang="en-US" sz="1800" dirty="0">
                <a:latin typeface="Courier New" panose="02070309020205020404" pitchFamily="49" charset="0"/>
                <a:cs typeface="Courier New" panose="02070309020205020404" pitchFamily="49" charset="0"/>
              </a:rPr>
              <a:t> configure --defaults organization=https://dev.azure.com/contoso project=</a:t>
            </a:r>
            <a:r>
              <a:rPr lang="en-US" sz="1800" dirty="0" err="1">
                <a:latin typeface="Courier New" panose="02070309020205020404" pitchFamily="49" charset="0"/>
                <a:cs typeface="Courier New" panose="02070309020205020404" pitchFamily="49" charset="0"/>
              </a:rPr>
              <a:t>ContosoWebApp</a:t>
            </a:r>
            <a:endParaRPr lang="en-US" sz="1800" dirty="0">
              <a:latin typeface="Courier New" panose="02070309020205020404" pitchFamily="49" charset="0"/>
              <a:cs typeface="Courier New" panose="02070309020205020404" pitchFamily="49" charset="0"/>
            </a:endParaRPr>
          </a:p>
          <a:p>
            <a:endParaRPr lang="en-US" sz="1800" dirty="0">
              <a:latin typeface="Courier New" panose="02070309020205020404" pitchFamily="49" charset="0"/>
              <a:cs typeface="Courier New" panose="02070309020205020404" pitchFamily="49" charset="0"/>
            </a:endParaRPr>
          </a:p>
          <a:p>
            <a:r>
              <a:rPr lang="en-US" sz="1800" dirty="0" err="1">
                <a:latin typeface="Courier New" panose="02070309020205020404" pitchFamily="49" charset="0"/>
                <a:cs typeface="Courier New" panose="02070309020205020404" pitchFamily="49" charset="0"/>
              </a:rPr>
              <a:t>az</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devops</a:t>
            </a:r>
            <a:r>
              <a:rPr lang="en-US" sz="1800" dirty="0">
                <a:latin typeface="Courier New" panose="02070309020205020404" pitchFamily="49" charset="0"/>
                <a:cs typeface="Courier New" panose="02070309020205020404" pitchFamily="49" charset="0"/>
              </a:rPr>
              <a:t> –h</a:t>
            </a:r>
          </a:p>
          <a:p>
            <a:endParaRPr lang="en-US" sz="1800" dirty="0">
              <a:latin typeface="Courier New" panose="02070309020205020404" pitchFamily="49" charset="0"/>
              <a:cs typeface="Courier New" panose="02070309020205020404" pitchFamily="49" charset="0"/>
            </a:endParaRPr>
          </a:p>
          <a:p>
            <a:r>
              <a:rPr lang="en-US" sz="1800" dirty="0" err="1">
                <a:latin typeface="Courier New" panose="02070309020205020404" pitchFamily="49" charset="0"/>
                <a:cs typeface="Courier New" panose="02070309020205020404" pitchFamily="49" charset="0"/>
              </a:rPr>
              <a:t>az</a:t>
            </a:r>
            <a:r>
              <a:rPr lang="en-US" sz="1800" dirty="0">
                <a:latin typeface="Courier New" panose="02070309020205020404" pitchFamily="49" charset="0"/>
                <a:cs typeface="Courier New" panose="02070309020205020404" pitchFamily="49" charset="0"/>
              </a:rPr>
              <a:t> pipelines build show --id 1 --open</a:t>
            </a:r>
          </a:p>
          <a:p>
            <a:endParaRPr lang="en-US" dirty="0"/>
          </a:p>
          <a:p>
            <a:endParaRPr lang="en-US" dirty="0"/>
          </a:p>
          <a:p>
            <a:endParaRPr lang="en-US" dirty="0"/>
          </a:p>
        </p:txBody>
      </p:sp>
    </p:spTree>
    <p:extLst>
      <p:ext uri="{BB962C8B-B14F-4D97-AF65-F5344CB8AC3E}">
        <p14:creationId xmlns:p14="http://schemas.microsoft.com/office/powerpoint/2010/main" val="187872623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ABD7D6C-B99D-4C80-ABBB-CFA57319687F}"/>
              </a:ext>
            </a:extLst>
          </p:cNvPr>
          <p:cNvSpPr>
            <a:spLocks noGrp="1"/>
          </p:cNvSpPr>
          <p:nvPr>
            <p:ph idx="1"/>
          </p:nvPr>
        </p:nvSpPr>
        <p:spPr>
          <a:xfrm>
            <a:off x="349134" y="1634570"/>
            <a:ext cx="4622916" cy="1874359"/>
          </a:xfrm>
        </p:spPr>
        <p:txBody>
          <a:bodyPr anchor="ctr"/>
          <a:lstStyle/>
          <a:p>
            <a:r>
              <a:rPr lang="en-US" dirty="0"/>
              <a:t>Start an organization </a:t>
            </a:r>
          </a:p>
          <a:p>
            <a:r>
              <a:rPr lang="en-US" dirty="0"/>
              <a:t>Open sample project</a:t>
            </a:r>
          </a:p>
          <a:p>
            <a:r>
              <a:rPr lang="en-US" dirty="0"/>
              <a:t>Create/import repos</a:t>
            </a:r>
          </a:p>
          <a:p>
            <a:r>
              <a:rPr lang="en-US" dirty="0"/>
              <a:t>Clone/commit/push workflow</a:t>
            </a:r>
          </a:p>
          <a:p>
            <a:r>
              <a:rPr lang="en-US" dirty="0"/>
              <a:t>Pull request workflow</a:t>
            </a:r>
          </a:p>
        </p:txBody>
      </p:sp>
    </p:spTree>
    <p:extLst>
      <p:ext uri="{BB962C8B-B14F-4D97-AF65-F5344CB8AC3E}">
        <p14:creationId xmlns:p14="http://schemas.microsoft.com/office/powerpoint/2010/main" val="13270451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Build Pipelines</a:t>
            </a:r>
          </a:p>
        </p:txBody>
      </p:sp>
    </p:spTree>
    <p:extLst>
      <p:ext uri="{BB962C8B-B14F-4D97-AF65-F5344CB8AC3E}">
        <p14:creationId xmlns:p14="http://schemas.microsoft.com/office/powerpoint/2010/main" val="7004666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83E0D-B30F-4D41-8E3E-CF789C0C2751}"/>
              </a:ext>
            </a:extLst>
          </p:cNvPr>
          <p:cNvSpPr>
            <a:spLocks noGrp="1"/>
          </p:cNvSpPr>
          <p:nvPr>
            <p:ph type="title"/>
          </p:nvPr>
        </p:nvSpPr>
        <p:spPr/>
        <p:txBody>
          <a:bodyPr/>
          <a:lstStyle/>
          <a:p>
            <a:r>
              <a:rPr lang="es-ES" dirty="0"/>
              <a:t>Azure Pipelines and YAML</a:t>
            </a:r>
            <a:endParaRPr lang="en-US" dirty="0"/>
          </a:p>
        </p:txBody>
      </p:sp>
      <p:sp>
        <p:nvSpPr>
          <p:cNvPr id="3" name="Text Placeholder 2">
            <a:extLst>
              <a:ext uri="{FF2B5EF4-FFF2-40B4-BE49-F238E27FC236}">
                <a16:creationId xmlns:a16="http://schemas.microsoft.com/office/drawing/2014/main" id="{CD8CE61E-4624-43C7-ABFE-9C18F8CCD169}"/>
              </a:ext>
            </a:extLst>
          </p:cNvPr>
          <p:cNvSpPr>
            <a:spLocks noGrp="1"/>
          </p:cNvSpPr>
          <p:nvPr>
            <p:ph type="body" sz="quarter" idx="10"/>
          </p:nvPr>
        </p:nvSpPr>
        <p:spPr>
          <a:xfrm>
            <a:off x="510687" y="982541"/>
            <a:ext cx="8263890" cy="3425553"/>
          </a:xfrm>
        </p:spPr>
        <p:txBody>
          <a:bodyPr/>
          <a:lstStyle/>
          <a:p>
            <a:r>
              <a:rPr lang="en-US" dirty="0"/>
              <a:t>Configure your pipelines in a YAML file that exists alongside your code</a:t>
            </a:r>
          </a:p>
          <a:p>
            <a:endParaRPr lang="en-US" dirty="0"/>
          </a:p>
          <a:p>
            <a:endParaRPr lang="en-US" dirty="0"/>
          </a:p>
          <a:p>
            <a:endParaRPr lang="en-US" dirty="0"/>
          </a:p>
          <a:p>
            <a:endParaRPr lang="en-US" dirty="0"/>
          </a:p>
          <a:p>
            <a:r>
              <a:rPr lang="en-US" dirty="0"/>
              <a:t>Configure Azure Pipelines to use your Git repo</a:t>
            </a:r>
          </a:p>
          <a:p>
            <a:r>
              <a:rPr lang="en-US" dirty="0"/>
              <a:t>Edit your </a:t>
            </a:r>
            <a:r>
              <a:rPr lang="en-US" b="1" dirty="0">
                <a:solidFill>
                  <a:srgbClr val="0070C0"/>
                </a:solidFill>
              </a:rPr>
              <a:t>azure-</a:t>
            </a:r>
            <a:r>
              <a:rPr lang="en-US" b="1" dirty="0" err="1">
                <a:solidFill>
                  <a:srgbClr val="0070C0"/>
                </a:solidFill>
              </a:rPr>
              <a:t>pipelines.yml</a:t>
            </a:r>
            <a:r>
              <a:rPr lang="en-US" b="1" dirty="0">
                <a:solidFill>
                  <a:srgbClr val="0070C0"/>
                </a:solidFill>
              </a:rPr>
              <a:t> </a:t>
            </a:r>
            <a:r>
              <a:rPr lang="en-US" dirty="0"/>
              <a:t>file to define your build</a:t>
            </a:r>
          </a:p>
          <a:p>
            <a:r>
              <a:rPr lang="en-US" dirty="0"/>
              <a:t>Push your code to your version control repository</a:t>
            </a:r>
          </a:p>
          <a:p>
            <a:r>
              <a:rPr lang="en-US" dirty="0"/>
              <a:t>Your code is now updated, built, tested, and packaged</a:t>
            </a:r>
          </a:p>
        </p:txBody>
      </p:sp>
      <p:pic>
        <p:nvPicPr>
          <p:cNvPr id="6" name="Picture 5" descr="Flowchart with edit code, edit YAML file, push to code repo, Azure pipelines, and deploy to target. ">
            <a:extLst>
              <a:ext uri="{FF2B5EF4-FFF2-40B4-BE49-F238E27FC236}">
                <a16:creationId xmlns:a16="http://schemas.microsoft.com/office/drawing/2014/main" id="{5A244955-E296-4F49-81F1-1BBE9F1FB9DB}"/>
              </a:ext>
            </a:extLst>
          </p:cNvPr>
          <p:cNvPicPr>
            <a:picLocks noChangeAspect="1"/>
          </p:cNvPicPr>
          <p:nvPr/>
        </p:nvPicPr>
        <p:blipFill>
          <a:blip r:embed="rId2"/>
          <a:stretch>
            <a:fillRect/>
          </a:stretch>
        </p:blipFill>
        <p:spPr>
          <a:xfrm>
            <a:off x="868789" y="1458425"/>
            <a:ext cx="7068332" cy="1241913"/>
          </a:xfrm>
          <a:prstGeom prst="rect">
            <a:avLst/>
          </a:prstGeom>
        </p:spPr>
      </p:pic>
    </p:spTree>
    <p:extLst>
      <p:ext uri="{BB962C8B-B14F-4D97-AF65-F5344CB8AC3E}">
        <p14:creationId xmlns:p14="http://schemas.microsoft.com/office/powerpoint/2010/main" val="104651365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E7B5E-35FD-4A06-825D-A269CD9453F5}"/>
              </a:ext>
            </a:extLst>
          </p:cNvPr>
          <p:cNvSpPr>
            <a:spLocks noGrp="1"/>
          </p:cNvSpPr>
          <p:nvPr>
            <p:ph type="title"/>
          </p:nvPr>
        </p:nvSpPr>
        <p:spPr/>
        <p:txBody>
          <a:bodyPr/>
          <a:lstStyle/>
          <a:p>
            <a:r>
              <a:rPr lang="en-US" dirty="0"/>
              <a:t>Hosted vs Private Agents</a:t>
            </a:r>
          </a:p>
        </p:txBody>
      </p:sp>
      <p:sp>
        <p:nvSpPr>
          <p:cNvPr id="3" name="Text Placeholder 2">
            <a:extLst>
              <a:ext uri="{FF2B5EF4-FFF2-40B4-BE49-F238E27FC236}">
                <a16:creationId xmlns:a16="http://schemas.microsoft.com/office/drawing/2014/main" id="{BA0A5951-7E8E-4729-8D38-9F66AB527B4F}"/>
              </a:ext>
            </a:extLst>
          </p:cNvPr>
          <p:cNvSpPr>
            <a:spLocks noGrp="1"/>
          </p:cNvSpPr>
          <p:nvPr>
            <p:ph type="body" sz="quarter" idx="10"/>
          </p:nvPr>
        </p:nvSpPr>
        <p:spPr>
          <a:xfrm>
            <a:off x="438150" y="1076623"/>
            <a:ext cx="8263890" cy="2899256"/>
          </a:xfrm>
        </p:spPr>
        <p:txBody>
          <a:bodyPr/>
          <a:lstStyle/>
          <a:p>
            <a:r>
              <a:rPr lang="en-US" dirty="0"/>
              <a:t>You need at least one agent to build or deploy your project</a:t>
            </a:r>
          </a:p>
          <a:p>
            <a:r>
              <a:rPr lang="en-US" dirty="0"/>
              <a:t>An agent is installable software that runs one build or deployment job at a time</a:t>
            </a:r>
          </a:p>
          <a:p>
            <a:r>
              <a:rPr lang="en-US" dirty="0"/>
              <a:t>Two types of agents:</a:t>
            </a:r>
          </a:p>
          <a:p>
            <a:pPr lvl="1"/>
            <a:r>
              <a:rPr lang="en-US" b="1" dirty="0"/>
              <a:t>Microsoft-hosted agents </a:t>
            </a:r>
            <a:r>
              <a:rPr lang="en-US" dirty="0"/>
              <a:t>- Automatically take care of maintenance and upgrades. Each time you run a pipeline, you get a fresh virtual machine. The virtual machine is discarded after one use.</a:t>
            </a:r>
          </a:p>
          <a:p>
            <a:pPr lvl="1"/>
            <a:r>
              <a:rPr lang="en-US" b="1" dirty="0"/>
              <a:t>Self-hosted agents </a:t>
            </a:r>
            <a:r>
              <a:rPr lang="en-US" dirty="0"/>
              <a:t>– You take care of maintenance and upgrades. Give you more control to install dependent software needed. You can install the agent on Linux, macOS, Windows machines, or even in a Linux Docker container.</a:t>
            </a:r>
          </a:p>
        </p:txBody>
      </p:sp>
    </p:spTree>
    <p:extLst>
      <p:ext uri="{BB962C8B-B14F-4D97-AF65-F5344CB8AC3E}">
        <p14:creationId xmlns:p14="http://schemas.microsoft.com/office/powerpoint/2010/main" val="228805198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1 of 2 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Understand DevOps and Azure DevOps</a:t>
            </a:r>
          </a:p>
          <a:p>
            <a:r>
              <a:rPr lang="en-US" dirty="0"/>
              <a:t>Source Code Control</a:t>
            </a:r>
          </a:p>
          <a:p>
            <a:r>
              <a:rPr lang="en-US" dirty="0"/>
              <a:t>Pipeline Creation</a:t>
            </a:r>
          </a:p>
          <a:p>
            <a:pPr lvl="1"/>
            <a:r>
              <a:rPr lang="en-US" dirty="0"/>
              <a:t>Build</a:t>
            </a:r>
          </a:p>
          <a:p>
            <a:pPr lvl="1"/>
            <a:r>
              <a:rPr lang="en-US" dirty="0"/>
              <a:t>Release</a:t>
            </a:r>
          </a:p>
          <a:p>
            <a:r>
              <a:rPr lang="en-US" dirty="0"/>
              <a:t>Pipeline Configuration</a:t>
            </a:r>
          </a:p>
          <a:p>
            <a:pPr lvl="1"/>
            <a:r>
              <a:rPr lang="en-US" dirty="0"/>
              <a:t>Azure Key Vault</a:t>
            </a:r>
          </a:p>
          <a:p>
            <a:pPr lvl="1"/>
            <a:r>
              <a:rPr lang="en-US" dirty="0"/>
              <a:t>Code Analysis</a:t>
            </a:r>
          </a:p>
          <a:p>
            <a:r>
              <a:rPr lang="en-US" dirty="0"/>
              <a:t>AZ-400 Exam Prep</a:t>
            </a:r>
          </a:p>
        </p:txBody>
      </p:sp>
    </p:spTree>
    <p:extLst>
      <p:ext uri="{BB962C8B-B14F-4D97-AF65-F5344CB8AC3E}">
        <p14:creationId xmlns:p14="http://schemas.microsoft.com/office/powerpoint/2010/main" val="16456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5506" y="2092218"/>
            <a:ext cx="8179748" cy="373949"/>
          </a:xfrm>
        </p:spPr>
        <p:txBody>
          <a:bodyPr/>
          <a:lstStyle/>
          <a:p>
            <a:r>
              <a:rPr lang="en-US" dirty="0"/>
              <a:t>Application Settings and Secrets</a:t>
            </a:r>
          </a:p>
        </p:txBody>
      </p:sp>
    </p:spTree>
    <p:extLst>
      <p:ext uri="{BB962C8B-B14F-4D97-AF65-F5344CB8AC3E}">
        <p14:creationId xmlns:p14="http://schemas.microsoft.com/office/powerpoint/2010/main" val="392264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56C1E-05DB-45BB-8777-C83A4AD78850}"/>
              </a:ext>
            </a:extLst>
          </p:cNvPr>
          <p:cNvSpPr>
            <a:spLocks noGrp="1"/>
          </p:cNvSpPr>
          <p:nvPr>
            <p:ph type="title"/>
          </p:nvPr>
        </p:nvSpPr>
        <p:spPr>
          <a:xfrm>
            <a:off x="441197" y="342900"/>
            <a:ext cx="8263890" cy="415499"/>
          </a:xfrm>
        </p:spPr>
        <p:txBody>
          <a:bodyPr/>
          <a:lstStyle/>
          <a:p>
            <a:r>
              <a:rPr lang="en-US" dirty="0"/>
              <a:t>Key Security Validation Points</a:t>
            </a:r>
          </a:p>
        </p:txBody>
      </p:sp>
      <p:pic>
        <p:nvPicPr>
          <p:cNvPr id="4" name="Picture 3" descr="Flowchart with IDE and Pull, CI, Dev, and Test. Each node has validation and feedback. ">
            <a:extLst>
              <a:ext uri="{FF2B5EF4-FFF2-40B4-BE49-F238E27FC236}">
                <a16:creationId xmlns:a16="http://schemas.microsoft.com/office/drawing/2014/main" id="{BBC67F86-1A35-410F-A608-692AAFD8073C}"/>
              </a:ext>
            </a:extLst>
          </p:cNvPr>
          <p:cNvPicPr>
            <a:picLocks noChangeAspect="1"/>
          </p:cNvPicPr>
          <p:nvPr/>
        </p:nvPicPr>
        <p:blipFill>
          <a:blip r:embed="rId3"/>
          <a:stretch>
            <a:fillRect/>
          </a:stretch>
        </p:blipFill>
        <p:spPr>
          <a:xfrm>
            <a:off x="534691" y="881534"/>
            <a:ext cx="8074618" cy="3763617"/>
          </a:xfrm>
          <a:prstGeom prst="rect">
            <a:avLst/>
          </a:prstGeom>
          <a:ln>
            <a:solidFill>
              <a:schemeClr val="tx1"/>
            </a:solidFill>
          </a:ln>
        </p:spPr>
      </p:pic>
      <p:sp>
        <p:nvSpPr>
          <p:cNvPr id="7" name="TextBox 6">
            <a:extLst>
              <a:ext uri="{FF2B5EF4-FFF2-40B4-BE49-F238E27FC236}">
                <a16:creationId xmlns:a16="http://schemas.microsoft.com/office/drawing/2014/main" id="{356E9BC7-A343-4B2C-B502-9178AC950E3E}"/>
              </a:ext>
            </a:extLst>
          </p:cNvPr>
          <p:cNvSpPr txBox="1"/>
          <p:nvPr/>
        </p:nvSpPr>
        <p:spPr>
          <a:xfrm>
            <a:off x="95098" y="4849978"/>
            <a:ext cx="2157984" cy="215444"/>
          </a:xfrm>
          <a:prstGeom prst="rect">
            <a:avLst/>
          </a:prstGeom>
          <a:noFill/>
        </p:spPr>
        <p:txBody>
          <a:bodyPr wrap="square" lIns="0" tIns="0" rIns="0" bIns="0" rtlCol="0">
            <a:spAutoFit/>
          </a:bodyPr>
          <a:lstStyle/>
          <a:p>
            <a:pPr algn="l"/>
            <a:r>
              <a:rPr lang="en-US" sz="1400" dirty="0">
                <a:solidFill>
                  <a:srgbClr val="0070C0"/>
                </a:solidFill>
              </a:rPr>
              <a:t>timw.info/csv</a:t>
            </a:r>
          </a:p>
        </p:txBody>
      </p:sp>
    </p:spTree>
    <p:extLst>
      <p:ext uri="{BB962C8B-B14F-4D97-AF65-F5344CB8AC3E}">
        <p14:creationId xmlns:p14="http://schemas.microsoft.com/office/powerpoint/2010/main" val="50219439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D2504-CD52-4530-95A0-64324BCD7B4B}"/>
              </a:ext>
            </a:extLst>
          </p:cNvPr>
          <p:cNvSpPr>
            <a:spLocks noGrp="1"/>
          </p:cNvSpPr>
          <p:nvPr>
            <p:ph type="title"/>
          </p:nvPr>
        </p:nvSpPr>
        <p:spPr>
          <a:xfrm>
            <a:off x="441197" y="342900"/>
            <a:ext cx="8453209" cy="415499"/>
          </a:xfrm>
        </p:spPr>
        <p:txBody>
          <a:bodyPr/>
          <a:lstStyle/>
          <a:p>
            <a:r>
              <a:rPr lang="en-US" dirty="0"/>
              <a:t>Integrating Azure Key Vault with Azure Pipeline</a:t>
            </a:r>
          </a:p>
        </p:txBody>
      </p:sp>
      <p:sp>
        <p:nvSpPr>
          <p:cNvPr id="3" name="Text Placeholder 2">
            <a:extLst>
              <a:ext uri="{FF2B5EF4-FFF2-40B4-BE49-F238E27FC236}">
                <a16:creationId xmlns:a16="http://schemas.microsoft.com/office/drawing/2014/main" id="{D463C3F3-1C03-40AA-A1FF-C685CB71C05F}"/>
              </a:ext>
            </a:extLst>
          </p:cNvPr>
          <p:cNvSpPr>
            <a:spLocks noGrp="1"/>
          </p:cNvSpPr>
          <p:nvPr>
            <p:ph type="body" sz="quarter" idx="10"/>
          </p:nvPr>
        </p:nvSpPr>
        <p:spPr>
          <a:xfrm>
            <a:off x="473832" y="874048"/>
            <a:ext cx="8027738" cy="2936188"/>
          </a:xfrm>
        </p:spPr>
        <p:txBody>
          <a:bodyPr/>
          <a:lstStyle/>
          <a:p>
            <a:r>
              <a:rPr lang="en-US" sz="1800" dirty="0"/>
              <a:t>Complete the </a:t>
            </a:r>
            <a:r>
              <a:rPr lang="en-US" sz="1800" dirty="0">
                <a:hlinkClick r:id="rId3"/>
              </a:rPr>
              <a:t>Integrating Azure </a:t>
            </a:r>
            <a:r>
              <a:rPr lang="en-US" sz="1800" dirty="0" err="1">
                <a:hlinkClick r:id="rId3"/>
              </a:rPr>
              <a:t>KeyVault</a:t>
            </a:r>
            <a:r>
              <a:rPr lang="en-US" sz="1800" dirty="0">
                <a:hlinkClick r:id="rId3"/>
              </a:rPr>
              <a:t> with Azure DevOps</a:t>
            </a:r>
            <a:r>
              <a:rPr lang="en-US" sz="1800" dirty="0"/>
              <a:t>. You will learn how to:</a:t>
            </a:r>
          </a:p>
          <a:p>
            <a:pPr marL="428625" lvl="1" indent="-257175">
              <a:buFont typeface="Arial" panose="020B0604020202020204" pitchFamily="34" charset="0"/>
              <a:buChar char="•"/>
            </a:pPr>
            <a:r>
              <a:rPr lang="en-US" sz="1800" dirty="0"/>
              <a:t>Create a key vault, from the Azure portal, to store a MySQL server password</a:t>
            </a:r>
          </a:p>
          <a:p>
            <a:pPr marL="428625" lvl="1" indent="-257175">
              <a:buFont typeface="Arial" panose="020B0604020202020204" pitchFamily="34" charset="0"/>
              <a:buChar char="•"/>
            </a:pPr>
            <a:r>
              <a:rPr lang="en-US" sz="1800" dirty="0"/>
              <a:t>Configure permissions to let a service principal to read the value</a:t>
            </a:r>
          </a:p>
          <a:p>
            <a:pPr marL="428625" lvl="1" indent="-257175">
              <a:buFont typeface="Arial" panose="020B0604020202020204" pitchFamily="34" charset="0"/>
              <a:buChar char="•"/>
            </a:pPr>
            <a:r>
              <a:rPr lang="en-US" sz="1800" dirty="0"/>
              <a:t>Retrieve the password in an Azure pipeline and passed on to subsequent tasks</a:t>
            </a:r>
          </a:p>
          <a:p>
            <a:pPr lvl="1"/>
            <a:endParaRPr lang="en-US" dirty="0">
              <a:solidFill>
                <a:srgbClr val="00B050"/>
              </a:solidFill>
            </a:endParaRPr>
          </a:p>
          <a:p>
            <a:pPr lvl="1"/>
            <a:endParaRPr lang="en-US" dirty="0">
              <a:solidFill>
                <a:srgbClr val="00B050"/>
              </a:solidFill>
            </a:endParaRPr>
          </a:p>
          <a:p>
            <a:pPr lvl="1"/>
            <a:endParaRPr lang="en-US" dirty="0">
              <a:solidFill>
                <a:srgbClr val="00B050"/>
              </a:solidFill>
            </a:endParaRPr>
          </a:p>
          <a:p>
            <a:pPr lvl="1"/>
            <a:endParaRPr lang="en-US" dirty="0">
              <a:solidFill>
                <a:srgbClr val="00B050"/>
              </a:solidFill>
            </a:endParaRPr>
          </a:p>
        </p:txBody>
      </p:sp>
    </p:spTree>
    <p:extLst>
      <p:ext uri="{BB962C8B-B14F-4D97-AF65-F5344CB8AC3E}">
        <p14:creationId xmlns:p14="http://schemas.microsoft.com/office/powerpoint/2010/main" val="93775455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51401-5AC3-46DF-BBCE-F9C1758B99FD}"/>
              </a:ext>
            </a:extLst>
          </p:cNvPr>
          <p:cNvSpPr>
            <a:spLocks noGrp="1"/>
          </p:cNvSpPr>
          <p:nvPr>
            <p:ph type="title"/>
          </p:nvPr>
        </p:nvSpPr>
        <p:spPr/>
        <p:txBody>
          <a:bodyPr/>
          <a:lstStyle/>
          <a:p>
            <a:r>
              <a:rPr lang="en-US" dirty="0"/>
              <a:t>Manage Secrets, Tokens &amp; Certificates</a:t>
            </a:r>
          </a:p>
        </p:txBody>
      </p:sp>
      <p:sp>
        <p:nvSpPr>
          <p:cNvPr id="3" name="Text Placeholder 2">
            <a:extLst>
              <a:ext uri="{FF2B5EF4-FFF2-40B4-BE49-F238E27FC236}">
                <a16:creationId xmlns:a16="http://schemas.microsoft.com/office/drawing/2014/main" id="{60BE4A4A-8D47-4D32-AA90-CDDF54473E5B}"/>
              </a:ext>
            </a:extLst>
          </p:cNvPr>
          <p:cNvSpPr>
            <a:spLocks noGrp="1"/>
          </p:cNvSpPr>
          <p:nvPr>
            <p:ph type="body" sz="quarter" idx="10"/>
          </p:nvPr>
        </p:nvSpPr>
        <p:spPr>
          <a:xfrm>
            <a:off x="438150" y="1105198"/>
            <a:ext cx="3940969" cy="2520690"/>
          </a:xfrm>
        </p:spPr>
        <p:txBody>
          <a:bodyPr/>
          <a:lstStyle/>
          <a:p>
            <a:r>
              <a:rPr lang="en-US" dirty="0"/>
              <a:t>Centralize application secrets</a:t>
            </a:r>
          </a:p>
          <a:p>
            <a:r>
              <a:rPr lang="en-US" dirty="0"/>
              <a:t>Securely store secrets and keys</a:t>
            </a:r>
          </a:p>
          <a:p>
            <a:r>
              <a:rPr lang="en-US" dirty="0"/>
              <a:t>Monitor access and use</a:t>
            </a:r>
          </a:p>
          <a:p>
            <a:r>
              <a:rPr lang="en-US" dirty="0"/>
              <a:t>Simplified administration of application secret</a:t>
            </a:r>
          </a:p>
          <a:p>
            <a:r>
              <a:rPr lang="en-US" dirty="0"/>
              <a:t>Integrate with other Azure services</a:t>
            </a:r>
          </a:p>
        </p:txBody>
      </p:sp>
      <p:pic>
        <p:nvPicPr>
          <p:cNvPr id="5" name="Picture 4" descr="An administrator uses the Azure key vault. The vault has URIs for keys and Usage logging for keys. ">
            <a:extLst>
              <a:ext uri="{FF2B5EF4-FFF2-40B4-BE49-F238E27FC236}">
                <a16:creationId xmlns:a16="http://schemas.microsoft.com/office/drawing/2014/main" id="{F2E230D4-320D-49B7-9144-3403939489C9}"/>
              </a:ext>
            </a:extLst>
          </p:cNvPr>
          <p:cNvPicPr>
            <a:picLocks noChangeAspect="1"/>
          </p:cNvPicPr>
          <p:nvPr/>
        </p:nvPicPr>
        <p:blipFill>
          <a:blip r:embed="rId2"/>
          <a:stretch>
            <a:fillRect/>
          </a:stretch>
        </p:blipFill>
        <p:spPr>
          <a:xfrm>
            <a:off x="4467261" y="1207294"/>
            <a:ext cx="4387853" cy="3014663"/>
          </a:xfrm>
          <a:prstGeom prst="rect">
            <a:avLst/>
          </a:prstGeom>
        </p:spPr>
      </p:pic>
    </p:spTree>
    <p:extLst>
      <p:ext uri="{BB962C8B-B14F-4D97-AF65-F5344CB8AC3E}">
        <p14:creationId xmlns:p14="http://schemas.microsoft.com/office/powerpoint/2010/main" val="207375693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5506" y="2092218"/>
            <a:ext cx="8179748" cy="373949"/>
          </a:xfrm>
        </p:spPr>
        <p:txBody>
          <a:bodyPr/>
          <a:lstStyle/>
          <a:p>
            <a:r>
              <a:rPr lang="en-US" dirty="0"/>
              <a:t>Code Quality and Security</a:t>
            </a:r>
          </a:p>
        </p:txBody>
      </p:sp>
    </p:spTree>
    <p:extLst>
      <p:ext uri="{BB962C8B-B14F-4D97-AF65-F5344CB8AC3E}">
        <p14:creationId xmlns:p14="http://schemas.microsoft.com/office/powerpoint/2010/main" val="3131657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023A7-F93A-41D4-88A1-D622550CB3F7}"/>
              </a:ext>
            </a:extLst>
          </p:cNvPr>
          <p:cNvSpPr>
            <a:spLocks noGrp="1"/>
          </p:cNvSpPr>
          <p:nvPr>
            <p:ph type="title"/>
          </p:nvPr>
        </p:nvSpPr>
        <p:spPr/>
        <p:txBody>
          <a:bodyPr/>
          <a:lstStyle/>
          <a:p>
            <a:r>
              <a:rPr lang="en-US" dirty="0" err="1"/>
              <a:t>SonarCloud</a:t>
            </a:r>
            <a:endParaRPr lang="en-US" dirty="0"/>
          </a:p>
        </p:txBody>
      </p:sp>
      <p:sp>
        <p:nvSpPr>
          <p:cNvPr id="3" name="Rectangle 2">
            <a:extLst>
              <a:ext uri="{FF2B5EF4-FFF2-40B4-BE49-F238E27FC236}">
                <a16:creationId xmlns:a16="http://schemas.microsoft.com/office/drawing/2014/main" id="{4D345B9B-1494-4F48-9201-9AAE194D0732}"/>
              </a:ext>
            </a:extLst>
          </p:cNvPr>
          <p:cNvSpPr/>
          <p:nvPr/>
        </p:nvSpPr>
        <p:spPr>
          <a:xfrm>
            <a:off x="441197" y="1049364"/>
            <a:ext cx="3677261" cy="3693319"/>
          </a:xfrm>
          <a:prstGeom prst="rect">
            <a:avLst/>
          </a:prstGeom>
        </p:spPr>
        <p:txBody>
          <a:bodyPr wrap="square">
            <a:spAutoFit/>
          </a:bodyPr>
          <a:lstStyle/>
          <a:p>
            <a:r>
              <a:rPr lang="en-US" b="1" dirty="0">
                <a:gradFill>
                  <a:gsLst>
                    <a:gs pos="1250">
                      <a:schemeClr val="tx1"/>
                    </a:gs>
                    <a:gs pos="100000">
                      <a:schemeClr val="tx1"/>
                    </a:gs>
                  </a:gsLst>
                  <a:lin ang="5400000" scaled="0"/>
                </a:gradFill>
              </a:rPr>
              <a:t>Technical debt </a:t>
            </a:r>
            <a:r>
              <a:rPr lang="en-US" dirty="0">
                <a:gradFill>
                  <a:gsLst>
                    <a:gs pos="1250">
                      <a:schemeClr val="tx1"/>
                    </a:gs>
                    <a:gs pos="100000">
                      <a:schemeClr val="tx1"/>
                    </a:gs>
                  </a:gsLst>
                  <a:lin ang="5400000" scaled="0"/>
                </a:gradFill>
              </a:rPr>
              <a:t>– measure between the codebase’s current state and an optimal state</a:t>
            </a:r>
          </a:p>
          <a:p>
            <a:endParaRPr lang="en-US" dirty="0">
              <a:gradFill>
                <a:gsLst>
                  <a:gs pos="1250">
                    <a:schemeClr val="tx1"/>
                  </a:gs>
                  <a:gs pos="100000">
                    <a:schemeClr val="tx1"/>
                  </a:gs>
                </a:gsLst>
                <a:lin ang="5400000" scaled="0"/>
              </a:gradFill>
            </a:endParaRPr>
          </a:p>
          <a:p>
            <a:r>
              <a:rPr lang="en-US" dirty="0" err="1">
                <a:gradFill>
                  <a:gsLst>
                    <a:gs pos="1250">
                      <a:schemeClr val="tx1"/>
                    </a:gs>
                    <a:gs pos="100000">
                      <a:schemeClr val="tx1"/>
                    </a:gs>
                  </a:gsLst>
                  <a:lin ang="5400000" scaled="0"/>
                </a:gradFill>
              </a:rPr>
              <a:t>SonarCloud</a:t>
            </a:r>
            <a:r>
              <a:rPr lang="en-US" dirty="0">
                <a:gradFill>
                  <a:gsLst>
                    <a:gs pos="1250">
                      <a:schemeClr val="tx1"/>
                    </a:gs>
                    <a:gs pos="100000">
                      <a:schemeClr val="tx1"/>
                    </a:gs>
                  </a:gsLst>
                  <a:lin ang="5400000" scaled="0"/>
                </a:gradFill>
              </a:rPr>
              <a:t> performs</a:t>
            </a:r>
            <a:br>
              <a:rPr lang="en-US" dirty="0">
                <a:gradFill>
                  <a:gsLst>
                    <a:gs pos="1250">
                      <a:schemeClr val="tx1"/>
                    </a:gs>
                    <a:gs pos="100000">
                      <a:schemeClr val="tx1"/>
                    </a:gs>
                  </a:gsLst>
                  <a:lin ang="5400000" scaled="0"/>
                </a:gradFill>
              </a:rPr>
            </a:br>
            <a:r>
              <a:rPr lang="en-US" dirty="0">
                <a:gradFill>
                  <a:gsLst>
                    <a:gs pos="1250">
                      <a:schemeClr val="tx1"/>
                    </a:gs>
                    <a:gs pos="100000">
                      <a:schemeClr val="tx1"/>
                    </a:gs>
                  </a:gsLst>
                  <a:lin ang="5400000" scaled="0"/>
                </a:gradFill>
              </a:rPr>
              <a:t>	Static code analysis</a:t>
            </a:r>
          </a:p>
          <a:p>
            <a:r>
              <a:rPr lang="en-US" dirty="0">
                <a:gradFill>
                  <a:gsLst>
                    <a:gs pos="1250">
                      <a:schemeClr val="tx1"/>
                    </a:gs>
                    <a:gs pos="100000">
                      <a:schemeClr val="tx1"/>
                    </a:gs>
                  </a:gsLst>
                  <a:lin ang="5400000" scaled="0"/>
                </a:gradFill>
              </a:rPr>
              <a:t>	Bug detection</a:t>
            </a:r>
          </a:p>
          <a:p>
            <a:r>
              <a:rPr lang="en-US" dirty="0">
                <a:gradFill>
                  <a:gsLst>
                    <a:gs pos="1250">
                      <a:schemeClr val="tx1"/>
                    </a:gs>
                    <a:gs pos="100000">
                      <a:schemeClr val="tx1"/>
                    </a:gs>
                  </a:gsLst>
                  <a:lin ang="5400000" scaled="0"/>
                </a:gradFill>
              </a:rPr>
              <a:t>	Security vuln ID</a:t>
            </a:r>
          </a:p>
          <a:p>
            <a:r>
              <a:rPr lang="en-US" dirty="0">
                <a:gradFill>
                  <a:gsLst>
                    <a:gs pos="1250">
                      <a:schemeClr val="tx1"/>
                    </a:gs>
                    <a:gs pos="100000">
                      <a:schemeClr val="tx1"/>
                    </a:gs>
                  </a:gsLst>
                  <a:lin ang="5400000" scaled="0"/>
                </a:gradFill>
              </a:rPr>
              <a:t>	Code smells</a:t>
            </a:r>
          </a:p>
          <a:p>
            <a:endParaRPr lang="en-US" dirty="0">
              <a:gradFill>
                <a:gsLst>
                  <a:gs pos="1250">
                    <a:schemeClr val="tx1"/>
                  </a:gs>
                  <a:gs pos="100000">
                    <a:schemeClr val="tx1"/>
                  </a:gs>
                </a:gsLst>
                <a:lin ang="5400000" scaled="0"/>
              </a:gradFill>
            </a:endParaRPr>
          </a:p>
          <a:p>
            <a:r>
              <a:rPr lang="en-US" dirty="0">
                <a:gradFill>
                  <a:gsLst>
                    <a:gs pos="1250">
                      <a:schemeClr val="tx1"/>
                    </a:gs>
                    <a:gs pos="100000">
                      <a:schemeClr val="tx1"/>
                    </a:gs>
                  </a:gsLst>
                  <a:lin ang="5400000" scaled="0"/>
                </a:gradFill>
              </a:rPr>
              <a:t>SonarQube is the on-premises product</a:t>
            </a:r>
          </a:p>
          <a:p>
            <a:r>
              <a:rPr lang="en-US" dirty="0">
                <a:gradFill>
                  <a:gsLst>
                    <a:gs pos="1250">
                      <a:schemeClr val="tx1"/>
                    </a:gs>
                    <a:gs pos="100000">
                      <a:schemeClr val="tx1"/>
                    </a:gs>
                  </a:gsLst>
                  <a:lin ang="5400000" scaled="0"/>
                </a:gradFill>
              </a:rPr>
              <a:t>	Azure DevOps Server 2019</a:t>
            </a:r>
          </a:p>
        </p:txBody>
      </p:sp>
      <p:pic>
        <p:nvPicPr>
          <p:cNvPr id="4" name="Picture 3">
            <a:extLst>
              <a:ext uri="{FF2B5EF4-FFF2-40B4-BE49-F238E27FC236}">
                <a16:creationId xmlns:a16="http://schemas.microsoft.com/office/drawing/2014/main" id="{28D1AEE7-184C-4B52-92FB-FA1E8E10F8DE}"/>
              </a:ext>
            </a:extLst>
          </p:cNvPr>
          <p:cNvPicPr>
            <a:picLocks noChangeAspect="1"/>
          </p:cNvPicPr>
          <p:nvPr/>
        </p:nvPicPr>
        <p:blipFill>
          <a:blip r:embed="rId3"/>
          <a:stretch>
            <a:fillRect/>
          </a:stretch>
        </p:blipFill>
        <p:spPr>
          <a:xfrm>
            <a:off x="4035168" y="758399"/>
            <a:ext cx="4819048" cy="3790476"/>
          </a:xfrm>
          <a:prstGeom prst="rect">
            <a:avLst/>
          </a:prstGeom>
        </p:spPr>
      </p:pic>
    </p:spTree>
    <p:extLst>
      <p:ext uri="{BB962C8B-B14F-4D97-AF65-F5344CB8AC3E}">
        <p14:creationId xmlns:p14="http://schemas.microsoft.com/office/powerpoint/2010/main" val="419927189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D2504-CD52-4530-95A0-64324BCD7B4B}"/>
              </a:ext>
            </a:extLst>
          </p:cNvPr>
          <p:cNvSpPr>
            <a:spLocks noGrp="1"/>
          </p:cNvSpPr>
          <p:nvPr>
            <p:ph type="title"/>
          </p:nvPr>
        </p:nvSpPr>
        <p:spPr>
          <a:xfrm>
            <a:off x="441197" y="342900"/>
            <a:ext cx="8453209" cy="415499"/>
          </a:xfrm>
        </p:spPr>
        <p:txBody>
          <a:bodyPr/>
          <a:lstStyle/>
          <a:p>
            <a:r>
              <a:rPr lang="en-US" dirty="0" err="1"/>
              <a:t>WhiteSource</a:t>
            </a:r>
            <a:r>
              <a:rPr lang="en-US" dirty="0"/>
              <a:t> Bolt</a:t>
            </a:r>
          </a:p>
        </p:txBody>
      </p:sp>
      <p:pic>
        <p:nvPicPr>
          <p:cNvPr id="3074" name="Picture 2">
            <a:extLst>
              <a:ext uri="{FF2B5EF4-FFF2-40B4-BE49-F238E27FC236}">
                <a16:creationId xmlns:a16="http://schemas.microsoft.com/office/drawing/2014/main" id="{688EFCF6-0768-4AC7-B8E1-0202349B5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697" y="830542"/>
            <a:ext cx="8588606" cy="4070641"/>
          </a:xfrm>
          <a:prstGeom prst="rect">
            <a:avLst/>
          </a:prstGeom>
          <a:noFill/>
          <a:ln w="254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52554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5506" y="2092218"/>
            <a:ext cx="8179748" cy="373949"/>
          </a:xfrm>
        </p:spPr>
        <p:txBody>
          <a:bodyPr/>
          <a:lstStyle/>
          <a:p>
            <a:r>
              <a:rPr lang="en-US" dirty="0"/>
              <a:t>Container Build Strategy</a:t>
            </a:r>
          </a:p>
        </p:txBody>
      </p:sp>
    </p:spTree>
    <p:extLst>
      <p:ext uri="{BB962C8B-B14F-4D97-AF65-F5344CB8AC3E}">
        <p14:creationId xmlns:p14="http://schemas.microsoft.com/office/powerpoint/2010/main" val="488985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1A624-BD17-43DD-A8F4-866EADAC818F}"/>
              </a:ext>
            </a:extLst>
          </p:cNvPr>
          <p:cNvSpPr>
            <a:spLocks noGrp="1"/>
          </p:cNvSpPr>
          <p:nvPr>
            <p:ph type="title"/>
          </p:nvPr>
        </p:nvSpPr>
        <p:spPr/>
        <p:txBody>
          <a:bodyPr/>
          <a:lstStyle/>
          <a:p>
            <a:r>
              <a:rPr lang="en-US" dirty="0"/>
              <a:t>Microservices and Containers</a:t>
            </a:r>
          </a:p>
        </p:txBody>
      </p:sp>
      <p:sp>
        <p:nvSpPr>
          <p:cNvPr id="4" name="Rectangle 3">
            <a:extLst>
              <a:ext uri="{FF2B5EF4-FFF2-40B4-BE49-F238E27FC236}">
                <a16:creationId xmlns:a16="http://schemas.microsoft.com/office/drawing/2014/main" id="{B5E61557-9806-4781-BC9B-630E1CB7FDD3}"/>
              </a:ext>
            </a:extLst>
          </p:cNvPr>
          <p:cNvSpPr/>
          <p:nvPr/>
        </p:nvSpPr>
        <p:spPr>
          <a:xfrm>
            <a:off x="427817" y="4331302"/>
            <a:ext cx="7815780" cy="646331"/>
          </a:xfrm>
          <a:prstGeom prst="rect">
            <a:avLst/>
          </a:prstGeom>
        </p:spPr>
        <p:txBody>
          <a:bodyPr wrap="square">
            <a:spAutoFit/>
          </a:bodyPr>
          <a:lstStyle/>
          <a:p>
            <a:pPr marL="301229" indent="-301229" defTabSz="685775"/>
            <a:r>
              <a:rPr lang="en-US" sz="1350" dirty="0">
                <a:solidFill>
                  <a:srgbClr val="00B050"/>
                </a:solidFill>
                <a:latin typeface="Segoe UI"/>
              </a:rPr>
              <a:t>✔️</a:t>
            </a:r>
            <a:r>
              <a:rPr lang="en-US" sz="1350" dirty="0">
                <a:solidFill>
                  <a:srgbClr val="1A1A1A"/>
                </a:solidFill>
                <a:latin typeface="Segoe UI"/>
              </a:rPr>
              <a:t> </a:t>
            </a:r>
            <a:r>
              <a:rPr lang="en-US" dirty="0">
                <a:solidFill>
                  <a:srgbClr val="1A1A1A"/>
                </a:solidFill>
                <a:latin typeface="Segoe UI"/>
              </a:rPr>
              <a:t>With Microservices every part of the application is deployed as a fully self-contained component</a:t>
            </a:r>
            <a:endParaRPr lang="en-US" sz="1350" dirty="0">
              <a:solidFill>
                <a:srgbClr val="1A1A1A"/>
              </a:solidFill>
              <a:latin typeface="Segoe UI"/>
            </a:endParaRPr>
          </a:p>
        </p:txBody>
      </p:sp>
      <p:pic>
        <p:nvPicPr>
          <p:cNvPr id="7" name="Picture 6" descr="The monolithic approach is shown with one app. The microservices approach is shown with multiple apps.">
            <a:extLst>
              <a:ext uri="{FF2B5EF4-FFF2-40B4-BE49-F238E27FC236}">
                <a16:creationId xmlns:a16="http://schemas.microsoft.com/office/drawing/2014/main" id="{A6E34D1B-0A5A-4998-BB60-50EC2AF55265}"/>
              </a:ext>
            </a:extLst>
          </p:cNvPr>
          <p:cNvPicPr>
            <a:picLocks noChangeAspect="1"/>
          </p:cNvPicPr>
          <p:nvPr/>
        </p:nvPicPr>
        <p:blipFill>
          <a:blip r:embed="rId3"/>
          <a:stretch>
            <a:fillRect/>
          </a:stretch>
        </p:blipFill>
        <p:spPr>
          <a:xfrm>
            <a:off x="930728" y="1039565"/>
            <a:ext cx="6396719" cy="3054242"/>
          </a:xfrm>
          <a:prstGeom prst="rect">
            <a:avLst/>
          </a:prstGeom>
        </p:spPr>
      </p:pic>
    </p:spTree>
    <p:extLst>
      <p:ext uri="{BB962C8B-B14F-4D97-AF65-F5344CB8AC3E}">
        <p14:creationId xmlns:p14="http://schemas.microsoft.com/office/powerpoint/2010/main" val="161575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4F568-E33A-42FB-B567-A2A74D72DF87}"/>
              </a:ext>
            </a:extLst>
          </p:cNvPr>
          <p:cNvSpPr>
            <a:spLocks noGrp="1"/>
          </p:cNvSpPr>
          <p:nvPr>
            <p:ph type="title"/>
          </p:nvPr>
        </p:nvSpPr>
        <p:spPr/>
        <p:txBody>
          <a:bodyPr/>
          <a:lstStyle/>
          <a:p>
            <a:r>
              <a:rPr lang="en-US" dirty="0" err="1"/>
              <a:t>Dockerfile</a:t>
            </a:r>
            <a:r>
              <a:rPr lang="en-US" dirty="0"/>
              <a:t> Core Concepts</a:t>
            </a:r>
          </a:p>
        </p:txBody>
      </p:sp>
      <p:sp>
        <p:nvSpPr>
          <p:cNvPr id="3" name="Text Placeholder 2">
            <a:extLst>
              <a:ext uri="{FF2B5EF4-FFF2-40B4-BE49-F238E27FC236}">
                <a16:creationId xmlns:a16="http://schemas.microsoft.com/office/drawing/2014/main" id="{A3D303E6-5EF6-4BF0-B3F6-B0D9540B6405}"/>
              </a:ext>
            </a:extLst>
          </p:cNvPr>
          <p:cNvSpPr>
            <a:spLocks noGrp="1"/>
          </p:cNvSpPr>
          <p:nvPr>
            <p:ph type="body" sz="quarter" idx="10"/>
          </p:nvPr>
        </p:nvSpPr>
        <p:spPr>
          <a:xfrm>
            <a:off x="439793" y="1075778"/>
            <a:ext cx="8263890" cy="2649956"/>
          </a:xfrm>
        </p:spPr>
        <p:txBody>
          <a:bodyPr/>
          <a:lstStyle/>
          <a:p>
            <a:r>
              <a:rPr lang="en-US" dirty="0">
                <a:latin typeface="Lucida Sans" panose="020B0602030504020204" pitchFamily="34" charset="0"/>
              </a:rPr>
              <a:t>FROM ubuntu</a:t>
            </a:r>
          </a:p>
          <a:p>
            <a:r>
              <a:rPr lang="en-US" dirty="0">
                <a:latin typeface="Lucida Sans" panose="020B0602030504020204" pitchFamily="34" charset="0"/>
              </a:rPr>
              <a:t>LABEL maintainer="greglow@contoso.com"</a:t>
            </a:r>
          </a:p>
          <a:p>
            <a:r>
              <a:rPr lang="en-US" dirty="0">
                <a:latin typeface="Lucida Sans" panose="020B0602030504020204" pitchFamily="34" charset="0"/>
              </a:rPr>
              <a:t>ADD </a:t>
            </a:r>
            <a:r>
              <a:rPr lang="en-US" dirty="0" err="1">
                <a:latin typeface="Lucida Sans" panose="020B0602030504020204" pitchFamily="34" charset="0"/>
              </a:rPr>
              <a:t>appsetup</a:t>
            </a:r>
            <a:r>
              <a:rPr lang="en-US" dirty="0">
                <a:latin typeface="Lucida Sans" panose="020B0602030504020204" pitchFamily="34" charset="0"/>
              </a:rPr>
              <a:t> /</a:t>
            </a:r>
          </a:p>
          <a:p>
            <a:r>
              <a:rPr lang="en-US" dirty="0">
                <a:latin typeface="Lucida Sans" panose="020B0602030504020204" pitchFamily="34" charset="0"/>
              </a:rPr>
              <a:t>RUN /bin/bash -c 'source $HOME/.</a:t>
            </a:r>
            <a:r>
              <a:rPr lang="en-US" dirty="0" err="1">
                <a:latin typeface="Lucida Sans" panose="020B0602030504020204" pitchFamily="34" charset="0"/>
              </a:rPr>
              <a:t>bashrc</a:t>
            </a:r>
            <a:r>
              <a:rPr lang="en-US" dirty="0">
                <a:latin typeface="Lucida Sans" panose="020B0602030504020204" pitchFamily="34" charset="0"/>
              </a:rPr>
              <a:t>; \</a:t>
            </a:r>
          </a:p>
          <a:p>
            <a:r>
              <a:rPr lang="en-US" dirty="0">
                <a:latin typeface="Lucida Sans" panose="020B0602030504020204" pitchFamily="34" charset="0"/>
              </a:rPr>
              <a:t>echo $HOME'</a:t>
            </a:r>
          </a:p>
          <a:p>
            <a:r>
              <a:rPr lang="en-US" dirty="0">
                <a:latin typeface="Lucida Sans" panose="020B0602030504020204" pitchFamily="34" charset="0"/>
              </a:rPr>
              <a:t>CMD ["echo", "Hello World from within the container"]</a:t>
            </a:r>
          </a:p>
          <a:p>
            <a:endParaRPr lang="en-US" dirty="0"/>
          </a:p>
        </p:txBody>
      </p:sp>
      <p:sp>
        <p:nvSpPr>
          <p:cNvPr id="4" name="Rectangle 3">
            <a:extLst>
              <a:ext uri="{FF2B5EF4-FFF2-40B4-BE49-F238E27FC236}">
                <a16:creationId xmlns:a16="http://schemas.microsoft.com/office/drawing/2014/main" id="{25A2BF5D-EC54-40FC-A74F-EF351085AF17}"/>
              </a:ext>
            </a:extLst>
          </p:cNvPr>
          <p:cNvSpPr/>
          <p:nvPr/>
        </p:nvSpPr>
        <p:spPr>
          <a:xfrm>
            <a:off x="378831" y="3995400"/>
            <a:ext cx="8114252" cy="854080"/>
          </a:xfrm>
          <a:prstGeom prst="rect">
            <a:avLst/>
          </a:prstGeom>
        </p:spPr>
        <p:txBody>
          <a:bodyPr wrap="square">
            <a:spAutoFit/>
          </a:bodyPr>
          <a:lstStyle/>
          <a:p>
            <a:pPr marL="301229" indent="-301229" defTabSz="685775"/>
            <a:r>
              <a:rPr lang="en-US" sz="1350" dirty="0">
                <a:solidFill>
                  <a:srgbClr val="00B050"/>
                </a:solidFill>
                <a:latin typeface="Segoe UI"/>
              </a:rPr>
              <a:t>✔️</a:t>
            </a:r>
            <a:r>
              <a:rPr lang="en-US" sz="1350" dirty="0">
                <a:solidFill>
                  <a:srgbClr val="1A1A1A"/>
                </a:solidFill>
                <a:latin typeface="Segoe UI"/>
              </a:rPr>
              <a:t> </a:t>
            </a:r>
            <a:r>
              <a:rPr lang="en-US" dirty="0" err="1">
                <a:solidFill>
                  <a:srgbClr val="1A1A1A"/>
                </a:solidFill>
                <a:latin typeface="Segoe UI"/>
              </a:rPr>
              <a:t>Dockerfiles</a:t>
            </a:r>
            <a:r>
              <a:rPr lang="en-US" dirty="0">
                <a:solidFill>
                  <a:srgbClr val="1A1A1A"/>
                </a:solidFill>
                <a:latin typeface="Segoe UI"/>
              </a:rPr>
              <a:t> are text files that contain the commands needed by </a:t>
            </a:r>
            <a:r>
              <a:rPr lang="en-US" b="1" dirty="0">
                <a:solidFill>
                  <a:srgbClr val="1A1A1A"/>
                </a:solidFill>
                <a:latin typeface="Segoe UI"/>
              </a:rPr>
              <a:t>docker build</a:t>
            </a:r>
            <a:r>
              <a:rPr lang="en-US" dirty="0">
                <a:solidFill>
                  <a:srgbClr val="1A1A1A"/>
                </a:solidFill>
                <a:latin typeface="Segoe UI"/>
              </a:rPr>
              <a:t> to assemble an image</a:t>
            </a:r>
            <a:endParaRPr lang="en-US" sz="1324" dirty="0">
              <a:solidFill>
                <a:srgbClr val="1A1A1A"/>
              </a:solidFill>
              <a:latin typeface="Segoe UI"/>
            </a:endParaRPr>
          </a:p>
          <a:p>
            <a:pPr defTabSz="685775"/>
            <a:endParaRPr lang="en-US" sz="1350" dirty="0">
              <a:solidFill>
                <a:srgbClr val="1A1A1A"/>
              </a:solidFill>
              <a:latin typeface="Segoe UI"/>
            </a:endParaRPr>
          </a:p>
        </p:txBody>
      </p:sp>
    </p:spTree>
    <p:extLst>
      <p:ext uri="{BB962C8B-B14F-4D97-AF65-F5344CB8AC3E}">
        <p14:creationId xmlns:p14="http://schemas.microsoft.com/office/powerpoint/2010/main" val="94108406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2 of 2 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Infrastructure and configuration management</a:t>
            </a:r>
          </a:p>
          <a:p>
            <a:r>
              <a:rPr lang="en-US" dirty="0"/>
              <a:t>Continuous monitoring</a:t>
            </a:r>
          </a:p>
          <a:p>
            <a:r>
              <a:rPr lang="en-US" dirty="0"/>
              <a:t>Dependency management</a:t>
            </a:r>
          </a:p>
          <a:p>
            <a:r>
              <a:rPr lang="en-US" dirty="0"/>
              <a:t>System feedback mechanisms</a:t>
            </a:r>
          </a:p>
          <a:p>
            <a:r>
              <a:rPr lang="en-US" dirty="0"/>
              <a:t>AZ-400 exam strategy, revisited</a:t>
            </a:r>
          </a:p>
          <a:p>
            <a:endParaRPr lang="en-US" dirty="0"/>
          </a:p>
        </p:txBody>
      </p:sp>
    </p:spTree>
    <p:extLst>
      <p:ext uri="{BB962C8B-B14F-4D97-AF65-F5344CB8AC3E}">
        <p14:creationId xmlns:p14="http://schemas.microsoft.com/office/powerpoint/2010/main" val="262326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F292C-66B2-4DFE-BA39-E4894F75317E}"/>
              </a:ext>
            </a:extLst>
          </p:cNvPr>
          <p:cNvSpPr>
            <a:spLocks noGrp="1"/>
          </p:cNvSpPr>
          <p:nvPr>
            <p:ph type="title"/>
          </p:nvPr>
        </p:nvSpPr>
        <p:spPr>
          <a:xfrm>
            <a:off x="441197" y="342900"/>
            <a:ext cx="8263890" cy="415499"/>
          </a:xfrm>
        </p:spPr>
        <p:txBody>
          <a:bodyPr/>
          <a:lstStyle/>
          <a:p>
            <a:r>
              <a:rPr lang="en-US" b="1" dirty="0"/>
              <a:t>Optimizing Docker Container Builds</a:t>
            </a:r>
            <a:endParaRPr lang="en-US" dirty="0"/>
          </a:p>
        </p:txBody>
      </p:sp>
      <p:sp>
        <p:nvSpPr>
          <p:cNvPr id="4" name="Text Placeholder 3">
            <a:extLst>
              <a:ext uri="{FF2B5EF4-FFF2-40B4-BE49-F238E27FC236}">
                <a16:creationId xmlns:a16="http://schemas.microsoft.com/office/drawing/2014/main" id="{6DAC7939-E861-41AC-BBA1-9B75FE036B85}"/>
              </a:ext>
            </a:extLst>
          </p:cNvPr>
          <p:cNvSpPr>
            <a:spLocks noGrp="1"/>
          </p:cNvSpPr>
          <p:nvPr>
            <p:ph type="body" sz="quarter" idx="10"/>
          </p:nvPr>
        </p:nvSpPr>
        <p:spPr>
          <a:xfrm>
            <a:off x="439793" y="1075778"/>
            <a:ext cx="8263890" cy="2649956"/>
          </a:xfrm>
        </p:spPr>
        <p:txBody>
          <a:bodyPr/>
          <a:lstStyle/>
          <a:p>
            <a:pPr marL="342900" indent="-342900">
              <a:buFont typeface="Arial" panose="020B0604020202020204" pitchFamily="34" charset="0"/>
              <a:buChar char="•"/>
            </a:pPr>
            <a:r>
              <a:rPr lang="en-US" dirty="0"/>
              <a:t>Keep the image size as small as possible</a:t>
            </a:r>
          </a:p>
          <a:p>
            <a:pPr marL="342900" indent="-342900">
              <a:buFont typeface="Arial" panose="020B0604020202020204" pitchFamily="34" charset="0"/>
              <a:buChar char="•"/>
            </a:pPr>
            <a:r>
              <a:rPr lang="en-US" b="1" dirty="0"/>
              <a:t>Layer</a:t>
            </a:r>
            <a:r>
              <a:rPr lang="en-US" dirty="0"/>
              <a:t>s are additional instructions added to the </a:t>
            </a:r>
            <a:r>
              <a:rPr lang="en-US" dirty="0" err="1"/>
              <a:t>Dockerfile</a:t>
            </a:r>
            <a:r>
              <a:rPr lang="en-US" dirty="0"/>
              <a:t> </a:t>
            </a:r>
          </a:p>
          <a:p>
            <a:endParaRPr lang="en-US" dirty="0"/>
          </a:p>
          <a:p>
            <a:pPr marL="342900" indent="-342900">
              <a:buFont typeface="Arial" panose="020B0604020202020204" pitchFamily="34" charset="0"/>
              <a:buChar char="•"/>
            </a:pPr>
            <a:r>
              <a:rPr lang="en-US" dirty="0"/>
              <a:t>Each FROM instruction starts a new stage</a:t>
            </a:r>
          </a:p>
          <a:p>
            <a:pPr marL="342900" indent="-342900">
              <a:buFont typeface="Arial" panose="020B0604020202020204" pitchFamily="34" charset="0"/>
              <a:buChar char="•"/>
            </a:pPr>
            <a:r>
              <a:rPr lang="en-US" dirty="0"/>
              <a:t>The stages are numbered in order, starting with stage 0</a:t>
            </a:r>
          </a:p>
          <a:p>
            <a:pPr marL="342900" indent="-342900">
              <a:buFont typeface="Arial" panose="020B0604020202020204" pitchFamily="34" charset="0"/>
              <a:buChar char="•"/>
            </a:pPr>
            <a:r>
              <a:rPr lang="en-US" dirty="0"/>
              <a:t>Stages are named using an AS clause</a:t>
            </a:r>
          </a:p>
          <a:p>
            <a:pPr marL="342900" indent="-342900">
              <a:buFont typeface="Arial" panose="020B0604020202020204" pitchFamily="34" charset="0"/>
              <a:buChar char="•"/>
            </a:pPr>
            <a:r>
              <a:rPr lang="en-US" dirty="0"/>
              <a:t>Naming stages lets you build them separately</a:t>
            </a:r>
          </a:p>
        </p:txBody>
      </p:sp>
    </p:spTree>
    <p:extLst>
      <p:ext uri="{BB962C8B-B14F-4D97-AF65-F5344CB8AC3E}">
        <p14:creationId xmlns:p14="http://schemas.microsoft.com/office/powerpoint/2010/main" val="295268939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Mobile DevOps</a:t>
            </a:r>
          </a:p>
        </p:txBody>
      </p:sp>
    </p:spTree>
    <p:extLst>
      <p:ext uri="{BB962C8B-B14F-4D97-AF65-F5344CB8AC3E}">
        <p14:creationId xmlns:p14="http://schemas.microsoft.com/office/powerpoint/2010/main" val="7164604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C0885-9660-42ED-B074-34059C74AD9F}"/>
              </a:ext>
            </a:extLst>
          </p:cNvPr>
          <p:cNvSpPr>
            <a:spLocks noGrp="1"/>
          </p:cNvSpPr>
          <p:nvPr>
            <p:ph type="title"/>
          </p:nvPr>
        </p:nvSpPr>
        <p:spPr/>
        <p:txBody>
          <a:bodyPr/>
          <a:lstStyle/>
          <a:p>
            <a:r>
              <a:rPr lang="en-US" dirty="0"/>
              <a:t>Visual Studio App Center</a:t>
            </a:r>
          </a:p>
        </p:txBody>
      </p:sp>
      <p:sp>
        <p:nvSpPr>
          <p:cNvPr id="8" name="Text Placeholder 7">
            <a:extLst>
              <a:ext uri="{FF2B5EF4-FFF2-40B4-BE49-F238E27FC236}">
                <a16:creationId xmlns:a16="http://schemas.microsoft.com/office/drawing/2014/main" id="{44225705-24B6-471B-909E-D1482DD98F13}"/>
              </a:ext>
            </a:extLst>
          </p:cNvPr>
          <p:cNvSpPr>
            <a:spLocks noGrp="1"/>
          </p:cNvSpPr>
          <p:nvPr>
            <p:ph type="body" sz="quarter" idx="10"/>
          </p:nvPr>
        </p:nvSpPr>
        <p:spPr>
          <a:xfrm>
            <a:off x="438150" y="1076623"/>
            <a:ext cx="3448050" cy="3037755"/>
          </a:xfrm>
        </p:spPr>
        <p:txBody>
          <a:bodyPr/>
          <a:lstStyle/>
          <a:p>
            <a:r>
              <a:rPr lang="en-US" dirty="0"/>
              <a:t>App Center brings together multiple services into an integrated cloud solution</a:t>
            </a:r>
          </a:p>
          <a:p>
            <a:r>
              <a:rPr lang="en-US" dirty="0"/>
              <a:t>Developers use App Center to Build, Test, and Distribute applications</a:t>
            </a:r>
          </a:p>
          <a:p>
            <a:r>
              <a:rPr lang="en-US" dirty="0"/>
              <a:t>Once the app's deployed, developers can monitor the status and usage of the app</a:t>
            </a:r>
          </a:p>
        </p:txBody>
      </p:sp>
      <p:pic>
        <p:nvPicPr>
          <p:cNvPr id="6" name="Picture 5" descr="App Center helps you build, test, deploy, and montior your iOS, Android, Windows, and macOS apps - All in one place.">
            <a:extLst>
              <a:ext uri="{FF2B5EF4-FFF2-40B4-BE49-F238E27FC236}">
                <a16:creationId xmlns:a16="http://schemas.microsoft.com/office/drawing/2014/main" id="{C7C27079-C105-445B-93A5-44928FC50F6C}"/>
              </a:ext>
            </a:extLst>
          </p:cNvPr>
          <p:cNvPicPr>
            <a:picLocks noChangeAspect="1"/>
          </p:cNvPicPr>
          <p:nvPr/>
        </p:nvPicPr>
        <p:blipFill>
          <a:blip r:embed="rId3"/>
          <a:stretch>
            <a:fillRect/>
          </a:stretch>
        </p:blipFill>
        <p:spPr>
          <a:xfrm>
            <a:off x="3964782" y="1044097"/>
            <a:ext cx="4813429" cy="3653465"/>
          </a:xfrm>
          <a:prstGeom prst="rect">
            <a:avLst/>
          </a:prstGeom>
        </p:spPr>
      </p:pic>
    </p:spTree>
    <p:extLst>
      <p:ext uri="{BB962C8B-B14F-4D97-AF65-F5344CB8AC3E}">
        <p14:creationId xmlns:p14="http://schemas.microsoft.com/office/powerpoint/2010/main" val="63669624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0D5D8-61E0-4695-92F0-98E90A35A077}"/>
              </a:ext>
            </a:extLst>
          </p:cNvPr>
          <p:cNvSpPr>
            <a:spLocks noGrp="1"/>
          </p:cNvSpPr>
          <p:nvPr>
            <p:ph type="title"/>
          </p:nvPr>
        </p:nvSpPr>
        <p:spPr/>
        <p:txBody>
          <a:bodyPr/>
          <a:lstStyle/>
          <a:p>
            <a:r>
              <a:rPr lang="en-US" b="1" dirty="0"/>
              <a:t>Continuous Integration in Minutes</a:t>
            </a:r>
            <a:endParaRPr lang="en-US" dirty="0"/>
          </a:p>
        </p:txBody>
      </p:sp>
      <p:sp>
        <p:nvSpPr>
          <p:cNvPr id="3" name="Text Placeholder 2">
            <a:extLst>
              <a:ext uri="{FF2B5EF4-FFF2-40B4-BE49-F238E27FC236}">
                <a16:creationId xmlns:a16="http://schemas.microsoft.com/office/drawing/2014/main" id="{C8F589BF-1C82-4D49-9C24-501746781DC2}"/>
              </a:ext>
            </a:extLst>
          </p:cNvPr>
          <p:cNvSpPr>
            <a:spLocks noGrp="1"/>
          </p:cNvSpPr>
          <p:nvPr>
            <p:ph type="body" sz="quarter" idx="10"/>
          </p:nvPr>
        </p:nvSpPr>
        <p:spPr>
          <a:xfrm>
            <a:off x="417593" y="1107969"/>
            <a:ext cx="3809612" cy="3360920"/>
          </a:xfrm>
        </p:spPr>
        <p:txBody>
          <a:bodyPr/>
          <a:lstStyle/>
          <a:p>
            <a:r>
              <a:rPr lang="en-US" dirty="0"/>
              <a:t>Build apps more frequently and  faster- iOS, Android, Windows, and macOS </a:t>
            </a:r>
          </a:p>
          <a:p>
            <a:r>
              <a:rPr lang="en-US" dirty="0"/>
              <a:t>Connect to your GitHub, Bitbucket or Azure repos and build your apps </a:t>
            </a:r>
          </a:p>
          <a:p>
            <a:r>
              <a:rPr lang="en-US" dirty="0"/>
              <a:t>Create an installable app package - GitHub, or Git repos on Bitbucket and Azure DevOps</a:t>
            </a:r>
          </a:p>
        </p:txBody>
      </p:sp>
      <p:pic>
        <p:nvPicPr>
          <p:cNvPr id="4" name="Picture 3" descr="Screenshot of the App Center branches.">
            <a:extLst>
              <a:ext uri="{FF2B5EF4-FFF2-40B4-BE49-F238E27FC236}">
                <a16:creationId xmlns:a16="http://schemas.microsoft.com/office/drawing/2014/main" id="{4E90ADA6-AC10-42AB-9032-B119F197A4D6}"/>
              </a:ext>
            </a:extLst>
          </p:cNvPr>
          <p:cNvPicPr>
            <a:picLocks noChangeAspect="1"/>
          </p:cNvPicPr>
          <p:nvPr/>
        </p:nvPicPr>
        <p:blipFill rotWithShape="1">
          <a:blip r:embed="rId2"/>
          <a:srcRect r="28624"/>
          <a:stretch/>
        </p:blipFill>
        <p:spPr>
          <a:xfrm>
            <a:off x="4559753" y="1112676"/>
            <a:ext cx="3984755" cy="3281387"/>
          </a:xfrm>
          <a:prstGeom prst="rect">
            <a:avLst/>
          </a:prstGeom>
          <a:ln>
            <a:solidFill>
              <a:schemeClr val="tx1"/>
            </a:solidFill>
          </a:ln>
        </p:spPr>
      </p:pic>
    </p:spTree>
    <p:extLst>
      <p:ext uri="{BB962C8B-B14F-4D97-AF65-F5344CB8AC3E}">
        <p14:creationId xmlns:p14="http://schemas.microsoft.com/office/powerpoint/2010/main" val="8809935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B21CC-2F69-42BB-9445-8D1B11176AC1}"/>
              </a:ext>
            </a:extLst>
          </p:cNvPr>
          <p:cNvSpPr>
            <a:spLocks noGrp="1"/>
          </p:cNvSpPr>
          <p:nvPr>
            <p:ph type="title"/>
          </p:nvPr>
        </p:nvSpPr>
        <p:spPr/>
        <p:txBody>
          <a:bodyPr/>
          <a:lstStyle/>
          <a:p>
            <a:r>
              <a:rPr lang="en-US" dirty="0"/>
              <a:t>Run UI Tests</a:t>
            </a:r>
          </a:p>
        </p:txBody>
      </p:sp>
      <p:sp>
        <p:nvSpPr>
          <p:cNvPr id="3" name="Text Placeholder 2">
            <a:extLst>
              <a:ext uri="{FF2B5EF4-FFF2-40B4-BE49-F238E27FC236}">
                <a16:creationId xmlns:a16="http://schemas.microsoft.com/office/drawing/2014/main" id="{EF9BEC71-AE53-48C4-8F64-023AD2129600}"/>
              </a:ext>
            </a:extLst>
          </p:cNvPr>
          <p:cNvSpPr>
            <a:spLocks noGrp="1"/>
          </p:cNvSpPr>
          <p:nvPr>
            <p:ph type="body" sz="quarter" idx="10"/>
          </p:nvPr>
        </p:nvSpPr>
        <p:spPr>
          <a:xfrm>
            <a:off x="438150" y="1076623"/>
            <a:ext cx="4112419" cy="3748718"/>
          </a:xfrm>
        </p:spPr>
        <p:txBody>
          <a:bodyPr/>
          <a:lstStyle/>
          <a:p>
            <a:r>
              <a:rPr lang="en-US" dirty="0"/>
              <a:t>Upload your test suite after completing a build</a:t>
            </a:r>
          </a:p>
          <a:p>
            <a:r>
              <a:rPr lang="en-US" dirty="0"/>
              <a:t>Generate a test upload shell command, add it to your app’s repo </a:t>
            </a:r>
          </a:p>
          <a:p>
            <a:r>
              <a:rPr lang="en-US" dirty="0"/>
              <a:t>When your test code finishes executing, a detailed report will appear in the App Center Test</a:t>
            </a:r>
          </a:p>
          <a:p>
            <a:r>
              <a:rPr lang="en-US" dirty="0"/>
              <a:t>App Center provides device logs, test framework logs, and the line in which the failure occurred </a:t>
            </a:r>
          </a:p>
        </p:txBody>
      </p:sp>
      <p:pic>
        <p:nvPicPr>
          <p:cNvPr id="4" name="Picture 3" descr="Screenshot of the App Center App Launches page. ">
            <a:extLst>
              <a:ext uri="{FF2B5EF4-FFF2-40B4-BE49-F238E27FC236}">
                <a16:creationId xmlns:a16="http://schemas.microsoft.com/office/drawing/2014/main" id="{B9E1E184-7FBF-4789-8D32-DE8FD38EE0A9}"/>
              </a:ext>
            </a:extLst>
          </p:cNvPr>
          <p:cNvPicPr>
            <a:picLocks noChangeAspect="1"/>
          </p:cNvPicPr>
          <p:nvPr/>
        </p:nvPicPr>
        <p:blipFill>
          <a:blip r:embed="rId2"/>
          <a:stretch>
            <a:fillRect/>
          </a:stretch>
        </p:blipFill>
        <p:spPr>
          <a:xfrm>
            <a:off x="4779169" y="1128712"/>
            <a:ext cx="3853843" cy="3643313"/>
          </a:xfrm>
          <a:prstGeom prst="rect">
            <a:avLst/>
          </a:prstGeom>
          <a:ln>
            <a:solidFill>
              <a:schemeClr val="tx1"/>
            </a:solidFill>
          </a:ln>
        </p:spPr>
      </p:pic>
      <p:sp>
        <p:nvSpPr>
          <p:cNvPr id="5" name="Rectangle 4">
            <a:extLst>
              <a:ext uri="{FF2B5EF4-FFF2-40B4-BE49-F238E27FC236}">
                <a16:creationId xmlns:a16="http://schemas.microsoft.com/office/drawing/2014/main" id="{25250245-1AC3-4061-B903-C30E2FAA346E}"/>
              </a:ext>
            </a:extLst>
          </p:cNvPr>
          <p:cNvSpPr/>
          <p:nvPr/>
        </p:nvSpPr>
        <p:spPr bwMode="auto">
          <a:xfrm>
            <a:off x="4779169" y="342900"/>
            <a:ext cx="3853843" cy="571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Vs Appium / Selenium</a:t>
            </a:r>
          </a:p>
        </p:txBody>
      </p:sp>
    </p:spTree>
    <p:extLst>
      <p:ext uri="{BB962C8B-B14F-4D97-AF65-F5344CB8AC3E}">
        <p14:creationId xmlns:p14="http://schemas.microsoft.com/office/powerpoint/2010/main" val="272416227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8D6E3-639B-42AA-BF46-BC2A99643280}"/>
              </a:ext>
            </a:extLst>
          </p:cNvPr>
          <p:cNvSpPr>
            <a:spLocks noGrp="1"/>
          </p:cNvSpPr>
          <p:nvPr>
            <p:ph type="title"/>
          </p:nvPr>
        </p:nvSpPr>
        <p:spPr/>
        <p:txBody>
          <a:bodyPr/>
          <a:lstStyle/>
          <a:p>
            <a:r>
              <a:rPr lang="en-US" dirty="0"/>
              <a:t>App Center Distribution</a:t>
            </a:r>
          </a:p>
        </p:txBody>
      </p:sp>
      <p:sp>
        <p:nvSpPr>
          <p:cNvPr id="3" name="Text Placeholder 2">
            <a:extLst>
              <a:ext uri="{FF2B5EF4-FFF2-40B4-BE49-F238E27FC236}">
                <a16:creationId xmlns:a16="http://schemas.microsoft.com/office/drawing/2014/main" id="{338A860B-4123-4F3E-B8E1-7DF96D732953}"/>
              </a:ext>
            </a:extLst>
          </p:cNvPr>
          <p:cNvSpPr>
            <a:spLocks noGrp="1"/>
          </p:cNvSpPr>
          <p:nvPr>
            <p:ph type="body" sz="quarter" idx="10"/>
          </p:nvPr>
        </p:nvSpPr>
        <p:spPr>
          <a:xfrm>
            <a:off x="438150" y="1076623"/>
            <a:ext cx="8348663" cy="710964"/>
          </a:xfrm>
        </p:spPr>
        <p:txBody>
          <a:bodyPr/>
          <a:lstStyle/>
          <a:p>
            <a:r>
              <a:rPr lang="en-US" dirty="0"/>
              <a:t>Developer tool to release application binaries to their end user devices</a:t>
            </a:r>
          </a:p>
          <a:p>
            <a:r>
              <a:rPr lang="en-US" dirty="0"/>
              <a:t>Distribute packages for iOS, Android, UWP, and macOS</a:t>
            </a:r>
          </a:p>
        </p:txBody>
      </p:sp>
      <p:grpSp>
        <p:nvGrpSpPr>
          <p:cNvPr id="8" name="Group 7" descr="Screenshot of the App Center Test Named Device Set page. ">
            <a:extLst>
              <a:ext uri="{FF2B5EF4-FFF2-40B4-BE49-F238E27FC236}">
                <a16:creationId xmlns:a16="http://schemas.microsoft.com/office/drawing/2014/main" id="{0398C1AB-FB5B-441F-9A6C-419F098C6B08}"/>
              </a:ext>
            </a:extLst>
          </p:cNvPr>
          <p:cNvGrpSpPr/>
          <p:nvPr/>
        </p:nvGrpSpPr>
        <p:grpSpPr>
          <a:xfrm>
            <a:off x="1193006" y="2300287"/>
            <a:ext cx="2043113" cy="2214563"/>
            <a:chOff x="1581150" y="3371850"/>
            <a:chExt cx="2724150" cy="2952750"/>
          </a:xfrm>
        </p:grpSpPr>
        <p:pic>
          <p:nvPicPr>
            <p:cNvPr id="4" name="Picture 3" descr="Screenshot of the App Center Named Device Sets page.&#10;">
              <a:extLst>
                <a:ext uri="{FF2B5EF4-FFF2-40B4-BE49-F238E27FC236}">
                  <a16:creationId xmlns:a16="http://schemas.microsoft.com/office/drawing/2014/main" id="{E018F934-21E2-425E-977A-A227C62F1AD5}"/>
                </a:ext>
              </a:extLst>
            </p:cNvPr>
            <p:cNvPicPr>
              <a:picLocks noChangeAspect="1"/>
            </p:cNvPicPr>
            <p:nvPr/>
          </p:nvPicPr>
          <p:blipFill>
            <a:blip r:embed="rId2"/>
            <a:stretch>
              <a:fillRect/>
            </a:stretch>
          </p:blipFill>
          <p:spPr>
            <a:xfrm>
              <a:off x="1581150" y="3371850"/>
              <a:ext cx="2724150" cy="2952750"/>
            </a:xfrm>
            <a:prstGeom prst="rect">
              <a:avLst/>
            </a:prstGeom>
            <a:ln>
              <a:solidFill>
                <a:schemeClr val="tx1"/>
              </a:solidFill>
            </a:ln>
          </p:spPr>
        </p:pic>
        <p:sp>
          <p:nvSpPr>
            <p:cNvPr id="5" name="Rectangle 4" descr="Screenshot of the App Center named device sets page. ">
              <a:extLst>
                <a:ext uri="{FF2B5EF4-FFF2-40B4-BE49-F238E27FC236}">
                  <a16:creationId xmlns:a16="http://schemas.microsoft.com/office/drawing/2014/main" id="{BB965FD4-34CF-42B1-8FEF-24326B094FCD}"/>
                </a:ext>
              </a:extLst>
            </p:cNvPr>
            <p:cNvSpPr/>
            <p:nvPr/>
          </p:nvSpPr>
          <p:spPr>
            <a:xfrm>
              <a:off x="1610267" y="3380377"/>
              <a:ext cx="2171962" cy="394809"/>
            </a:xfrm>
            <a:prstGeom prst="rect">
              <a:avLst/>
            </a:prstGeom>
            <a:solidFill>
              <a:schemeClr val="bg1"/>
            </a:solidFill>
          </p:spPr>
          <p:txBody>
            <a:bodyPr wrap="none">
              <a:spAutoFit/>
            </a:bodyPr>
            <a:lstStyle/>
            <a:p>
              <a:pPr defTabSz="685775"/>
              <a:r>
                <a:rPr lang="en-US" sz="1324" dirty="0">
                  <a:solidFill>
                    <a:srgbClr val="1A1A1A"/>
                  </a:solidFill>
                  <a:latin typeface="Segoe UI"/>
                </a:rPr>
                <a:t>Named Device Sets</a:t>
              </a:r>
            </a:p>
          </p:txBody>
        </p:sp>
      </p:grpSp>
      <p:pic>
        <p:nvPicPr>
          <p:cNvPr id="6" name="Picture 5" descr="Screenshot of the App Center Test on a Real Device page. ">
            <a:extLst>
              <a:ext uri="{FF2B5EF4-FFF2-40B4-BE49-F238E27FC236}">
                <a16:creationId xmlns:a16="http://schemas.microsoft.com/office/drawing/2014/main" id="{69A93EA9-FB60-4556-8480-47E05BB03185}"/>
              </a:ext>
            </a:extLst>
          </p:cNvPr>
          <p:cNvPicPr>
            <a:picLocks noChangeAspect="1"/>
          </p:cNvPicPr>
          <p:nvPr/>
        </p:nvPicPr>
        <p:blipFill>
          <a:blip r:embed="rId3"/>
          <a:stretch>
            <a:fillRect/>
          </a:stretch>
        </p:blipFill>
        <p:spPr>
          <a:xfrm>
            <a:off x="3575447" y="2100263"/>
            <a:ext cx="3639740" cy="1121569"/>
          </a:xfrm>
          <a:prstGeom prst="rect">
            <a:avLst/>
          </a:prstGeom>
          <a:ln>
            <a:solidFill>
              <a:schemeClr val="tx1"/>
            </a:solidFill>
          </a:ln>
        </p:spPr>
      </p:pic>
      <p:pic>
        <p:nvPicPr>
          <p:cNvPr id="7" name="Picture 6" descr="Screenshot of the App Center Tests page. ">
            <a:extLst>
              <a:ext uri="{FF2B5EF4-FFF2-40B4-BE49-F238E27FC236}">
                <a16:creationId xmlns:a16="http://schemas.microsoft.com/office/drawing/2014/main" id="{E082AC12-F805-4A9E-8FB1-BB7C5CBC5ACB}"/>
              </a:ext>
            </a:extLst>
          </p:cNvPr>
          <p:cNvPicPr>
            <a:picLocks noChangeAspect="1"/>
          </p:cNvPicPr>
          <p:nvPr/>
        </p:nvPicPr>
        <p:blipFill>
          <a:blip r:embed="rId4"/>
          <a:stretch>
            <a:fillRect/>
          </a:stretch>
        </p:blipFill>
        <p:spPr>
          <a:xfrm>
            <a:off x="3617511" y="3403997"/>
            <a:ext cx="3629025" cy="1349023"/>
          </a:xfrm>
          <a:prstGeom prst="rect">
            <a:avLst/>
          </a:prstGeom>
          <a:ln>
            <a:solidFill>
              <a:schemeClr val="tx1"/>
            </a:solidFill>
          </a:ln>
        </p:spPr>
      </p:pic>
      <p:sp>
        <p:nvSpPr>
          <p:cNvPr id="9" name="Rectangle 8" descr="Screenshot of the App Center Tests page. ">
            <a:extLst>
              <a:ext uri="{FF2B5EF4-FFF2-40B4-BE49-F238E27FC236}">
                <a16:creationId xmlns:a16="http://schemas.microsoft.com/office/drawing/2014/main" id="{16F1F705-5FA0-4D91-B534-C89A1E75363C}"/>
              </a:ext>
            </a:extLst>
          </p:cNvPr>
          <p:cNvSpPr/>
          <p:nvPr/>
        </p:nvSpPr>
        <p:spPr>
          <a:xfrm>
            <a:off x="3636575" y="3406821"/>
            <a:ext cx="1735155" cy="296107"/>
          </a:xfrm>
          <a:prstGeom prst="rect">
            <a:avLst/>
          </a:prstGeom>
          <a:solidFill>
            <a:schemeClr val="bg1"/>
          </a:solidFill>
        </p:spPr>
        <p:txBody>
          <a:bodyPr wrap="none">
            <a:spAutoFit/>
          </a:bodyPr>
          <a:lstStyle/>
          <a:p>
            <a:pPr defTabSz="685775"/>
            <a:r>
              <a:rPr lang="en-US" sz="1324" dirty="0">
                <a:solidFill>
                  <a:srgbClr val="1A1A1A"/>
                </a:solidFill>
                <a:latin typeface="Segoe UI"/>
              </a:rPr>
              <a:t>API App Center Tests</a:t>
            </a:r>
          </a:p>
        </p:txBody>
      </p:sp>
    </p:spTree>
    <p:extLst>
      <p:ext uri="{BB962C8B-B14F-4D97-AF65-F5344CB8AC3E}">
        <p14:creationId xmlns:p14="http://schemas.microsoft.com/office/powerpoint/2010/main" val="153914570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Release Infrastructure and Continuous Delivery</a:t>
            </a:r>
          </a:p>
        </p:txBody>
      </p:sp>
    </p:spTree>
    <p:extLst>
      <p:ext uri="{BB962C8B-B14F-4D97-AF65-F5344CB8AC3E}">
        <p14:creationId xmlns:p14="http://schemas.microsoft.com/office/powerpoint/2010/main" val="33597630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4DECB36-6296-4826-82E4-CD0784C20EA6}"/>
              </a:ext>
            </a:extLst>
          </p:cNvPr>
          <p:cNvSpPr>
            <a:spLocks noGrp="1"/>
          </p:cNvSpPr>
          <p:nvPr>
            <p:ph type="title"/>
          </p:nvPr>
        </p:nvSpPr>
        <p:spPr/>
        <p:txBody>
          <a:bodyPr>
            <a:normAutofit/>
          </a:bodyPr>
          <a:lstStyle/>
          <a:p>
            <a:pPr lvl="0"/>
            <a:r>
              <a:rPr lang="en-US" dirty="0"/>
              <a:t>The Eight Principles of Continuous Delivery</a:t>
            </a:r>
          </a:p>
        </p:txBody>
      </p:sp>
      <p:sp>
        <p:nvSpPr>
          <p:cNvPr id="2" name="Text Placeholder 1">
            <a:extLst>
              <a:ext uri="{FF2B5EF4-FFF2-40B4-BE49-F238E27FC236}">
                <a16:creationId xmlns:a16="http://schemas.microsoft.com/office/drawing/2014/main" id="{42B12E0E-454A-4EDF-820D-58CF83FFEC09}"/>
              </a:ext>
            </a:extLst>
          </p:cNvPr>
          <p:cNvSpPr>
            <a:spLocks noGrp="1"/>
          </p:cNvSpPr>
          <p:nvPr>
            <p:ph type="body" sz="quarter" idx="10"/>
          </p:nvPr>
        </p:nvSpPr>
        <p:spPr>
          <a:xfrm>
            <a:off x="438150" y="1076623"/>
            <a:ext cx="8263890" cy="323165"/>
          </a:xfrm>
        </p:spPr>
        <p:txBody>
          <a:bodyPr/>
          <a:lstStyle/>
          <a:p>
            <a:endParaRPr lang="en-US"/>
          </a:p>
        </p:txBody>
      </p:sp>
      <p:graphicFrame>
        <p:nvGraphicFramePr>
          <p:cNvPr id="14" name="Content Placeholder 7">
            <a:extLst>
              <a:ext uri="{FF2B5EF4-FFF2-40B4-BE49-F238E27FC236}">
                <a16:creationId xmlns:a16="http://schemas.microsoft.com/office/drawing/2014/main" id="{8A4A6C44-BF59-4BAE-B242-4BCC36F46F95}"/>
              </a:ext>
            </a:extLst>
          </p:cNvPr>
          <p:cNvGraphicFramePr>
            <a:graphicFrameLocks noGrp="1"/>
          </p:cNvGraphicFramePr>
          <p:nvPr>
            <p:ph idx="4294967295"/>
          </p:nvPr>
        </p:nvGraphicFramePr>
        <p:xfrm>
          <a:off x="1600200" y="1574006"/>
          <a:ext cx="7543800" cy="28396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048416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1FDFC-AD13-4B1C-8A3F-0992CFC7D8DF}"/>
              </a:ext>
            </a:extLst>
          </p:cNvPr>
          <p:cNvSpPr>
            <a:spLocks noGrp="1"/>
          </p:cNvSpPr>
          <p:nvPr>
            <p:ph type="title"/>
          </p:nvPr>
        </p:nvSpPr>
        <p:spPr/>
        <p:txBody>
          <a:bodyPr vert="horz" wrap="square" lIns="68580" tIns="34290" rIns="68580" bIns="34290" rtlCol="0" anchor="b">
            <a:normAutofit fontScale="90000"/>
          </a:bodyPr>
          <a:lstStyle/>
          <a:p>
            <a:r>
              <a:rPr lang="en-US" sz="4500">
                <a:solidFill>
                  <a:schemeClr val="tx1">
                    <a:lumMod val="85000"/>
                    <a:lumOff val="15000"/>
                  </a:schemeClr>
                </a:solidFill>
              </a:rPr>
              <a:t>Components in a release pipeline</a:t>
            </a:r>
          </a:p>
        </p:txBody>
      </p:sp>
      <p:sp>
        <p:nvSpPr>
          <p:cNvPr id="3" name="Text Placeholder 2">
            <a:extLst>
              <a:ext uri="{FF2B5EF4-FFF2-40B4-BE49-F238E27FC236}">
                <a16:creationId xmlns:a16="http://schemas.microsoft.com/office/drawing/2014/main" id="{8FD725E8-3F7A-4B1F-A359-490C3EE0D0CC}"/>
              </a:ext>
            </a:extLst>
          </p:cNvPr>
          <p:cNvSpPr>
            <a:spLocks noGrp="1"/>
          </p:cNvSpPr>
          <p:nvPr>
            <p:ph type="body" sz="quarter" idx="10"/>
          </p:nvPr>
        </p:nvSpPr>
        <p:spPr>
          <a:xfrm>
            <a:off x="439793" y="1075778"/>
            <a:ext cx="8263890" cy="323165"/>
          </a:xfrm>
        </p:spPr>
        <p:txBody>
          <a:bodyPr/>
          <a:lstStyle/>
          <a:p>
            <a:endParaRPr lang="en-US"/>
          </a:p>
        </p:txBody>
      </p:sp>
      <p:pic>
        <p:nvPicPr>
          <p:cNvPr id="4" name="Content Placeholder 3">
            <a:extLst>
              <a:ext uri="{FF2B5EF4-FFF2-40B4-BE49-F238E27FC236}">
                <a16:creationId xmlns:a16="http://schemas.microsoft.com/office/drawing/2014/main" id="{FA15488F-6019-47EA-8E65-3FBBB277C339}"/>
              </a:ext>
            </a:extLst>
          </p:cNvPr>
          <p:cNvPicPr>
            <a:picLocks noGrp="1" noChangeAspect="1"/>
          </p:cNvPicPr>
          <p:nvPr>
            <p:ph idx="4294967295"/>
          </p:nvPr>
        </p:nvPicPr>
        <p:blipFill rotWithShape="1">
          <a:blip r:embed="rId2"/>
          <a:srcRect l="68" t="628" r="2806" b="6536"/>
          <a:stretch/>
        </p:blipFill>
        <p:spPr>
          <a:xfrm>
            <a:off x="857250" y="972741"/>
            <a:ext cx="7211616" cy="3532584"/>
          </a:xfrm>
          <a:prstGeom prst="rect">
            <a:avLst/>
          </a:prstGeom>
        </p:spPr>
      </p:pic>
    </p:spTree>
    <p:extLst>
      <p:ext uri="{BB962C8B-B14F-4D97-AF65-F5344CB8AC3E}">
        <p14:creationId xmlns:p14="http://schemas.microsoft.com/office/powerpoint/2010/main" val="406852244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8AFAA-42F8-4696-866D-2415542C9A29}"/>
              </a:ext>
            </a:extLst>
          </p:cNvPr>
          <p:cNvSpPr>
            <a:spLocks noGrp="1"/>
          </p:cNvSpPr>
          <p:nvPr>
            <p:ph type="title"/>
          </p:nvPr>
        </p:nvSpPr>
        <p:spPr/>
        <p:txBody>
          <a:bodyPr>
            <a:normAutofit/>
          </a:bodyPr>
          <a:lstStyle/>
          <a:p>
            <a:r>
              <a:rPr lang="en-US" dirty="0"/>
              <a:t>Delivery cadence - three types of triggers</a:t>
            </a:r>
          </a:p>
        </p:txBody>
      </p:sp>
      <p:graphicFrame>
        <p:nvGraphicFramePr>
          <p:cNvPr id="5" name="Content Placeholder 2">
            <a:extLst>
              <a:ext uri="{FF2B5EF4-FFF2-40B4-BE49-F238E27FC236}">
                <a16:creationId xmlns:a16="http://schemas.microsoft.com/office/drawing/2014/main" id="{98B988FE-43CF-42B0-BE98-C71A6B104FA6}"/>
              </a:ext>
            </a:extLst>
          </p:cNvPr>
          <p:cNvGraphicFramePr>
            <a:graphicFrameLocks noGrp="1"/>
          </p:cNvGraphicFramePr>
          <p:nvPr>
            <p:ph idx="4294967295"/>
          </p:nvPr>
        </p:nvGraphicFramePr>
        <p:xfrm>
          <a:off x="892969" y="1502569"/>
          <a:ext cx="7543800" cy="28396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589321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Setting Expectations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This is a six-hour "crash course"</a:t>
            </a:r>
          </a:p>
          <a:p>
            <a:pPr lvl="1"/>
            <a:r>
              <a:rPr lang="en-US" dirty="0"/>
              <a:t>Please plan to review these materials more than once</a:t>
            </a:r>
          </a:p>
          <a:p>
            <a:pPr lvl="1"/>
            <a:r>
              <a:rPr lang="en-US" dirty="0"/>
              <a:t>Five-minute break at midpoint</a:t>
            </a:r>
          </a:p>
          <a:p>
            <a:r>
              <a:rPr lang="en-US" dirty="0"/>
              <a:t>Please ask/answer questions and provide feedback in the Q/A panel, not the group chat</a:t>
            </a:r>
          </a:p>
          <a:p>
            <a:r>
              <a:rPr lang="en-US" dirty="0"/>
              <a:t>I'll post outstanding questions/answers to my Twitter feed: </a:t>
            </a:r>
            <a:r>
              <a:rPr lang="en-US" b="1" dirty="0">
                <a:solidFill>
                  <a:srgbClr val="0070C0"/>
                </a:solidFill>
              </a:rPr>
              <a:t>@TechTrainerTim</a:t>
            </a:r>
          </a:p>
          <a:p>
            <a:endParaRPr lang="en-US" dirty="0"/>
          </a:p>
          <a:p>
            <a:endParaRPr lang="en-US" dirty="0"/>
          </a:p>
        </p:txBody>
      </p:sp>
    </p:spTree>
    <p:extLst>
      <p:ext uri="{BB962C8B-B14F-4D97-AF65-F5344CB8AC3E}">
        <p14:creationId xmlns:p14="http://schemas.microsoft.com/office/powerpoint/2010/main" val="338647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0BA80-824E-4F4C-947D-ED8396F2D735}"/>
              </a:ext>
            </a:extLst>
          </p:cNvPr>
          <p:cNvSpPr>
            <a:spLocks noGrp="1"/>
          </p:cNvSpPr>
          <p:nvPr>
            <p:ph type="title"/>
          </p:nvPr>
        </p:nvSpPr>
        <p:spPr/>
        <p:txBody>
          <a:bodyPr>
            <a:normAutofit/>
          </a:bodyPr>
          <a:lstStyle/>
          <a:p>
            <a:r>
              <a:rPr lang="en-US" dirty="0"/>
              <a:t>Release Approvals</a:t>
            </a:r>
          </a:p>
        </p:txBody>
      </p:sp>
      <p:graphicFrame>
        <p:nvGraphicFramePr>
          <p:cNvPr id="5" name="Content Placeholder 2">
            <a:extLst>
              <a:ext uri="{FF2B5EF4-FFF2-40B4-BE49-F238E27FC236}">
                <a16:creationId xmlns:a16="http://schemas.microsoft.com/office/drawing/2014/main" id="{1F514B5A-DF88-4BA1-84B2-9AA97734C047}"/>
              </a:ext>
            </a:extLst>
          </p:cNvPr>
          <p:cNvGraphicFramePr>
            <a:graphicFrameLocks noGrp="1"/>
          </p:cNvGraphicFramePr>
          <p:nvPr>
            <p:ph idx="4294967295"/>
          </p:nvPr>
        </p:nvGraphicFramePr>
        <p:xfrm>
          <a:off x="750094" y="1088231"/>
          <a:ext cx="7543800" cy="28396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527642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EA125-D5BE-455E-823A-14A935F4D87D}"/>
              </a:ext>
            </a:extLst>
          </p:cNvPr>
          <p:cNvSpPr>
            <a:spLocks noGrp="1"/>
          </p:cNvSpPr>
          <p:nvPr>
            <p:ph type="title"/>
          </p:nvPr>
        </p:nvSpPr>
        <p:spPr/>
        <p:txBody>
          <a:bodyPr>
            <a:normAutofit/>
          </a:bodyPr>
          <a:lstStyle/>
          <a:p>
            <a:r>
              <a:rPr lang="en-US"/>
              <a:t>Release Gate Examples</a:t>
            </a:r>
            <a:endParaRPr lang="en-US" dirty="0"/>
          </a:p>
        </p:txBody>
      </p:sp>
      <p:graphicFrame>
        <p:nvGraphicFramePr>
          <p:cNvPr id="5" name="Content Placeholder 2">
            <a:extLst>
              <a:ext uri="{FF2B5EF4-FFF2-40B4-BE49-F238E27FC236}">
                <a16:creationId xmlns:a16="http://schemas.microsoft.com/office/drawing/2014/main" id="{7CDC21C4-839F-40AF-81C8-8DD1ABD74791}"/>
              </a:ext>
            </a:extLst>
          </p:cNvPr>
          <p:cNvGraphicFramePr>
            <a:graphicFrameLocks noGrp="1"/>
          </p:cNvGraphicFramePr>
          <p:nvPr>
            <p:ph idx="4294967295"/>
          </p:nvPr>
        </p:nvGraphicFramePr>
        <p:xfrm>
          <a:off x="800100" y="1488281"/>
          <a:ext cx="7543800" cy="28396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638664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59BF1-DFBD-478C-ACA3-333D99FCFEDF}"/>
              </a:ext>
            </a:extLst>
          </p:cNvPr>
          <p:cNvSpPr>
            <a:spLocks noGrp="1"/>
          </p:cNvSpPr>
          <p:nvPr>
            <p:ph type="title"/>
          </p:nvPr>
        </p:nvSpPr>
        <p:spPr/>
        <p:txBody>
          <a:bodyPr/>
          <a:lstStyle/>
          <a:p>
            <a:r>
              <a:rPr lang="en-US" b="1" dirty="0"/>
              <a:t>Release Management Tools</a:t>
            </a:r>
            <a:endParaRPr lang="en-US" dirty="0"/>
          </a:p>
        </p:txBody>
      </p:sp>
      <p:sp>
        <p:nvSpPr>
          <p:cNvPr id="3" name="Content Placeholder 2">
            <a:extLst>
              <a:ext uri="{FF2B5EF4-FFF2-40B4-BE49-F238E27FC236}">
                <a16:creationId xmlns:a16="http://schemas.microsoft.com/office/drawing/2014/main" id="{8A121F4B-40B7-4A57-B554-6F377FA56DEA}"/>
              </a:ext>
            </a:extLst>
          </p:cNvPr>
          <p:cNvSpPr>
            <a:spLocks noGrp="1"/>
          </p:cNvSpPr>
          <p:nvPr>
            <p:ph type="body" sz="quarter" idx="10"/>
          </p:nvPr>
        </p:nvSpPr>
        <p:spPr>
          <a:xfrm>
            <a:off x="439793" y="1075778"/>
            <a:ext cx="8263890" cy="2649956"/>
          </a:xfrm>
        </p:spPr>
        <p:txBody>
          <a:bodyPr/>
          <a:lstStyle/>
          <a:p>
            <a:r>
              <a:rPr lang="en-US" b="1" dirty="0"/>
              <a:t>Jenkins</a:t>
            </a:r>
            <a:endParaRPr lang="en-US" dirty="0"/>
          </a:p>
          <a:p>
            <a:r>
              <a:rPr lang="en-US" b="1" dirty="0"/>
              <a:t>Circle CI </a:t>
            </a:r>
            <a:endParaRPr lang="en-US" dirty="0"/>
          </a:p>
          <a:p>
            <a:r>
              <a:rPr lang="en-US" b="1" dirty="0"/>
              <a:t>Azure DevOps Pipelines</a:t>
            </a:r>
            <a:endParaRPr lang="en-US" dirty="0"/>
          </a:p>
          <a:p>
            <a:r>
              <a:rPr lang="en-US" b="1" dirty="0"/>
              <a:t>GitLab Pipelines</a:t>
            </a:r>
            <a:endParaRPr lang="en-US" dirty="0"/>
          </a:p>
          <a:p>
            <a:r>
              <a:rPr lang="en-US" b="1" dirty="0"/>
              <a:t>Atlassian Bamboo</a:t>
            </a:r>
            <a:endParaRPr lang="en-US" dirty="0"/>
          </a:p>
          <a:p>
            <a:r>
              <a:rPr lang="en-US" b="1" dirty="0"/>
              <a:t>XL Deploy/XL Release</a:t>
            </a:r>
            <a:endParaRPr lang="en-US" dirty="0"/>
          </a:p>
          <a:p>
            <a:endParaRPr lang="en-US" dirty="0"/>
          </a:p>
        </p:txBody>
      </p:sp>
      <p:pic>
        <p:nvPicPr>
          <p:cNvPr id="1026" name="Picture 2" descr="Image result for jenkins">
            <a:extLst>
              <a:ext uri="{FF2B5EF4-FFF2-40B4-BE49-F238E27FC236}">
                <a16:creationId xmlns:a16="http://schemas.microsoft.com/office/drawing/2014/main" id="{C79F40E8-EF09-4596-AFB6-AD404726E1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5733" y="3437560"/>
            <a:ext cx="1262447" cy="12624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ircle ci">
            <a:extLst>
              <a:ext uri="{FF2B5EF4-FFF2-40B4-BE49-F238E27FC236}">
                <a16:creationId xmlns:a16="http://schemas.microsoft.com/office/drawing/2014/main" id="{9E4D0C78-D02C-49EB-A307-4ECAA22F2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2731" y="3385955"/>
            <a:ext cx="1458884" cy="14588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zure pipelines">
            <a:extLst>
              <a:ext uri="{FF2B5EF4-FFF2-40B4-BE49-F238E27FC236}">
                <a16:creationId xmlns:a16="http://schemas.microsoft.com/office/drawing/2014/main" id="{2EAA8A21-52FC-473A-9C7F-124146086C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1423" y="2326506"/>
            <a:ext cx="1505338" cy="86733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xl deploy">
            <a:extLst>
              <a:ext uri="{FF2B5EF4-FFF2-40B4-BE49-F238E27FC236}">
                <a16:creationId xmlns:a16="http://schemas.microsoft.com/office/drawing/2014/main" id="{37CDFD95-BF7D-4079-A45B-64359EF99B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8576" y="1394015"/>
            <a:ext cx="1665689" cy="58060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bamboo atlassian logo">
            <a:extLst>
              <a:ext uri="{FF2B5EF4-FFF2-40B4-BE49-F238E27FC236}">
                <a16:creationId xmlns:a16="http://schemas.microsoft.com/office/drawing/2014/main" id="{B05AF074-3A26-414A-A245-ED935DF9DA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4036" y="1537362"/>
            <a:ext cx="1976126" cy="35623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gitlab">
            <a:extLst>
              <a:ext uri="{FF2B5EF4-FFF2-40B4-BE49-F238E27FC236}">
                <a16:creationId xmlns:a16="http://schemas.microsoft.com/office/drawing/2014/main" id="{7C950C50-0FAE-40DE-8DF0-279219683F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30565" y="2173783"/>
            <a:ext cx="1172783" cy="1172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485859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38912" y="2276856"/>
            <a:ext cx="8073492" cy="373949"/>
          </a:xfrm>
        </p:spPr>
        <p:txBody>
          <a:bodyPr/>
          <a:lstStyle/>
          <a:p>
            <a:r>
              <a:rPr lang="en-US" dirty="0"/>
              <a:t>Create a Release Pipeline</a:t>
            </a:r>
          </a:p>
        </p:txBody>
      </p:sp>
    </p:spTree>
    <p:extLst>
      <p:ext uri="{BB962C8B-B14F-4D97-AF65-F5344CB8AC3E}">
        <p14:creationId xmlns:p14="http://schemas.microsoft.com/office/powerpoint/2010/main" val="295965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A206-6439-4E13-AC50-A68F9F8B257B}"/>
              </a:ext>
            </a:extLst>
          </p:cNvPr>
          <p:cNvSpPr>
            <a:spLocks noGrp="1"/>
          </p:cNvSpPr>
          <p:nvPr>
            <p:ph type="title"/>
          </p:nvPr>
        </p:nvSpPr>
        <p:spPr/>
        <p:txBody>
          <a:bodyPr vert="horz" wrap="square" lIns="68580" tIns="34290" rIns="68580" bIns="34290" rtlCol="0" anchor="b">
            <a:normAutofit fontScale="90000"/>
          </a:bodyPr>
          <a:lstStyle/>
          <a:p>
            <a:r>
              <a:rPr lang="en-US" sz="4200">
                <a:solidFill>
                  <a:schemeClr val="tx1">
                    <a:lumMod val="85000"/>
                    <a:lumOff val="15000"/>
                  </a:schemeClr>
                </a:solidFill>
              </a:rPr>
              <a:t>Definitions and Glossary</a:t>
            </a:r>
          </a:p>
        </p:txBody>
      </p:sp>
      <p:sp>
        <p:nvSpPr>
          <p:cNvPr id="3" name="Text Placeholder 2">
            <a:extLst>
              <a:ext uri="{FF2B5EF4-FFF2-40B4-BE49-F238E27FC236}">
                <a16:creationId xmlns:a16="http://schemas.microsoft.com/office/drawing/2014/main" id="{A98E6D3D-5B9A-4A35-8F75-C0EBDE2BA331}"/>
              </a:ext>
            </a:extLst>
          </p:cNvPr>
          <p:cNvSpPr>
            <a:spLocks noGrp="1"/>
          </p:cNvSpPr>
          <p:nvPr>
            <p:ph type="body" sz="quarter" idx="10"/>
          </p:nvPr>
        </p:nvSpPr>
        <p:spPr>
          <a:xfrm>
            <a:off x="439793" y="1075778"/>
            <a:ext cx="8263890" cy="323165"/>
          </a:xfrm>
        </p:spPr>
        <p:txBody>
          <a:bodyPr/>
          <a:lstStyle/>
          <a:p>
            <a:endParaRPr lang="en-US"/>
          </a:p>
        </p:txBody>
      </p:sp>
      <p:graphicFrame>
        <p:nvGraphicFramePr>
          <p:cNvPr id="6" name="Table 5">
            <a:extLst>
              <a:ext uri="{FF2B5EF4-FFF2-40B4-BE49-F238E27FC236}">
                <a16:creationId xmlns:a16="http://schemas.microsoft.com/office/drawing/2014/main" id="{C35C5E7C-742A-4AF0-8399-DB6AA0DD0B35}"/>
              </a:ext>
            </a:extLst>
          </p:cNvPr>
          <p:cNvGraphicFramePr>
            <a:graphicFrameLocks noGrp="1"/>
          </p:cNvGraphicFramePr>
          <p:nvPr/>
        </p:nvGraphicFramePr>
        <p:xfrm>
          <a:off x="507646" y="1006390"/>
          <a:ext cx="5184165" cy="3590273"/>
        </p:xfrm>
        <a:graphic>
          <a:graphicData uri="http://schemas.openxmlformats.org/drawingml/2006/table">
            <a:tbl>
              <a:tblPr firstRow="1" bandRow="1">
                <a:tableStyleId>{5C22544A-7EE6-4342-B048-85BDC9FD1C3A}</a:tableStyleId>
              </a:tblPr>
              <a:tblGrid>
                <a:gridCol w="1689362">
                  <a:extLst>
                    <a:ext uri="{9D8B030D-6E8A-4147-A177-3AD203B41FA5}">
                      <a16:colId xmlns:a16="http://schemas.microsoft.com/office/drawing/2014/main" val="1845411734"/>
                    </a:ext>
                  </a:extLst>
                </a:gridCol>
                <a:gridCol w="1756952">
                  <a:extLst>
                    <a:ext uri="{9D8B030D-6E8A-4147-A177-3AD203B41FA5}">
                      <a16:colId xmlns:a16="http://schemas.microsoft.com/office/drawing/2014/main" val="3572328074"/>
                    </a:ext>
                  </a:extLst>
                </a:gridCol>
                <a:gridCol w="1737851">
                  <a:extLst>
                    <a:ext uri="{9D8B030D-6E8A-4147-A177-3AD203B41FA5}">
                      <a16:colId xmlns:a16="http://schemas.microsoft.com/office/drawing/2014/main" val="4190986689"/>
                    </a:ext>
                  </a:extLst>
                </a:gridCol>
              </a:tblGrid>
              <a:tr h="194130">
                <a:tc>
                  <a:txBody>
                    <a:bodyPr/>
                    <a:lstStyle/>
                    <a:p>
                      <a:pPr algn="l"/>
                      <a:r>
                        <a:rPr lang="en-US" sz="900">
                          <a:effectLst/>
                        </a:rPr>
                        <a:t>Term</a:t>
                      </a:r>
                    </a:p>
                  </a:txBody>
                  <a:tcPr marL="23997" marR="23997" marT="11999" marB="11999" anchor="ctr"/>
                </a:tc>
                <a:tc>
                  <a:txBody>
                    <a:bodyPr/>
                    <a:lstStyle/>
                    <a:p>
                      <a:pPr algn="l"/>
                      <a:r>
                        <a:rPr lang="en-US" sz="900">
                          <a:effectLst/>
                        </a:rPr>
                        <a:t>Description</a:t>
                      </a:r>
                    </a:p>
                  </a:txBody>
                  <a:tcPr marL="23997" marR="23997" marT="11999" marB="11999" anchor="ctr"/>
                </a:tc>
                <a:tc>
                  <a:txBody>
                    <a:bodyPr/>
                    <a:lstStyle/>
                    <a:p>
                      <a:pPr algn="l"/>
                      <a:r>
                        <a:rPr lang="en-US" sz="900">
                          <a:effectLst/>
                        </a:rPr>
                        <a:t>Synonym</a:t>
                      </a:r>
                    </a:p>
                  </a:txBody>
                  <a:tcPr marL="23997" marR="23997" marT="11999" marB="11999" anchor="ctr"/>
                </a:tc>
                <a:extLst>
                  <a:ext uri="{0D108BD9-81ED-4DB2-BD59-A6C34878D82A}">
                    <a16:rowId xmlns:a16="http://schemas.microsoft.com/office/drawing/2014/main" val="2181091224"/>
                  </a:ext>
                </a:extLst>
              </a:tr>
              <a:tr h="335907">
                <a:tc>
                  <a:txBody>
                    <a:bodyPr/>
                    <a:lstStyle/>
                    <a:p>
                      <a:r>
                        <a:rPr lang="en-US" sz="900">
                          <a:effectLst/>
                        </a:rPr>
                        <a:t>Stage</a:t>
                      </a:r>
                    </a:p>
                  </a:txBody>
                  <a:tcPr marL="23997" marR="23997" marT="11999" marB="11999" anchor="ctr"/>
                </a:tc>
                <a:tc>
                  <a:txBody>
                    <a:bodyPr/>
                    <a:lstStyle/>
                    <a:p>
                      <a:r>
                        <a:rPr lang="en-US" sz="900">
                          <a:effectLst/>
                        </a:rPr>
                        <a:t>an isolated and independent target for deployment</a:t>
                      </a:r>
                    </a:p>
                  </a:txBody>
                  <a:tcPr marL="23997" marR="23997" marT="11999" marB="11999" anchor="ctr"/>
                </a:tc>
                <a:tc>
                  <a:txBody>
                    <a:bodyPr/>
                    <a:lstStyle/>
                    <a:p>
                      <a:r>
                        <a:rPr lang="en-US" sz="900">
                          <a:effectLst/>
                        </a:rPr>
                        <a:t>Environment</a:t>
                      </a:r>
                    </a:p>
                  </a:txBody>
                  <a:tcPr marL="23997" marR="23997" marT="11999" marB="11999" anchor="ctr"/>
                </a:tc>
                <a:extLst>
                  <a:ext uri="{0D108BD9-81ED-4DB2-BD59-A6C34878D82A}">
                    <a16:rowId xmlns:a16="http://schemas.microsoft.com/office/drawing/2014/main" val="3001819644"/>
                  </a:ext>
                </a:extLst>
              </a:tr>
              <a:tr h="619462">
                <a:tc>
                  <a:txBody>
                    <a:bodyPr/>
                    <a:lstStyle/>
                    <a:p>
                      <a:r>
                        <a:rPr lang="en-US" sz="900" dirty="0">
                          <a:effectLst/>
                        </a:rPr>
                        <a:t>Job</a:t>
                      </a:r>
                    </a:p>
                  </a:txBody>
                  <a:tcPr marL="23997" marR="23997" marT="11999" marB="11999" anchor="ctr"/>
                </a:tc>
                <a:tc>
                  <a:txBody>
                    <a:bodyPr/>
                    <a:lstStyle/>
                    <a:p>
                      <a:r>
                        <a:rPr lang="en-US" sz="900">
                          <a:effectLst/>
                        </a:rPr>
                        <a:t>A phase in the release pipeline that can run simultaneously with other phases on different Operating Systems</a:t>
                      </a:r>
                    </a:p>
                  </a:txBody>
                  <a:tcPr marL="23997" marR="23997" marT="11999" marB="11999" anchor="ctr"/>
                </a:tc>
                <a:tc>
                  <a:txBody>
                    <a:bodyPr/>
                    <a:lstStyle/>
                    <a:p>
                      <a:r>
                        <a:rPr lang="en-US" sz="900">
                          <a:effectLst/>
                        </a:rPr>
                        <a:t>Phases</a:t>
                      </a:r>
                    </a:p>
                  </a:txBody>
                  <a:tcPr marL="23997" marR="23997" marT="11999" marB="11999" anchor="ctr"/>
                </a:tc>
                <a:extLst>
                  <a:ext uri="{0D108BD9-81ED-4DB2-BD59-A6C34878D82A}">
                    <a16:rowId xmlns:a16="http://schemas.microsoft.com/office/drawing/2014/main" val="3743233025"/>
                  </a:ext>
                </a:extLst>
              </a:tr>
              <a:tr h="335907">
                <a:tc>
                  <a:txBody>
                    <a:bodyPr/>
                    <a:lstStyle/>
                    <a:p>
                      <a:r>
                        <a:rPr lang="en-US" sz="900">
                          <a:effectLst/>
                        </a:rPr>
                        <a:t>Agent</a:t>
                      </a:r>
                    </a:p>
                  </a:txBody>
                  <a:tcPr marL="23997" marR="23997" marT="11999" marB="11999" anchor="ctr"/>
                </a:tc>
                <a:tc>
                  <a:txBody>
                    <a:bodyPr/>
                    <a:lstStyle/>
                    <a:p>
                      <a:r>
                        <a:rPr lang="en-US" sz="900">
                          <a:effectLst/>
                        </a:rPr>
                        <a:t>The program that runs the build or release</a:t>
                      </a:r>
                    </a:p>
                  </a:txBody>
                  <a:tcPr marL="23997" marR="23997" marT="11999" marB="11999" anchor="ctr"/>
                </a:tc>
                <a:tc>
                  <a:txBody>
                    <a:bodyPr/>
                    <a:lstStyle/>
                    <a:p>
                      <a:endParaRPr lang="en-US" sz="900">
                        <a:effectLst/>
                      </a:endParaRPr>
                    </a:p>
                  </a:txBody>
                  <a:tcPr marL="23997" marR="23997" marT="11999" marB="11999" anchor="ctr"/>
                </a:tc>
                <a:extLst>
                  <a:ext uri="{0D108BD9-81ED-4DB2-BD59-A6C34878D82A}">
                    <a16:rowId xmlns:a16="http://schemas.microsoft.com/office/drawing/2014/main" val="773641350"/>
                  </a:ext>
                </a:extLst>
              </a:tr>
              <a:tr h="619462">
                <a:tc>
                  <a:txBody>
                    <a:bodyPr/>
                    <a:lstStyle/>
                    <a:p>
                      <a:r>
                        <a:rPr lang="en-US" sz="900">
                          <a:effectLst/>
                        </a:rPr>
                        <a:t>Build &amp; Release Task</a:t>
                      </a:r>
                    </a:p>
                  </a:txBody>
                  <a:tcPr marL="23997" marR="23997" marT="11999" marB="11999" anchor="ctr"/>
                </a:tc>
                <a:tc>
                  <a:txBody>
                    <a:bodyPr/>
                    <a:lstStyle/>
                    <a:p>
                      <a:r>
                        <a:rPr lang="en-US" sz="900">
                          <a:effectLst/>
                        </a:rPr>
                        <a:t>Tasks are units of executable code used to perform designated actions in a specified order.</a:t>
                      </a:r>
                    </a:p>
                  </a:txBody>
                  <a:tcPr marL="23997" marR="23997" marT="11999" marB="11999" anchor="ctr"/>
                </a:tc>
                <a:tc>
                  <a:txBody>
                    <a:bodyPr/>
                    <a:lstStyle/>
                    <a:p>
                      <a:r>
                        <a:rPr lang="en-US" sz="900">
                          <a:effectLst/>
                        </a:rPr>
                        <a:t>Action, Plugin, App</a:t>
                      </a:r>
                    </a:p>
                  </a:txBody>
                  <a:tcPr marL="23997" marR="23997" marT="11999" marB="11999" anchor="ctr"/>
                </a:tc>
                <a:extLst>
                  <a:ext uri="{0D108BD9-81ED-4DB2-BD59-A6C34878D82A}">
                    <a16:rowId xmlns:a16="http://schemas.microsoft.com/office/drawing/2014/main" val="3336230932"/>
                  </a:ext>
                </a:extLst>
              </a:tr>
              <a:tr h="477684">
                <a:tc>
                  <a:txBody>
                    <a:bodyPr/>
                    <a:lstStyle/>
                    <a:p>
                      <a:r>
                        <a:rPr lang="en-US" sz="900">
                          <a:effectLst/>
                        </a:rPr>
                        <a:t>Release pipeline</a:t>
                      </a:r>
                    </a:p>
                  </a:txBody>
                  <a:tcPr marL="23997" marR="23997" marT="11999" marB="11999" anchor="ctr"/>
                </a:tc>
                <a:tc>
                  <a:txBody>
                    <a:bodyPr/>
                    <a:lstStyle/>
                    <a:p>
                      <a:r>
                        <a:rPr lang="en-US" sz="900">
                          <a:effectLst/>
                        </a:rPr>
                        <a:t>The process that runs when deploying an artifact. Including triggers, approvals and gates</a:t>
                      </a:r>
                    </a:p>
                  </a:txBody>
                  <a:tcPr marL="23997" marR="23997" marT="11999" marB="11999" anchor="ctr"/>
                </a:tc>
                <a:tc>
                  <a:txBody>
                    <a:bodyPr/>
                    <a:lstStyle/>
                    <a:p>
                      <a:r>
                        <a:rPr lang="en-US" sz="900">
                          <a:effectLst/>
                        </a:rPr>
                        <a:t>release process, pipeline, release definition</a:t>
                      </a:r>
                    </a:p>
                  </a:txBody>
                  <a:tcPr marL="23997" marR="23997" marT="11999" marB="11999" anchor="ctr"/>
                </a:tc>
                <a:extLst>
                  <a:ext uri="{0D108BD9-81ED-4DB2-BD59-A6C34878D82A}">
                    <a16:rowId xmlns:a16="http://schemas.microsoft.com/office/drawing/2014/main" val="245031078"/>
                  </a:ext>
                </a:extLst>
              </a:tr>
              <a:tr h="335907">
                <a:tc>
                  <a:txBody>
                    <a:bodyPr/>
                    <a:lstStyle/>
                    <a:p>
                      <a:r>
                        <a:rPr lang="en-US" sz="900">
                          <a:effectLst/>
                        </a:rPr>
                        <a:t>CI/CD</a:t>
                      </a:r>
                    </a:p>
                  </a:txBody>
                  <a:tcPr marL="23997" marR="23997" marT="11999" marB="11999" anchor="ctr"/>
                </a:tc>
                <a:tc>
                  <a:txBody>
                    <a:bodyPr/>
                    <a:lstStyle/>
                    <a:p>
                      <a:r>
                        <a:rPr lang="en-US" sz="900">
                          <a:effectLst/>
                        </a:rPr>
                        <a:t>Continuous Integration / Continuous Deployment</a:t>
                      </a:r>
                    </a:p>
                  </a:txBody>
                  <a:tcPr marL="23997" marR="23997" marT="11999" marB="11999" anchor="ctr"/>
                </a:tc>
                <a:tc>
                  <a:txBody>
                    <a:bodyPr/>
                    <a:lstStyle/>
                    <a:p>
                      <a:endParaRPr lang="en-US" sz="900">
                        <a:effectLst/>
                      </a:endParaRPr>
                    </a:p>
                  </a:txBody>
                  <a:tcPr marL="23997" marR="23997" marT="11999" marB="11999" anchor="ctr"/>
                </a:tc>
                <a:extLst>
                  <a:ext uri="{0D108BD9-81ED-4DB2-BD59-A6C34878D82A}">
                    <a16:rowId xmlns:a16="http://schemas.microsoft.com/office/drawing/2014/main" val="186669202"/>
                  </a:ext>
                </a:extLst>
              </a:tr>
              <a:tr h="335907">
                <a:tc>
                  <a:txBody>
                    <a:bodyPr/>
                    <a:lstStyle/>
                    <a:p>
                      <a:r>
                        <a:rPr lang="en-US" sz="900">
                          <a:effectLst/>
                        </a:rPr>
                        <a:t>Release Gate</a:t>
                      </a:r>
                    </a:p>
                  </a:txBody>
                  <a:tcPr marL="23997" marR="23997" marT="11999" marB="11999" anchor="ctr"/>
                </a:tc>
                <a:tc>
                  <a:txBody>
                    <a:bodyPr/>
                    <a:lstStyle/>
                    <a:p>
                      <a:r>
                        <a:rPr lang="en-US" sz="900">
                          <a:effectLst/>
                        </a:rPr>
                        <a:t>An automated check that approves the continuation</a:t>
                      </a:r>
                    </a:p>
                  </a:txBody>
                  <a:tcPr marL="23997" marR="23997" marT="11999" marB="11999" anchor="ctr"/>
                </a:tc>
                <a:tc>
                  <a:txBody>
                    <a:bodyPr/>
                    <a:lstStyle/>
                    <a:p>
                      <a:r>
                        <a:rPr lang="en-US" sz="900">
                          <a:effectLst/>
                        </a:rPr>
                        <a:t>Quality Gate, Automatic Approval</a:t>
                      </a:r>
                    </a:p>
                  </a:txBody>
                  <a:tcPr marL="23997" marR="23997" marT="11999" marB="11999" anchor="ctr"/>
                </a:tc>
                <a:extLst>
                  <a:ext uri="{0D108BD9-81ED-4DB2-BD59-A6C34878D82A}">
                    <a16:rowId xmlns:a16="http://schemas.microsoft.com/office/drawing/2014/main" val="893213622"/>
                  </a:ext>
                </a:extLst>
              </a:tr>
              <a:tr h="335907">
                <a:tc>
                  <a:txBody>
                    <a:bodyPr/>
                    <a:lstStyle/>
                    <a:p>
                      <a:r>
                        <a:rPr lang="en-US" sz="900">
                          <a:effectLst/>
                        </a:rPr>
                        <a:t>Service Connection</a:t>
                      </a:r>
                    </a:p>
                  </a:txBody>
                  <a:tcPr marL="23997" marR="23997" marT="11999" marB="11999" anchor="ctr"/>
                </a:tc>
                <a:tc>
                  <a:txBody>
                    <a:bodyPr/>
                    <a:lstStyle/>
                    <a:p>
                      <a:r>
                        <a:rPr lang="en-US" sz="900">
                          <a:effectLst/>
                        </a:rPr>
                        <a:t>A secure connection to an environment or service</a:t>
                      </a:r>
                    </a:p>
                  </a:txBody>
                  <a:tcPr marL="23997" marR="23997" marT="11999" marB="11999" anchor="ctr"/>
                </a:tc>
                <a:tc>
                  <a:txBody>
                    <a:bodyPr/>
                    <a:lstStyle/>
                    <a:p>
                      <a:r>
                        <a:rPr lang="en-US" sz="900" dirty="0">
                          <a:effectLst/>
                        </a:rPr>
                        <a:t>Service Endpoint</a:t>
                      </a:r>
                    </a:p>
                  </a:txBody>
                  <a:tcPr marL="23997" marR="23997" marT="11999" marB="11999" anchor="ctr"/>
                </a:tc>
                <a:extLst>
                  <a:ext uri="{0D108BD9-81ED-4DB2-BD59-A6C34878D82A}">
                    <a16:rowId xmlns:a16="http://schemas.microsoft.com/office/drawing/2014/main" val="1312259784"/>
                  </a:ext>
                </a:extLst>
              </a:tr>
            </a:tbl>
          </a:graphicData>
        </a:graphic>
      </p:graphicFrame>
    </p:spTree>
    <p:extLst>
      <p:ext uri="{BB962C8B-B14F-4D97-AF65-F5344CB8AC3E}">
        <p14:creationId xmlns:p14="http://schemas.microsoft.com/office/powerpoint/2010/main" val="397391772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36272-216D-4E29-A336-38ACA4567E7B}"/>
              </a:ext>
            </a:extLst>
          </p:cNvPr>
          <p:cNvSpPr>
            <a:spLocks noGrp="1"/>
          </p:cNvSpPr>
          <p:nvPr>
            <p:ph type="title"/>
          </p:nvPr>
        </p:nvSpPr>
        <p:spPr/>
        <p:txBody>
          <a:bodyPr vert="horz" wrap="square" lIns="68580" tIns="34290" rIns="68580" bIns="34290" rtlCol="0" anchor="b">
            <a:normAutofit fontScale="90000"/>
          </a:bodyPr>
          <a:lstStyle/>
          <a:p>
            <a:r>
              <a:rPr lang="en-US" sz="4500">
                <a:solidFill>
                  <a:schemeClr val="tx1">
                    <a:lumMod val="85000"/>
                    <a:lumOff val="15000"/>
                  </a:schemeClr>
                </a:solidFill>
              </a:rPr>
              <a:t>Important Deployment Tasks</a:t>
            </a:r>
          </a:p>
        </p:txBody>
      </p:sp>
      <p:sp>
        <p:nvSpPr>
          <p:cNvPr id="8" name="Text Placeholder 7">
            <a:extLst>
              <a:ext uri="{FF2B5EF4-FFF2-40B4-BE49-F238E27FC236}">
                <a16:creationId xmlns:a16="http://schemas.microsoft.com/office/drawing/2014/main" id="{4EB87D6F-F43A-4770-A0D0-0E9CF0FD69A1}"/>
              </a:ext>
            </a:extLst>
          </p:cNvPr>
          <p:cNvSpPr>
            <a:spLocks noGrp="1"/>
          </p:cNvSpPr>
          <p:nvPr>
            <p:ph type="body" sz="quarter" idx="10"/>
          </p:nvPr>
        </p:nvSpPr>
        <p:spPr>
          <a:xfrm>
            <a:off x="439793" y="1075778"/>
            <a:ext cx="8263890" cy="323165"/>
          </a:xfrm>
        </p:spPr>
        <p:txBody>
          <a:bodyPr/>
          <a:lstStyle/>
          <a:p>
            <a:endParaRPr lang="en-US"/>
          </a:p>
        </p:txBody>
      </p:sp>
      <p:pic>
        <p:nvPicPr>
          <p:cNvPr id="7" name="Picture 6" descr="A screenshot of a social media post&#10;&#10;Description automatically generated">
            <a:extLst>
              <a:ext uri="{FF2B5EF4-FFF2-40B4-BE49-F238E27FC236}">
                <a16:creationId xmlns:a16="http://schemas.microsoft.com/office/drawing/2014/main" id="{73B60BDE-28CB-4B94-BF2E-37652BA66C76}"/>
              </a:ext>
            </a:extLst>
          </p:cNvPr>
          <p:cNvPicPr>
            <a:picLocks noChangeAspect="1"/>
          </p:cNvPicPr>
          <p:nvPr/>
        </p:nvPicPr>
        <p:blipFill>
          <a:blip r:embed="rId2"/>
          <a:stretch>
            <a:fillRect/>
          </a:stretch>
        </p:blipFill>
        <p:spPr>
          <a:xfrm>
            <a:off x="597296" y="1365671"/>
            <a:ext cx="1986008" cy="2702052"/>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287649EA-6FF1-4CB7-A8AB-8D36484CC61F}"/>
              </a:ext>
            </a:extLst>
          </p:cNvPr>
          <p:cNvPicPr>
            <a:picLocks noChangeAspect="1"/>
          </p:cNvPicPr>
          <p:nvPr/>
        </p:nvPicPr>
        <p:blipFill>
          <a:blip r:embed="rId3"/>
          <a:stretch>
            <a:fillRect/>
          </a:stretch>
        </p:blipFill>
        <p:spPr>
          <a:xfrm>
            <a:off x="3196067" y="1555152"/>
            <a:ext cx="2484589" cy="2323090"/>
          </a:xfrm>
          <a:prstGeom prst="rect">
            <a:avLst/>
          </a:prstGeom>
        </p:spPr>
      </p:pic>
      <p:pic>
        <p:nvPicPr>
          <p:cNvPr id="3" name="Picture 2" descr="A screenshot of a social media post&#10;&#10;Description automatically generated">
            <a:extLst>
              <a:ext uri="{FF2B5EF4-FFF2-40B4-BE49-F238E27FC236}">
                <a16:creationId xmlns:a16="http://schemas.microsoft.com/office/drawing/2014/main" id="{14A4EB88-C8BF-49AC-8FE6-7D697421FD8C}"/>
              </a:ext>
            </a:extLst>
          </p:cNvPr>
          <p:cNvPicPr>
            <a:picLocks noChangeAspect="1"/>
          </p:cNvPicPr>
          <p:nvPr/>
        </p:nvPicPr>
        <p:blipFill>
          <a:blip r:embed="rId4"/>
          <a:stretch>
            <a:fillRect/>
          </a:stretch>
        </p:blipFill>
        <p:spPr>
          <a:xfrm>
            <a:off x="6044129" y="1388040"/>
            <a:ext cx="2484588" cy="2657313"/>
          </a:xfrm>
          <a:prstGeom prst="rect">
            <a:avLst/>
          </a:prstGeom>
        </p:spPr>
      </p:pic>
    </p:spTree>
    <p:extLst>
      <p:ext uri="{BB962C8B-B14F-4D97-AF65-F5344CB8AC3E}">
        <p14:creationId xmlns:p14="http://schemas.microsoft.com/office/powerpoint/2010/main" val="370987529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222938-45C7-4CC0-BC65-310071AE6ED6}"/>
              </a:ext>
            </a:extLst>
          </p:cNvPr>
          <p:cNvSpPr>
            <a:spLocks noGrp="1"/>
          </p:cNvSpPr>
          <p:nvPr>
            <p:ph type="title"/>
          </p:nvPr>
        </p:nvSpPr>
        <p:spPr/>
        <p:txBody>
          <a:bodyPr anchor="ctr">
            <a:normAutofit/>
          </a:bodyPr>
          <a:lstStyle/>
          <a:p>
            <a:r>
              <a:rPr lang="en-US"/>
              <a:t>Secrets in your release pipeline</a:t>
            </a:r>
          </a:p>
        </p:txBody>
      </p:sp>
      <p:graphicFrame>
        <p:nvGraphicFramePr>
          <p:cNvPr id="7" name="Content Placeholder 4">
            <a:extLst>
              <a:ext uri="{FF2B5EF4-FFF2-40B4-BE49-F238E27FC236}">
                <a16:creationId xmlns:a16="http://schemas.microsoft.com/office/drawing/2014/main" id="{619BFA93-6BB9-4E73-B644-586BF7ED74B4}"/>
              </a:ext>
            </a:extLst>
          </p:cNvPr>
          <p:cNvGraphicFramePr>
            <a:graphicFrameLocks noGrp="1"/>
          </p:cNvGraphicFramePr>
          <p:nvPr>
            <p:ph idx="1"/>
          </p:nvPr>
        </p:nvGraphicFramePr>
        <p:xfrm>
          <a:off x="3600451" y="548879"/>
          <a:ext cx="4869656" cy="3943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Placeholder 4">
            <a:extLst>
              <a:ext uri="{FF2B5EF4-FFF2-40B4-BE49-F238E27FC236}">
                <a16:creationId xmlns:a16="http://schemas.microsoft.com/office/drawing/2014/main" id="{9B0F1215-4209-4096-ABAC-B5FFE49F80CD}"/>
              </a:ext>
            </a:extLst>
          </p:cNvPr>
          <p:cNvSpPr>
            <a:spLocks noGrp="1"/>
          </p:cNvSpPr>
          <p:nvPr>
            <p:ph type="body" sz="half" idx="2"/>
          </p:nvPr>
        </p:nvSpPr>
        <p:spPr/>
        <p:txBody>
          <a:bodyPr/>
          <a:lstStyle/>
          <a:p>
            <a:endParaRPr lang="en-US"/>
          </a:p>
        </p:txBody>
      </p:sp>
      <p:sp>
        <p:nvSpPr>
          <p:cNvPr id="3" name="Slide Number Placeholder 2">
            <a:extLst>
              <a:ext uri="{FF2B5EF4-FFF2-40B4-BE49-F238E27FC236}">
                <a16:creationId xmlns:a16="http://schemas.microsoft.com/office/drawing/2014/main" id="{293935F3-3845-48A8-9694-41DD23C4239F}"/>
              </a:ext>
            </a:extLst>
          </p:cNvPr>
          <p:cNvSpPr>
            <a:spLocks noGrp="1"/>
          </p:cNvSpPr>
          <p:nvPr>
            <p:ph type="sldNum" sz="quarter" idx="12"/>
          </p:nvPr>
        </p:nvSpPr>
        <p:spPr/>
        <p:txBody>
          <a:bodyPr>
            <a:normAutofit fontScale="25000" lnSpcReduction="20000"/>
          </a:bodyPr>
          <a:lstStyle/>
          <a:p>
            <a:pPr defTabSz="685800">
              <a:spcAft>
                <a:spcPts val="450"/>
              </a:spcAft>
            </a:pPr>
            <a:fld id="{669955B6-869D-4048-947D-3F8B714FA4AE}" type="slidenum">
              <a:rPr lang="en-US" sz="1350">
                <a:solidFill>
                  <a:srgbClr val="0D0D0D"/>
                </a:solidFill>
                <a:latin typeface="Segoe UI"/>
              </a:rPr>
              <a:pPr defTabSz="685800">
                <a:spcAft>
                  <a:spcPts val="450"/>
                </a:spcAft>
              </a:pPr>
              <a:t>66</a:t>
            </a:fld>
            <a:endParaRPr lang="en-US" sz="1350">
              <a:solidFill>
                <a:srgbClr val="0D0D0D"/>
              </a:solidFill>
              <a:latin typeface="Segoe UI"/>
            </a:endParaRPr>
          </a:p>
        </p:txBody>
      </p:sp>
    </p:spTree>
    <p:extLst>
      <p:ext uri="{BB962C8B-B14F-4D97-AF65-F5344CB8AC3E}">
        <p14:creationId xmlns:p14="http://schemas.microsoft.com/office/powerpoint/2010/main" val="178067192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23356-7AB5-4529-AC65-F8106FAFB517}"/>
              </a:ext>
            </a:extLst>
          </p:cNvPr>
          <p:cNvSpPr>
            <a:spLocks noGrp="1"/>
          </p:cNvSpPr>
          <p:nvPr>
            <p:ph type="title"/>
          </p:nvPr>
        </p:nvSpPr>
        <p:spPr/>
        <p:txBody>
          <a:bodyPr/>
          <a:lstStyle/>
          <a:p>
            <a:r>
              <a:rPr lang="en-US" dirty="0"/>
              <a:t>Release Gates</a:t>
            </a:r>
          </a:p>
        </p:txBody>
      </p:sp>
      <p:sp>
        <p:nvSpPr>
          <p:cNvPr id="3" name="Content Placeholder 2">
            <a:extLst>
              <a:ext uri="{FF2B5EF4-FFF2-40B4-BE49-F238E27FC236}">
                <a16:creationId xmlns:a16="http://schemas.microsoft.com/office/drawing/2014/main" id="{CCE6DECE-9D37-43A0-9C4C-605F3D5F1D71}"/>
              </a:ext>
            </a:extLst>
          </p:cNvPr>
          <p:cNvSpPr>
            <a:spLocks noGrp="1"/>
          </p:cNvSpPr>
          <p:nvPr>
            <p:ph type="body" sz="quarter" idx="10"/>
          </p:nvPr>
        </p:nvSpPr>
        <p:spPr>
          <a:xfrm>
            <a:off x="439793" y="1075778"/>
            <a:ext cx="8263890" cy="3536353"/>
          </a:xfrm>
        </p:spPr>
        <p:txBody>
          <a:bodyPr/>
          <a:lstStyle/>
          <a:p>
            <a:r>
              <a:rPr lang="en-US" dirty="0"/>
              <a:t>As a quality gate or as an automatic approval</a:t>
            </a:r>
          </a:p>
          <a:p>
            <a:r>
              <a:rPr lang="en-US" dirty="0"/>
              <a:t>Can be configured pre- and post stage</a:t>
            </a:r>
          </a:p>
          <a:p>
            <a:r>
              <a:rPr lang="en-US" dirty="0"/>
              <a:t>Keeps evaluating for success for a timeframe</a:t>
            </a:r>
          </a:p>
          <a:p>
            <a:r>
              <a:rPr lang="en-US" dirty="0"/>
              <a:t>Ships out of the box in Azure DevOps</a:t>
            </a:r>
          </a:p>
          <a:p>
            <a:r>
              <a:rPr lang="en-US" dirty="0"/>
              <a:t>Different types of Release Gate</a:t>
            </a:r>
          </a:p>
          <a:p>
            <a:pPr lvl="1"/>
            <a:r>
              <a:rPr lang="en-US" dirty="0"/>
              <a:t>Call an Azure Function</a:t>
            </a:r>
          </a:p>
          <a:p>
            <a:pPr lvl="1"/>
            <a:r>
              <a:rPr lang="en-US" dirty="0"/>
              <a:t>Call a REST API</a:t>
            </a:r>
          </a:p>
          <a:p>
            <a:pPr lvl="1"/>
            <a:r>
              <a:rPr lang="en-US" dirty="0"/>
              <a:t>Azure Monitor</a:t>
            </a:r>
          </a:p>
          <a:p>
            <a:pPr lvl="1"/>
            <a:r>
              <a:rPr lang="en-US" dirty="0"/>
              <a:t>Query Work Items</a:t>
            </a:r>
          </a:p>
          <a:p>
            <a:pPr lvl="1"/>
            <a:r>
              <a:rPr lang="en-US" dirty="0"/>
              <a:t>Publish to Azure Service Bus</a:t>
            </a:r>
          </a:p>
          <a:p>
            <a:pPr lvl="1"/>
            <a:endParaRPr lang="en-US" dirty="0"/>
          </a:p>
        </p:txBody>
      </p:sp>
    </p:spTree>
    <p:extLst>
      <p:ext uri="{BB962C8B-B14F-4D97-AF65-F5344CB8AC3E}">
        <p14:creationId xmlns:p14="http://schemas.microsoft.com/office/powerpoint/2010/main" val="107535606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0F331-5127-46DC-9F55-2F3BE39D9830}"/>
              </a:ext>
            </a:extLst>
          </p:cNvPr>
          <p:cNvSpPr>
            <a:spLocks noGrp="1"/>
          </p:cNvSpPr>
          <p:nvPr>
            <p:ph type="title"/>
          </p:nvPr>
        </p:nvSpPr>
        <p:spPr/>
        <p:txBody>
          <a:bodyPr/>
          <a:lstStyle/>
          <a:p>
            <a:r>
              <a:rPr lang="en-US" dirty="0"/>
              <a:t>Service Hooks</a:t>
            </a:r>
          </a:p>
        </p:txBody>
      </p:sp>
      <p:sp>
        <p:nvSpPr>
          <p:cNvPr id="3" name="Content Placeholder 2">
            <a:extLst>
              <a:ext uri="{FF2B5EF4-FFF2-40B4-BE49-F238E27FC236}">
                <a16:creationId xmlns:a16="http://schemas.microsoft.com/office/drawing/2014/main" id="{B0C4159F-9DD9-4B78-8247-122F7571B461}"/>
              </a:ext>
            </a:extLst>
          </p:cNvPr>
          <p:cNvSpPr>
            <a:spLocks noGrp="1"/>
          </p:cNvSpPr>
          <p:nvPr>
            <p:ph type="body" sz="quarter" idx="10"/>
          </p:nvPr>
        </p:nvSpPr>
        <p:spPr>
          <a:xfrm>
            <a:off x="439793" y="1075778"/>
            <a:ext cx="8263890" cy="1421928"/>
          </a:xfrm>
        </p:spPr>
        <p:txBody>
          <a:bodyPr/>
          <a:lstStyle/>
          <a:p>
            <a:r>
              <a:rPr lang="en-US" dirty="0"/>
              <a:t>Service hooks enable you to perform tasks on other services when events happen</a:t>
            </a:r>
          </a:p>
          <a:p>
            <a:r>
              <a:rPr lang="en-US" dirty="0"/>
              <a:t>Out of the Box integrations</a:t>
            </a:r>
          </a:p>
          <a:p>
            <a:endParaRPr lang="en-US" dirty="0"/>
          </a:p>
        </p:txBody>
      </p:sp>
      <p:graphicFrame>
        <p:nvGraphicFramePr>
          <p:cNvPr id="6" name="Table 5">
            <a:extLst>
              <a:ext uri="{FF2B5EF4-FFF2-40B4-BE49-F238E27FC236}">
                <a16:creationId xmlns:a16="http://schemas.microsoft.com/office/drawing/2014/main" id="{84D60DBC-C8D0-4911-BFD3-D2B91239EBA0}"/>
              </a:ext>
            </a:extLst>
          </p:cNvPr>
          <p:cNvGraphicFramePr>
            <a:graphicFrameLocks noGrp="1"/>
          </p:cNvGraphicFramePr>
          <p:nvPr/>
        </p:nvGraphicFramePr>
        <p:xfrm>
          <a:off x="799838" y="2618966"/>
          <a:ext cx="7543800" cy="1448757"/>
        </p:xfrm>
        <a:graphic>
          <a:graphicData uri="http://schemas.openxmlformats.org/drawingml/2006/table">
            <a:tbl>
              <a:tblPr/>
              <a:tblGrid>
                <a:gridCol w="1508760">
                  <a:extLst>
                    <a:ext uri="{9D8B030D-6E8A-4147-A177-3AD203B41FA5}">
                      <a16:colId xmlns:a16="http://schemas.microsoft.com/office/drawing/2014/main" val="3446906276"/>
                    </a:ext>
                  </a:extLst>
                </a:gridCol>
                <a:gridCol w="1508760">
                  <a:extLst>
                    <a:ext uri="{9D8B030D-6E8A-4147-A177-3AD203B41FA5}">
                      <a16:colId xmlns:a16="http://schemas.microsoft.com/office/drawing/2014/main" val="218004859"/>
                    </a:ext>
                  </a:extLst>
                </a:gridCol>
                <a:gridCol w="1508760">
                  <a:extLst>
                    <a:ext uri="{9D8B030D-6E8A-4147-A177-3AD203B41FA5}">
                      <a16:colId xmlns:a16="http://schemas.microsoft.com/office/drawing/2014/main" val="3788271881"/>
                    </a:ext>
                  </a:extLst>
                </a:gridCol>
                <a:gridCol w="1508760">
                  <a:extLst>
                    <a:ext uri="{9D8B030D-6E8A-4147-A177-3AD203B41FA5}">
                      <a16:colId xmlns:a16="http://schemas.microsoft.com/office/drawing/2014/main" val="1605267310"/>
                    </a:ext>
                  </a:extLst>
                </a:gridCol>
                <a:gridCol w="1508760">
                  <a:extLst>
                    <a:ext uri="{9D8B030D-6E8A-4147-A177-3AD203B41FA5}">
                      <a16:colId xmlns:a16="http://schemas.microsoft.com/office/drawing/2014/main" val="3058601265"/>
                    </a:ext>
                  </a:extLst>
                </a:gridCol>
              </a:tblGrid>
              <a:tr h="190025">
                <a:tc>
                  <a:txBody>
                    <a:bodyPr/>
                    <a:lstStyle/>
                    <a:p>
                      <a:pPr fontAlgn="t"/>
                      <a:r>
                        <a:rPr lang="en-US" sz="1000">
                          <a:effectLst/>
                        </a:rPr>
                        <a:t>Build and release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tc>
                  <a:txBody>
                    <a:bodyPr/>
                    <a:lstStyle/>
                    <a:p>
                      <a:pPr fontAlgn="t"/>
                      <a:r>
                        <a:rPr lang="en-US" sz="1000">
                          <a:effectLst/>
                        </a:rPr>
                        <a:t>Collaborate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tc>
                  <a:txBody>
                    <a:bodyPr/>
                    <a:lstStyle/>
                    <a:p>
                      <a:pPr fontAlgn="t"/>
                      <a:r>
                        <a:rPr lang="en-US" sz="1000" dirty="0">
                          <a:effectLst/>
                        </a:rPr>
                        <a:t>Customer support</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tc>
                  <a:txBody>
                    <a:bodyPr/>
                    <a:lstStyle/>
                    <a:p>
                      <a:pPr fontAlgn="t"/>
                      <a:r>
                        <a:rPr lang="en-US" sz="1000">
                          <a:effectLst/>
                        </a:rPr>
                        <a:t>Plan and track</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tc>
                  <a:txBody>
                    <a:bodyPr/>
                    <a:lstStyle/>
                    <a:p>
                      <a:pPr fontAlgn="t"/>
                      <a:r>
                        <a:rPr lang="en-US" sz="1000" dirty="0">
                          <a:effectLst/>
                        </a:rPr>
                        <a:t>Integrate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2388333961"/>
                  </a:ext>
                </a:extLst>
              </a:tr>
              <a:tr h="190025">
                <a:tc>
                  <a:txBody>
                    <a:bodyPr/>
                    <a:lstStyle/>
                    <a:p>
                      <a:pPr fontAlgn="t"/>
                      <a:r>
                        <a:rPr lang="en-US" sz="1000" dirty="0" err="1">
                          <a:effectLst/>
                        </a:rPr>
                        <a:t>AppVeyor</a:t>
                      </a:r>
                      <a:endParaRPr lang="en-US" sz="1000" dirty="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dirty="0">
                          <a:effectLst/>
                        </a:rPr>
                        <a:t>Campfire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a:effectLst/>
                        </a:rPr>
                        <a:t>UserVoice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a:effectLst/>
                        </a:rPr>
                        <a:t>Trello</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dirty="0">
                          <a:effectLst/>
                        </a:rPr>
                        <a:t>Azure Service Bus</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47555621"/>
                  </a:ext>
                </a:extLst>
              </a:tr>
              <a:tr h="190025">
                <a:tc>
                  <a:txBody>
                    <a:bodyPr/>
                    <a:lstStyle/>
                    <a:p>
                      <a:pPr fontAlgn="t"/>
                      <a:r>
                        <a:rPr lang="en-US" sz="1000">
                          <a:effectLst/>
                        </a:rPr>
                        <a:t>Bamboo</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sz="1000" dirty="0" err="1">
                          <a:effectLst/>
                        </a:rPr>
                        <a:t>Flowdock</a:t>
                      </a:r>
                      <a:endParaRPr lang="en-US" sz="1000" dirty="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sz="1000">
                          <a:effectLst/>
                        </a:rPr>
                        <a:t>Zendesk</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sz="1000">
                          <a:effectLst/>
                        </a:rPr>
                        <a:t>Azure Storage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extLst>
                  <a:ext uri="{0D108BD9-81ED-4DB2-BD59-A6C34878D82A}">
                    <a16:rowId xmlns:a16="http://schemas.microsoft.com/office/drawing/2014/main" val="3955202599"/>
                  </a:ext>
                </a:extLst>
              </a:tr>
              <a:tr h="190025">
                <a:tc>
                  <a:txBody>
                    <a:bodyPr/>
                    <a:lstStyle/>
                    <a:p>
                      <a:pPr fontAlgn="t"/>
                      <a:r>
                        <a:rPr lang="en-US" sz="1000">
                          <a:effectLst/>
                        </a:rPr>
                        <a:t>Jenkins</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dirty="0">
                          <a:effectLst/>
                        </a:rPr>
                        <a:t>HipChat</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dirty="0">
                          <a:effectLst/>
                        </a:rPr>
                        <a:t>Web Hooks</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638971271"/>
                  </a:ext>
                </a:extLst>
              </a:tr>
              <a:tr h="190025">
                <a:tc>
                  <a:txBody>
                    <a:bodyPr/>
                    <a:lstStyle/>
                    <a:p>
                      <a:pPr fontAlgn="t"/>
                      <a:r>
                        <a:rPr lang="en-US" sz="1000">
                          <a:effectLst/>
                        </a:rPr>
                        <a:t>MyGet</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sz="1000" dirty="0" err="1">
                          <a:effectLst/>
                        </a:rPr>
                        <a:t>Hubot</a:t>
                      </a:r>
                      <a:endParaRPr lang="en-US" sz="1000" dirty="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sz="1000">
                          <a:effectLst/>
                        </a:rPr>
                        <a:t>Zapier</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extLst>
                  <a:ext uri="{0D108BD9-81ED-4DB2-BD59-A6C34878D82A}">
                    <a16:rowId xmlns:a16="http://schemas.microsoft.com/office/drawing/2014/main" val="293673519"/>
                  </a:ext>
                </a:extLst>
              </a:tr>
              <a:tr h="190025">
                <a:tc>
                  <a:txBody>
                    <a:bodyPr/>
                    <a:lstStyle/>
                    <a:p>
                      <a:pPr fontAlgn="t"/>
                      <a:r>
                        <a:rPr lang="en-US" sz="1000">
                          <a:effectLst/>
                        </a:rPr>
                        <a:t>Slack</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dirty="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88044456"/>
                  </a:ext>
                </a:extLst>
              </a:tr>
            </a:tbl>
          </a:graphicData>
        </a:graphic>
      </p:graphicFrame>
      <p:sp>
        <p:nvSpPr>
          <p:cNvPr id="7" name="Rectangle 1">
            <a:extLst>
              <a:ext uri="{FF2B5EF4-FFF2-40B4-BE49-F238E27FC236}">
                <a16:creationId xmlns:a16="http://schemas.microsoft.com/office/drawing/2014/main" id="{EE952B5B-519C-4936-BD2A-0DDC39F66FCE}"/>
              </a:ext>
            </a:extLst>
          </p:cNvPr>
          <p:cNvSpPr>
            <a:spLocks noChangeArrowheads="1"/>
          </p:cNvSpPr>
          <p:nvPr/>
        </p:nvSpPr>
        <p:spPr bwMode="auto">
          <a:xfrm>
            <a:off x="822723" y="1926946"/>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br>
              <a:rPr lang="en-US" altLang="en-US" sz="1350">
                <a:solidFill>
                  <a:srgbClr val="1A1A1A"/>
                </a:solidFill>
                <a:latin typeface="Arial" panose="020B0604020202020204" pitchFamily="34" charset="0"/>
              </a:rPr>
            </a:br>
            <a:endParaRPr lang="en-US" altLang="en-US" sz="1350">
              <a:solidFill>
                <a:srgbClr val="1A1A1A"/>
              </a:solidFill>
              <a:latin typeface="Arial" panose="020B0604020202020204" pitchFamily="34" charset="0"/>
            </a:endParaRPr>
          </a:p>
        </p:txBody>
      </p:sp>
    </p:spTree>
    <p:extLst>
      <p:ext uri="{BB962C8B-B14F-4D97-AF65-F5344CB8AC3E}">
        <p14:creationId xmlns:p14="http://schemas.microsoft.com/office/powerpoint/2010/main" val="238724692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38912" y="2276856"/>
            <a:ext cx="8073492" cy="373949"/>
          </a:xfrm>
        </p:spPr>
        <p:txBody>
          <a:bodyPr/>
          <a:lstStyle/>
          <a:p>
            <a:r>
              <a:rPr lang="en-US" dirty="0"/>
              <a:t>Introduction into Deployment Patterns</a:t>
            </a:r>
          </a:p>
        </p:txBody>
      </p:sp>
    </p:spTree>
    <p:extLst>
      <p:ext uri="{BB962C8B-B14F-4D97-AF65-F5344CB8AC3E}">
        <p14:creationId xmlns:p14="http://schemas.microsoft.com/office/powerpoint/2010/main" val="232914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2020 Exam Update Information</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Microsoft Worldwide Learning (WWL) revisits the Azure role-based certs yearly</a:t>
            </a:r>
          </a:p>
          <a:p>
            <a:pPr lvl="1"/>
            <a:r>
              <a:rPr lang="en-US" dirty="0"/>
              <a:t>Relevant blog post: </a:t>
            </a:r>
            <a:r>
              <a:rPr lang="en-US" b="1" dirty="0" err="1">
                <a:solidFill>
                  <a:srgbClr val="0070C0"/>
                </a:solidFill>
              </a:rPr>
              <a:t>timw.info</a:t>
            </a:r>
            <a:r>
              <a:rPr lang="en-US" b="1" dirty="0">
                <a:solidFill>
                  <a:srgbClr val="0070C0"/>
                </a:solidFill>
              </a:rPr>
              <a:t>/az2020</a:t>
            </a:r>
          </a:p>
          <a:p>
            <a:r>
              <a:rPr lang="en-US" dirty="0"/>
              <a:t>AZ-400 has reached its 1-year birthday</a:t>
            </a:r>
          </a:p>
          <a:p>
            <a:pPr lvl="1"/>
            <a:r>
              <a:rPr lang="en-US" dirty="0"/>
              <a:t>Exam title and content were changed June 15, 2020</a:t>
            </a:r>
          </a:p>
          <a:p>
            <a:pPr lvl="1"/>
            <a:r>
              <a:rPr lang="en-US" dirty="0"/>
              <a:t>New title: </a:t>
            </a:r>
            <a:r>
              <a:rPr lang="en-US" b="1" i="1" dirty="0"/>
              <a:t>Designing and Implementing Microsoft DevOps Solutions</a:t>
            </a:r>
          </a:p>
          <a:p>
            <a:pPr lvl="1"/>
            <a:r>
              <a:rPr lang="en-US" dirty="0"/>
              <a:t>Same badge</a:t>
            </a:r>
          </a:p>
          <a:p>
            <a:endParaRPr lang="en-US" dirty="0"/>
          </a:p>
          <a:p>
            <a:endParaRPr lang="en-US" dirty="0"/>
          </a:p>
        </p:txBody>
      </p:sp>
    </p:spTree>
    <p:extLst>
      <p:ext uri="{BB962C8B-B14F-4D97-AF65-F5344CB8AC3E}">
        <p14:creationId xmlns:p14="http://schemas.microsoft.com/office/powerpoint/2010/main" val="370859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Definitions of microservices</a:t>
            </a:r>
          </a:p>
        </p:txBody>
      </p:sp>
      <p:sp>
        <p:nvSpPr>
          <p:cNvPr id="6" name="Content Placeholder 5">
            <a:extLst>
              <a:ext uri="{FF2B5EF4-FFF2-40B4-BE49-F238E27FC236}">
                <a16:creationId xmlns:a16="http://schemas.microsoft.com/office/drawing/2014/main" id="{EA92FA6A-A880-4488-A63D-242960B8FF02}"/>
              </a:ext>
            </a:extLst>
          </p:cNvPr>
          <p:cNvSpPr>
            <a:spLocks noGrp="1"/>
          </p:cNvSpPr>
          <p:nvPr>
            <p:ph type="body" sz="quarter" idx="10"/>
          </p:nvPr>
        </p:nvSpPr>
        <p:spPr>
          <a:xfrm>
            <a:off x="329845" y="806833"/>
            <a:ext cx="6197918" cy="1098762"/>
          </a:xfrm>
        </p:spPr>
        <p:txBody>
          <a:bodyPr/>
          <a:lstStyle/>
          <a:p>
            <a:pPr defTabSz="913554">
              <a:defRPr/>
            </a:pPr>
            <a:r>
              <a:rPr lang="nl-NL" dirty="0">
                <a:solidFill>
                  <a:prstClr val="black"/>
                </a:solidFill>
              </a:rPr>
              <a:t>Small and focused on doing one thing well</a:t>
            </a:r>
          </a:p>
          <a:p>
            <a:pPr defTabSz="913554">
              <a:defRPr/>
            </a:pPr>
            <a:r>
              <a:rPr lang="nl-NL" dirty="0">
                <a:solidFill>
                  <a:prstClr val="black"/>
                </a:solidFill>
              </a:rPr>
              <a:t>Autonomous</a:t>
            </a:r>
          </a:p>
          <a:p>
            <a:endParaRPr lang="en-US" dirty="0"/>
          </a:p>
        </p:txBody>
      </p:sp>
      <p:sp>
        <p:nvSpPr>
          <p:cNvPr id="14" name="Content Placeholder 2"/>
          <p:cNvSpPr txBox="1">
            <a:spLocks/>
          </p:cNvSpPr>
          <p:nvPr/>
        </p:nvSpPr>
        <p:spPr>
          <a:xfrm>
            <a:off x="228682" y="1144321"/>
            <a:ext cx="3315571" cy="3711314"/>
          </a:xfrm>
          <a:prstGeom prst="rect">
            <a:avLst/>
          </a:prstGeom>
        </p:spPr>
        <p:txBody>
          <a:bodyPr vert="horz" lIns="68517" tIns="34258" rIns="68517" bIns="34258" rtlCol="0">
            <a:normAutofit/>
          </a:bodyPr>
          <a:lstStyle>
            <a:lvl1pPr marL="342900" indent="-342900" algn="l" defTabSz="914400" rtl="0" eaLnBrk="1" latinLnBrk="0" hangingPunct="1">
              <a:spcBef>
                <a:spcPct val="20000"/>
              </a:spcBef>
              <a:buClr>
                <a:srgbClr val="558DBE"/>
              </a:buClr>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Clr>
                <a:srgbClr val="558DBE"/>
              </a:buClr>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Clr>
                <a:srgbClr val="558DBE"/>
              </a:buClr>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Clr>
                <a:srgbClr val="558DBE"/>
              </a:buClr>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Clr>
                <a:srgbClr val="558DBE"/>
              </a:buClr>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583" indent="-342583" defTabSz="913554">
              <a:defRPr/>
            </a:pPr>
            <a:endParaRPr lang="nl-NL" sz="2398" dirty="0">
              <a:solidFill>
                <a:prstClr val="black"/>
              </a:solidFill>
              <a:latin typeface="Calibri"/>
            </a:endParaRPr>
          </a:p>
        </p:txBody>
      </p:sp>
      <p:pic>
        <p:nvPicPr>
          <p:cNvPr id="15" name="Tijdelijke aanduiding voor inhoud 4"/>
          <p:cNvPicPr>
            <a:picLocks noChangeAspect="1"/>
          </p:cNvPicPr>
          <p:nvPr/>
        </p:nvPicPr>
        <p:blipFill rotWithShape="1">
          <a:blip r:embed="rId3"/>
          <a:stretch/>
        </p:blipFill>
        <p:spPr>
          <a:xfrm>
            <a:off x="5427039" y="1384301"/>
            <a:ext cx="2452816" cy="1777496"/>
          </a:xfrm>
          <a:prstGeom prst="rect">
            <a:avLst/>
          </a:prstGeom>
        </p:spPr>
      </p:pic>
      <p:sp>
        <p:nvSpPr>
          <p:cNvPr id="16" name="TextBox 15"/>
          <p:cNvSpPr txBox="1"/>
          <p:nvPr/>
        </p:nvSpPr>
        <p:spPr>
          <a:xfrm>
            <a:off x="554774" y="3469349"/>
            <a:ext cx="2945343" cy="715581"/>
          </a:xfrm>
          <a:prstGeom prst="rect">
            <a:avLst/>
          </a:prstGeom>
          <a:noFill/>
        </p:spPr>
        <p:txBody>
          <a:bodyPr wrap="square" rtlCol="0">
            <a:spAutoFit/>
          </a:bodyPr>
          <a:lstStyle/>
          <a:p>
            <a:pPr defTabSz="685166">
              <a:defRPr/>
            </a:pPr>
            <a:r>
              <a:rPr lang="nl-NL" sz="1350" kern="0" dirty="0">
                <a:solidFill>
                  <a:prstClr val="black"/>
                </a:solidFill>
                <a:latin typeface="Calibri"/>
                <a:ea typeface="ＭＳ Ｐゴシック" charset="0"/>
              </a:rPr>
              <a:t>“</a:t>
            </a:r>
            <a:r>
              <a:rPr lang="nl-NL" sz="1350" i="1" kern="0" dirty="0">
                <a:solidFill>
                  <a:prstClr val="black"/>
                </a:solidFill>
                <a:latin typeface="Calibri"/>
                <a:ea typeface="ＭＳ Ｐゴシック" charset="0"/>
              </a:rPr>
              <a:t>Loosely coupled service oriented architecture with bounded contexts</a:t>
            </a:r>
            <a:r>
              <a:rPr lang="nl-NL" sz="1350" kern="0" dirty="0">
                <a:solidFill>
                  <a:prstClr val="black"/>
                </a:solidFill>
                <a:latin typeface="Calibri"/>
                <a:ea typeface="ＭＳ Ｐゴシック" charset="0"/>
              </a:rPr>
              <a:t>”</a:t>
            </a:r>
            <a:br>
              <a:rPr lang="nl-NL" sz="1350" kern="0" dirty="0">
                <a:solidFill>
                  <a:prstClr val="black"/>
                </a:solidFill>
                <a:latin typeface="Calibri"/>
                <a:ea typeface="ＭＳ Ｐゴシック" charset="0"/>
              </a:rPr>
            </a:br>
            <a:r>
              <a:rPr lang="nl-NL" sz="1350" kern="0" dirty="0">
                <a:solidFill>
                  <a:prstClr val="black"/>
                </a:solidFill>
                <a:latin typeface="Calibri"/>
                <a:ea typeface="ＭＳ Ｐゴシック" charset="0"/>
              </a:rPr>
              <a:t>Adrian Cockcroft (Netflix)</a:t>
            </a:r>
            <a:endParaRPr lang="en-US" sz="1350" kern="0" dirty="0">
              <a:solidFill>
                <a:prstClr val="black"/>
              </a:solidFill>
              <a:latin typeface="Calibri"/>
              <a:ea typeface="ＭＳ Ｐゴシック" charset="0"/>
            </a:endParaRPr>
          </a:p>
        </p:txBody>
      </p:sp>
      <p:sp>
        <p:nvSpPr>
          <p:cNvPr id="17" name="Rectangle 16"/>
          <p:cNvSpPr/>
          <p:nvPr/>
        </p:nvSpPr>
        <p:spPr>
          <a:xfrm>
            <a:off x="546258" y="4233226"/>
            <a:ext cx="1541623" cy="507831"/>
          </a:xfrm>
          <a:prstGeom prst="rect">
            <a:avLst/>
          </a:prstGeom>
        </p:spPr>
        <p:txBody>
          <a:bodyPr wrap="square">
            <a:spAutoFit/>
          </a:bodyPr>
          <a:lstStyle/>
          <a:p>
            <a:pPr defTabSz="685166">
              <a:defRPr/>
            </a:pPr>
            <a:r>
              <a:rPr lang="nl-NL" sz="1350" kern="0" dirty="0">
                <a:solidFill>
                  <a:prstClr val="black"/>
                </a:solidFill>
                <a:latin typeface="Calibri"/>
                <a:ea typeface="ＭＳ Ｐゴシック" charset="0"/>
              </a:rPr>
              <a:t>“</a:t>
            </a:r>
            <a:r>
              <a:rPr lang="nl-NL" sz="1350" i="1" kern="0" dirty="0">
                <a:solidFill>
                  <a:prstClr val="black"/>
                </a:solidFill>
                <a:latin typeface="Calibri"/>
                <a:ea typeface="ＭＳ Ｐゴシック" charset="0"/>
              </a:rPr>
              <a:t>SOA done right</a:t>
            </a:r>
            <a:r>
              <a:rPr lang="nl-NL" sz="1350" kern="0" dirty="0">
                <a:solidFill>
                  <a:prstClr val="black"/>
                </a:solidFill>
                <a:latin typeface="Calibri"/>
                <a:ea typeface="ＭＳ Ｐゴシック" charset="0"/>
              </a:rPr>
              <a:t>”</a:t>
            </a:r>
            <a:br>
              <a:rPr lang="nl-NL" sz="1350" kern="0" dirty="0">
                <a:solidFill>
                  <a:prstClr val="black"/>
                </a:solidFill>
                <a:latin typeface="Calibri"/>
                <a:ea typeface="ＭＳ Ｐゴシック" charset="0"/>
              </a:rPr>
            </a:br>
            <a:r>
              <a:rPr lang="nl-NL" sz="1350" kern="0" dirty="0">
                <a:solidFill>
                  <a:prstClr val="black"/>
                </a:solidFill>
                <a:latin typeface="Calibri"/>
                <a:ea typeface="ＭＳ Ｐゴシック" charset="0"/>
              </a:rPr>
              <a:t>Anonymous</a:t>
            </a:r>
            <a:endParaRPr lang="en-US" sz="1350" kern="0" dirty="0">
              <a:solidFill>
                <a:prstClr val="black"/>
              </a:solidFill>
              <a:latin typeface="Calibri"/>
              <a:ea typeface="ＭＳ Ｐゴシック" charset="0"/>
            </a:endParaRPr>
          </a:p>
        </p:txBody>
      </p:sp>
      <p:sp>
        <p:nvSpPr>
          <p:cNvPr id="18" name="Rectangle 17"/>
          <p:cNvSpPr/>
          <p:nvPr/>
        </p:nvSpPr>
        <p:spPr>
          <a:xfrm>
            <a:off x="5089915" y="3406033"/>
            <a:ext cx="3425828" cy="1338828"/>
          </a:xfrm>
          <a:prstGeom prst="rect">
            <a:avLst/>
          </a:prstGeom>
        </p:spPr>
        <p:txBody>
          <a:bodyPr>
            <a:spAutoFit/>
          </a:bodyPr>
          <a:lstStyle/>
          <a:p>
            <a:pPr defTabSz="685166">
              <a:defRPr/>
            </a:pPr>
            <a:r>
              <a:rPr lang="en-US" sz="1350" i="1" kern="0" dirty="0">
                <a:solidFill>
                  <a:prstClr val="black"/>
                </a:solidFill>
                <a:latin typeface="Calibri"/>
                <a:ea typeface="ＭＳ Ｐゴシック" charset="0"/>
              </a:rPr>
              <a:t>“… services are independently deployable and scalable, each service also provides a firm module boundary, even allowing for different services to be written in different programming languages.”</a:t>
            </a:r>
            <a:br>
              <a:rPr lang="en-US" sz="1350" i="1" kern="0" dirty="0">
                <a:solidFill>
                  <a:prstClr val="black"/>
                </a:solidFill>
                <a:latin typeface="Calibri"/>
                <a:ea typeface="ＭＳ Ｐゴシック" charset="0"/>
              </a:rPr>
            </a:br>
            <a:r>
              <a:rPr lang="en-US" sz="1350" kern="0" dirty="0">
                <a:solidFill>
                  <a:prstClr val="black"/>
                </a:solidFill>
                <a:latin typeface="Calibri"/>
                <a:ea typeface="ＭＳ Ｐゴシック" charset="0"/>
              </a:rPr>
              <a:t>Martin Fowler (</a:t>
            </a:r>
            <a:r>
              <a:rPr lang="en-US" sz="1350" kern="0" dirty="0" err="1">
                <a:solidFill>
                  <a:prstClr val="black"/>
                </a:solidFill>
                <a:latin typeface="Calibri"/>
                <a:ea typeface="ＭＳ Ｐゴシック" charset="0"/>
              </a:rPr>
              <a:t>Thoughtworks</a:t>
            </a:r>
            <a:r>
              <a:rPr lang="en-US" sz="1350" kern="0" dirty="0">
                <a:solidFill>
                  <a:prstClr val="black"/>
                </a:solidFill>
                <a:latin typeface="Calibri"/>
                <a:ea typeface="ＭＳ Ｐゴシック" charset="0"/>
              </a:rPr>
              <a:t>)</a:t>
            </a:r>
            <a:endParaRPr lang="en-US" sz="1350" i="1" kern="0" dirty="0">
              <a:solidFill>
                <a:prstClr val="black"/>
              </a:solidFill>
              <a:latin typeface="Calibri"/>
              <a:ea typeface="ＭＳ Ｐゴシック" charset="0"/>
            </a:endParaRPr>
          </a:p>
        </p:txBody>
      </p:sp>
    </p:spTree>
    <p:extLst>
      <p:ext uri="{BB962C8B-B14F-4D97-AF65-F5344CB8AC3E}">
        <p14:creationId xmlns:p14="http://schemas.microsoft.com/office/powerpoint/2010/main" val="43477182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CF217D15-1EDF-4372-8BD1-BF63CDB49C18}"/>
              </a:ext>
            </a:extLst>
          </p:cNvPr>
          <p:cNvGraphicFramePr/>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41DB676A-48F9-45E5-99DA-22BCC819E8C2}"/>
              </a:ext>
            </a:extLst>
          </p:cNvPr>
          <p:cNvSpPr>
            <a:spLocks noGrp="1"/>
          </p:cNvSpPr>
          <p:nvPr>
            <p:ph type="title"/>
          </p:nvPr>
        </p:nvSpPr>
        <p:spPr/>
        <p:txBody>
          <a:bodyPr/>
          <a:lstStyle/>
          <a:p>
            <a:r>
              <a:rPr lang="en-US" dirty="0"/>
              <a:t>Deployment Patterns</a:t>
            </a:r>
          </a:p>
        </p:txBody>
      </p:sp>
      <p:sp>
        <p:nvSpPr>
          <p:cNvPr id="3" name="Content Placeholder 2">
            <a:extLst>
              <a:ext uri="{FF2B5EF4-FFF2-40B4-BE49-F238E27FC236}">
                <a16:creationId xmlns:a16="http://schemas.microsoft.com/office/drawing/2014/main" id="{BB687613-40A6-434A-B123-5A6E44BF9507}"/>
              </a:ext>
            </a:extLst>
          </p:cNvPr>
          <p:cNvSpPr>
            <a:spLocks noGrp="1"/>
          </p:cNvSpPr>
          <p:nvPr>
            <p:ph type="body" sz="quarter" idx="10"/>
          </p:nvPr>
        </p:nvSpPr>
        <p:spPr>
          <a:xfrm>
            <a:off x="439793" y="1075778"/>
            <a:ext cx="8263890" cy="2262158"/>
          </a:xfrm>
        </p:spPr>
        <p:txBody>
          <a:bodyPr/>
          <a:lstStyle/>
          <a:p>
            <a:r>
              <a:rPr lang="en-US" dirty="0"/>
              <a:t>“Classical” Deployment Patterns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9191776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p:cNvSpPr txBox="1">
            <a:spLocks/>
          </p:cNvSpPr>
          <p:nvPr/>
        </p:nvSpPr>
        <p:spPr>
          <a:xfrm>
            <a:off x="457200" y="1535186"/>
            <a:ext cx="8229600" cy="2789165"/>
          </a:xfrm>
          <a:prstGeom prst="rect">
            <a:avLst/>
          </a:prstGeom>
        </p:spPr>
        <p:txBody>
          <a:bodyPr vert="horz" lIns="81618" tIns="40810" rIns="81618" bIns="40810" rtlCol="0">
            <a:normAutofit/>
          </a:bodyPr>
          <a:lstStyle>
            <a:lvl1pPr marL="306068" indent="-306068" algn="l" defTabSz="408091" rtl="0" eaLnBrk="1" latinLnBrk="0" hangingPunct="1">
              <a:spcBef>
                <a:spcPct val="20000"/>
              </a:spcBef>
              <a:buFont typeface="Arial"/>
              <a:buChar char="•"/>
              <a:defRPr sz="2400" kern="1200">
                <a:solidFill>
                  <a:schemeClr val="tx1"/>
                </a:solidFill>
                <a:latin typeface="Segoe UI Semilight" panose="020B0402040204020203" pitchFamily="34" charset="0"/>
                <a:ea typeface="+mn-ea"/>
                <a:cs typeface="Segoe UI Semilight" panose="020B0402040204020203" pitchFamily="34" charset="0"/>
              </a:defRPr>
            </a:lvl1pPr>
            <a:lvl2pPr marL="685800" indent="-274320" algn="l" defTabSz="408091" rtl="0" eaLnBrk="1" latinLnBrk="0" hangingPunct="1">
              <a:spcBef>
                <a:spcPct val="20000"/>
              </a:spcBef>
              <a:buFont typeface="Wingdings" charset="2"/>
              <a:buChar char="§"/>
              <a:defRPr sz="2500" kern="1200">
                <a:solidFill>
                  <a:schemeClr val="tx1"/>
                </a:solidFill>
                <a:latin typeface="Segoe UI Semilight" panose="020B0402040204020203" pitchFamily="34" charset="0"/>
                <a:ea typeface="+mn-ea"/>
                <a:cs typeface="Segoe UI Semilight" panose="020B0402040204020203" pitchFamily="34" charset="0"/>
              </a:defRPr>
            </a:lvl2pPr>
            <a:lvl3pPr marL="914400" indent="-182880" algn="l" defTabSz="408091" rtl="0" eaLnBrk="1" latinLnBrk="0" hangingPunct="1">
              <a:spcBef>
                <a:spcPct val="20000"/>
              </a:spcBef>
              <a:buFont typeface="Wingdings" charset="2"/>
              <a:buChar char="§"/>
              <a:defRPr sz="2200" kern="1200">
                <a:solidFill>
                  <a:schemeClr val="tx1"/>
                </a:solidFill>
                <a:latin typeface="Segoe UI Semilight" panose="020B0402040204020203" pitchFamily="34" charset="0"/>
                <a:ea typeface="+mn-ea"/>
                <a:cs typeface="Segoe UI Semilight" panose="020B0402040204020203" pitchFamily="34" charset="0"/>
              </a:defRPr>
            </a:lvl3pPr>
            <a:lvl4pPr marL="1428318" indent="-204045" algn="l" defTabSz="408091" rtl="0" eaLnBrk="1" latinLnBrk="0" hangingPunct="1">
              <a:spcBef>
                <a:spcPct val="20000"/>
              </a:spcBef>
              <a:buFont typeface="Arial"/>
              <a:buChar char="–"/>
              <a:defRPr sz="1800" kern="1200">
                <a:solidFill>
                  <a:schemeClr val="tx1"/>
                </a:solidFill>
                <a:latin typeface="Segoe UI Semilight" panose="020B0402040204020203" pitchFamily="34" charset="0"/>
                <a:ea typeface="+mn-ea"/>
                <a:cs typeface="Segoe UI Semilight" panose="020B0402040204020203" pitchFamily="34" charset="0"/>
              </a:defRPr>
            </a:lvl4pPr>
            <a:lvl5pPr marL="1836408" indent="-204045" algn="l" defTabSz="408091" rtl="0" eaLnBrk="1" latinLnBrk="0" hangingPunct="1">
              <a:spcBef>
                <a:spcPct val="20000"/>
              </a:spcBef>
              <a:buFont typeface="Arial"/>
              <a:buChar char="»"/>
              <a:defRPr sz="1800" kern="1200">
                <a:solidFill>
                  <a:schemeClr val="tx1"/>
                </a:solidFill>
                <a:latin typeface="Segoe UI Semilight" panose="020B0402040204020203" pitchFamily="34" charset="0"/>
                <a:ea typeface="+mn-ea"/>
                <a:cs typeface="Segoe UI Semilight" panose="020B0402040204020203" pitchFamily="34" charset="0"/>
              </a:defRPr>
            </a:lvl5pPr>
            <a:lvl6pPr marL="2244499" indent="-204045" algn="l" defTabSz="408091" rtl="0" eaLnBrk="1" latinLnBrk="0" hangingPunct="1">
              <a:spcBef>
                <a:spcPct val="20000"/>
              </a:spcBef>
              <a:buFont typeface="Arial"/>
              <a:buChar char="•"/>
              <a:defRPr sz="1800" kern="1200">
                <a:solidFill>
                  <a:schemeClr val="tx1"/>
                </a:solidFill>
                <a:latin typeface="+mn-lt"/>
                <a:ea typeface="+mn-ea"/>
                <a:cs typeface="+mn-cs"/>
              </a:defRPr>
            </a:lvl6pPr>
            <a:lvl7pPr marL="2652591" indent="-204045" algn="l" defTabSz="408091" rtl="0" eaLnBrk="1" latinLnBrk="0" hangingPunct="1">
              <a:spcBef>
                <a:spcPct val="20000"/>
              </a:spcBef>
              <a:buFont typeface="Arial"/>
              <a:buChar char="•"/>
              <a:defRPr sz="1800" kern="1200">
                <a:solidFill>
                  <a:schemeClr val="tx1"/>
                </a:solidFill>
                <a:latin typeface="+mn-lt"/>
                <a:ea typeface="+mn-ea"/>
                <a:cs typeface="+mn-cs"/>
              </a:defRPr>
            </a:lvl7pPr>
            <a:lvl8pPr marL="3060681" indent="-204045" algn="l" defTabSz="408091" rtl="0" eaLnBrk="1" latinLnBrk="0" hangingPunct="1">
              <a:spcBef>
                <a:spcPct val="20000"/>
              </a:spcBef>
              <a:buFont typeface="Arial"/>
              <a:buChar char="•"/>
              <a:defRPr sz="1800" kern="1200">
                <a:solidFill>
                  <a:schemeClr val="tx1"/>
                </a:solidFill>
                <a:latin typeface="+mn-lt"/>
                <a:ea typeface="+mn-ea"/>
                <a:cs typeface="+mn-cs"/>
              </a:defRPr>
            </a:lvl8pPr>
            <a:lvl9pPr marL="3468772" indent="-204045" algn="l" defTabSz="408091" rtl="0" eaLnBrk="1" latinLnBrk="0" hangingPunct="1">
              <a:spcBef>
                <a:spcPct val="20000"/>
              </a:spcBef>
              <a:buFont typeface="Arial"/>
              <a:buChar char="•"/>
              <a:defRPr sz="1800" kern="1200">
                <a:solidFill>
                  <a:schemeClr val="tx1"/>
                </a:solidFill>
                <a:latin typeface="+mn-lt"/>
                <a:ea typeface="+mn-ea"/>
                <a:cs typeface="+mn-cs"/>
              </a:defRPr>
            </a:lvl9pPr>
          </a:lstStyle>
          <a:p>
            <a:pPr marL="229551" indent="-229551" defTabSz="306068"/>
            <a:endParaRPr lang="en-US" dirty="0">
              <a:solidFill>
                <a:srgbClr val="1A1A1A"/>
              </a:solidFill>
            </a:endParaRPr>
          </a:p>
        </p:txBody>
      </p:sp>
      <p:sp>
        <p:nvSpPr>
          <p:cNvPr id="2" name="Title 1"/>
          <p:cNvSpPr>
            <a:spLocks noGrp="1"/>
          </p:cNvSpPr>
          <p:nvPr>
            <p:ph type="title"/>
          </p:nvPr>
        </p:nvSpPr>
        <p:spPr/>
        <p:txBody>
          <a:bodyPr>
            <a:normAutofit/>
          </a:bodyPr>
          <a:lstStyle/>
          <a:p>
            <a:r>
              <a:rPr lang="en-US"/>
              <a:t>Feedback loops</a:t>
            </a:r>
            <a:endParaRPr lang="en-US" dirty="0"/>
          </a:p>
        </p:txBody>
      </p:sp>
      <p:sp>
        <p:nvSpPr>
          <p:cNvPr id="13" name="Text Placeholder 12"/>
          <p:cNvSpPr>
            <a:spLocks noGrp="1"/>
          </p:cNvSpPr>
          <p:nvPr>
            <p:ph type="body" sz="quarter" idx="10"/>
          </p:nvPr>
        </p:nvSpPr>
        <p:spPr>
          <a:xfrm>
            <a:off x="439793" y="1075778"/>
            <a:ext cx="8263890" cy="323165"/>
          </a:xfrm>
        </p:spPr>
        <p:txBody>
          <a:bodyPr/>
          <a:lstStyle/>
          <a:p>
            <a:r>
              <a:rPr lang="en-US" dirty="0"/>
              <a:t>Application Insights &gt; Application Map</a:t>
            </a:r>
          </a:p>
        </p:txBody>
      </p:sp>
      <p:pic>
        <p:nvPicPr>
          <p:cNvPr id="24" name="Picture 23"/>
          <p:cNvPicPr>
            <a:picLocks noChangeAspect="1"/>
          </p:cNvPicPr>
          <p:nvPr/>
        </p:nvPicPr>
        <p:blipFill>
          <a:blip r:embed="rId2"/>
          <a:stretch>
            <a:fillRect/>
          </a:stretch>
        </p:blipFill>
        <p:spPr>
          <a:xfrm>
            <a:off x="573841" y="2106260"/>
            <a:ext cx="7996319" cy="2454477"/>
          </a:xfrm>
          <a:prstGeom prst="rect">
            <a:avLst/>
          </a:prstGeom>
        </p:spPr>
      </p:pic>
    </p:spTree>
    <p:extLst>
      <p:ext uri="{BB962C8B-B14F-4D97-AF65-F5344CB8AC3E}">
        <p14:creationId xmlns:p14="http://schemas.microsoft.com/office/powerpoint/2010/main" val="370468156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397D6D83-9E9C-4447-AFF6-2F78C536A741}"/>
              </a:ext>
            </a:extLst>
          </p:cNvPr>
          <p:cNvGrpSpPr/>
          <p:nvPr/>
        </p:nvGrpSpPr>
        <p:grpSpPr>
          <a:xfrm>
            <a:off x="1893625" y="1815006"/>
            <a:ext cx="1279674" cy="1011259"/>
            <a:chOff x="294013" y="228601"/>
            <a:chExt cx="1706231" cy="1348345"/>
          </a:xfrm>
        </p:grpSpPr>
        <p:sp>
          <p:nvSpPr>
            <p:cNvPr id="4" name="Rectangle 3">
              <a:extLst>
                <a:ext uri="{FF2B5EF4-FFF2-40B4-BE49-F238E27FC236}">
                  <a16:creationId xmlns:a16="http://schemas.microsoft.com/office/drawing/2014/main" id="{0C5AFA74-E9A5-4F66-97B7-7073EB511224}"/>
                </a:ext>
              </a:extLst>
            </p:cNvPr>
            <p:cNvSpPr/>
            <p:nvPr/>
          </p:nvSpPr>
          <p:spPr>
            <a:xfrm>
              <a:off x="294013" y="228601"/>
              <a:ext cx="1503938" cy="1344166"/>
            </a:xfrm>
            <a:prstGeom prst="rect">
              <a:avLst/>
            </a:prstGeom>
            <a:solidFill>
              <a:srgbClr val="EAE2EE"/>
            </a:solidFill>
            <a:ln w="28575">
              <a:solidFill>
                <a:srgbClr val="8148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dirty="0">
                <a:solidFill>
                  <a:srgbClr val="FFFFFF"/>
                </a:solidFill>
                <a:latin typeface="Segoe UI"/>
              </a:endParaRPr>
            </a:p>
          </p:txBody>
        </p:sp>
        <p:sp>
          <p:nvSpPr>
            <p:cNvPr id="5" name="TextBox 4">
              <a:extLst>
                <a:ext uri="{FF2B5EF4-FFF2-40B4-BE49-F238E27FC236}">
                  <a16:creationId xmlns:a16="http://schemas.microsoft.com/office/drawing/2014/main" id="{07C5E36F-7D07-4726-BD8D-0E2D782E8124}"/>
                </a:ext>
              </a:extLst>
            </p:cNvPr>
            <p:cNvSpPr txBox="1"/>
            <p:nvPr/>
          </p:nvSpPr>
          <p:spPr>
            <a:xfrm>
              <a:off x="333634" y="1176837"/>
              <a:ext cx="1666610" cy="400109"/>
            </a:xfrm>
            <a:prstGeom prst="rect">
              <a:avLst/>
            </a:prstGeom>
            <a:noFill/>
          </p:spPr>
          <p:txBody>
            <a:bodyPr wrap="none" rtlCol="0">
              <a:spAutoFit/>
            </a:bodyPr>
            <a:lstStyle/>
            <a:p>
              <a:pPr defTabSz="342900"/>
              <a:r>
                <a:rPr lang="en-US" sz="1350" dirty="0">
                  <a:solidFill>
                    <a:srgbClr val="1A1A1A"/>
                  </a:solidFill>
                  <a:latin typeface="Segoe UI"/>
                </a:rPr>
                <a:t>Load Balancer</a:t>
              </a:r>
            </a:p>
          </p:txBody>
        </p:sp>
        <p:pic>
          <p:nvPicPr>
            <p:cNvPr id="6" name="Picture 5" descr="A stop sign&#10;&#10;Description automatically generated">
              <a:extLst>
                <a:ext uri="{FF2B5EF4-FFF2-40B4-BE49-F238E27FC236}">
                  <a16:creationId xmlns:a16="http://schemas.microsoft.com/office/drawing/2014/main" id="{D78145C7-F707-4D43-9667-E83EB03276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925" y="422051"/>
              <a:ext cx="780290" cy="780290"/>
            </a:xfrm>
            <a:prstGeom prst="rect">
              <a:avLst/>
            </a:prstGeom>
          </p:spPr>
        </p:pic>
      </p:grpSp>
      <p:grpSp>
        <p:nvGrpSpPr>
          <p:cNvPr id="26" name="Group 25">
            <a:extLst>
              <a:ext uri="{FF2B5EF4-FFF2-40B4-BE49-F238E27FC236}">
                <a16:creationId xmlns:a16="http://schemas.microsoft.com/office/drawing/2014/main" id="{21E68F74-EACE-47CC-BDE0-817CE61A0006}"/>
              </a:ext>
            </a:extLst>
          </p:cNvPr>
          <p:cNvGrpSpPr/>
          <p:nvPr/>
        </p:nvGrpSpPr>
        <p:grpSpPr>
          <a:xfrm>
            <a:off x="5728537" y="1815006"/>
            <a:ext cx="1127954" cy="1019354"/>
            <a:chOff x="2933067" y="232802"/>
            <a:chExt cx="1503938" cy="1359138"/>
          </a:xfrm>
        </p:grpSpPr>
        <p:sp>
          <p:nvSpPr>
            <p:cNvPr id="7" name="Rectangle 6">
              <a:extLst>
                <a:ext uri="{FF2B5EF4-FFF2-40B4-BE49-F238E27FC236}">
                  <a16:creationId xmlns:a16="http://schemas.microsoft.com/office/drawing/2014/main" id="{27853D7D-D2D7-4639-987C-A9842F297C54}"/>
                </a:ext>
              </a:extLst>
            </p:cNvPr>
            <p:cNvSpPr/>
            <p:nvPr/>
          </p:nvSpPr>
          <p:spPr>
            <a:xfrm>
              <a:off x="2933067" y="232802"/>
              <a:ext cx="1503938" cy="1344166"/>
            </a:xfrm>
            <a:prstGeom prst="rect">
              <a:avLst/>
            </a:prstGeom>
            <a:solidFill>
              <a:srgbClr val="0079D6">
                <a:alpha val="14118"/>
              </a:srgbClr>
            </a:solidFill>
            <a:ln w="28575">
              <a:solidFill>
                <a:srgbClr val="0079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srgbClr val="FFFFFF"/>
                </a:solidFill>
                <a:latin typeface="Segoe UI"/>
              </a:endParaRPr>
            </a:p>
          </p:txBody>
        </p:sp>
        <p:pic>
          <p:nvPicPr>
            <p:cNvPr id="8" name="Picture 7" descr="A close up of a logo&#10;&#10;Description automatically generated">
              <a:extLst>
                <a:ext uri="{FF2B5EF4-FFF2-40B4-BE49-F238E27FC236}">
                  <a16:creationId xmlns:a16="http://schemas.microsoft.com/office/drawing/2014/main" id="{53B9F51A-AF08-4292-81BF-1E27A4116D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891" y="422051"/>
              <a:ext cx="780290" cy="780290"/>
            </a:xfrm>
            <a:prstGeom prst="rect">
              <a:avLst/>
            </a:prstGeom>
          </p:spPr>
        </p:pic>
        <p:sp>
          <p:nvSpPr>
            <p:cNvPr id="9" name="Rectangle 8">
              <a:extLst>
                <a:ext uri="{FF2B5EF4-FFF2-40B4-BE49-F238E27FC236}">
                  <a16:creationId xmlns:a16="http://schemas.microsoft.com/office/drawing/2014/main" id="{8F2EF63F-FDA6-4DE5-A55D-B3C96B12F484}"/>
                </a:ext>
              </a:extLst>
            </p:cNvPr>
            <p:cNvSpPr/>
            <p:nvPr/>
          </p:nvSpPr>
          <p:spPr>
            <a:xfrm>
              <a:off x="3385113" y="1191831"/>
              <a:ext cx="684376" cy="400109"/>
            </a:xfrm>
            <a:prstGeom prst="rect">
              <a:avLst/>
            </a:prstGeom>
          </p:spPr>
          <p:txBody>
            <a:bodyPr wrap="none">
              <a:spAutoFit/>
            </a:bodyPr>
            <a:lstStyle/>
            <a:p>
              <a:pPr defTabSz="342900"/>
              <a:r>
                <a:rPr lang="en-US" sz="1350" dirty="0">
                  <a:solidFill>
                    <a:srgbClr val="1A1A1A"/>
                  </a:solidFill>
                  <a:latin typeface="Segoe UI"/>
                </a:rPr>
                <a:t>Blue</a:t>
              </a:r>
            </a:p>
          </p:txBody>
        </p:sp>
      </p:grpSp>
      <p:grpSp>
        <p:nvGrpSpPr>
          <p:cNvPr id="25" name="Group 24">
            <a:extLst>
              <a:ext uri="{FF2B5EF4-FFF2-40B4-BE49-F238E27FC236}">
                <a16:creationId xmlns:a16="http://schemas.microsoft.com/office/drawing/2014/main" id="{73CBA501-F291-4DB0-8EFB-03109501F201}"/>
              </a:ext>
            </a:extLst>
          </p:cNvPr>
          <p:cNvGrpSpPr/>
          <p:nvPr/>
        </p:nvGrpSpPr>
        <p:grpSpPr>
          <a:xfrm>
            <a:off x="5728537" y="3220088"/>
            <a:ext cx="1127954" cy="1027237"/>
            <a:chOff x="5888248" y="530258"/>
            <a:chExt cx="1503938" cy="1369649"/>
          </a:xfrm>
        </p:grpSpPr>
        <p:sp>
          <p:nvSpPr>
            <p:cNvPr id="22" name="Rectangle 21">
              <a:extLst>
                <a:ext uri="{FF2B5EF4-FFF2-40B4-BE49-F238E27FC236}">
                  <a16:creationId xmlns:a16="http://schemas.microsoft.com/office/drawing/2014/main" id="{314AFE89-2C45-408E-91B9-ED369EFBC50A}"/>
                </a:ext>
              </a:extLst>
            </p:cNvPr>
            <p:cNvSpPr/>
            <p:nvPr/>
          </p:nvSpPr>
          <p:spPr>
            <a:xfrm>
              <a:off x="5888248" y="530258"/>
              <a:ext cx="1503938" cy="1344166"/>
            </a:xfrm>
            <a:prstGeom prst="rect">
              <a:avLst/>
            </a:prstGeom>
            <a:solidFill>
              <a:srgbClr val="00B050">
                <a:alpha val="14118"/>
              </a:srgbClr>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srgbClr val="FFFFFF"/>
                </a:solidFill>
                <a:latin typeface="Segoe UI"/>
              </a:endParaRPr>
            </a:p>
          </p:txBody>
        </p:sp>
        <p:pic>
          <p:nvPicPr>
            <p:cNvPr id="23" name="Picture 22" descr="A close up of a logo&#10;&#10;Description automatically generated">
              <a:extLst>
                <a:ext uri="{FF2B5EF4-FFF2-40B4-BE49-F238E27FC236}">
                  <a16:creationId xmlns:a16="http://schemas.microsoft.com/office/drawing/2014/main" id="{56DFF4BD-6686-4EAF-8A2F-9846FBD4B2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0072" y="719507"/>
              <a:ext cx="780290" cy="780290"/>
            </a:xfrm>
            <a:prstGeom prst="rect">
              <a:avLst/>
            </a:prstGeom>
          </p:spPr>
        </p:pic>
        <p:sp>
          <p:nvSpPr>
            <p:cNvPr id="24" name="Rectangle 23">
              <a:extLst>
                <a:ext uri="{FF2B5EF4-FFF2-40B4-BE49-F238E27FC236}">
                  <a16:creationId xmlns:a16="http://schemas.microsoft.com/office/drawing/2014/main" id="{CB575183-80EC-4526-BCA9-12DA85D52307}"/>
                </a:ext>
              </a:extLst>
            </p:cNvPr>
            <p:cNvSpPr/>
            <p:nvPr/>
          </p:nvSpPr>
          <p:spPr>
            <a:xfrm>
              <a:off x="6270026" y="1499798"/>
              <a:ext cx="852285" cy="400109"/>
            </a:xfrm>
            <a:prstGeom prst="rect">
              <a:avLst/>
            </a:prstGeom>
          </p:spPr>
          <p:txBody>
            <a:bodyPr wrap="none">
              <a:spAutoFit/>
            </a:bodyPr>
            <a:lstStyle/>
            <a:p>
              <a:pPr defTabSz="342900"/>
              <a:r>
                <a:rPr lang="en-US" sz="1350" dirty="0">
                  <a:solidFill>
                    <a:srgbClr val="1A1A1A"/>
                  </a:solidFill>
                  <a:latin typeface="Segoe UI"/>
                </a:rPr>
                <a:t>Green</a:t>
              </a:r>
            </a:p>
          </p:txBody>
        </p:sp>
      </p:grpSp>
      <p:cxnSp>
        <p:nvCxnSpPr>
          <p:cNvPr id="29" name="Straight Arrow Connector 28">
            <a:extLst>
              <a:ext uri="{FF2B5EF4-FFF2-40B4-BE49-F238E27FC236}">
                <a16:creationId xmlns:a16="http://schemas.microsoft.com/office/drawing/2014/main" id="{B8AD29B0-B027-4BF9-899F-0DAC709ADCAE}"/>
              </a:ext>
            </a:extLst>
          </p:cNvPr>
          <p:cNvCxnSpPr>
            <a:cxnSpLocks/>
            <a:stCxn id="4" idx="3"/>
            <a:endCxn id="7" idx="1"/>
          </p:cNvCxnSpPr>
          <p:nvPr/>
        </p:nvCxnSpPr>
        <p:spPr>
          <a:xfrm>
            <a:off x="3021579" y="2319068"/>
            <a:ext cx="2706959" cy="0"/>
          </a:xfrm>
          <a:prstGeom prst="straightConnector1">
            <a:avLst/>
          </a:prstGeom>
          <a:ln w="38100">
            <a:solidFill>
              <a:srgbClr val="814899"/>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C66E0DC-DC4B-4376-B797-CBC4F1621DED}"/>
              </a:ext>
            </a:extLst>
          </p:cNvPr>
          <p:cNvCxnSpPr>
            <a:cxnSpLocks/>
            <a:stCxn id="4" idx="3"/>
            <a:endCxn id="22" idx="1"/>
          </p:cNvCxnSpPr>
          <p:nvPr/>
        </p:nvCxnSpPr>
        <p:spPr>
          <a:xfrm>
            <a:off x="3021579" y="2319069"/>
            <a:ext cx="2706959" cy="1405082"/>
          </a:xfrm>
          <a:prstGeom prst="straightConnector1">
            <a:avLst/>
          </a:prstGeom>
          <a:ln w="38100">
            <a:solidFill>
              <a:srgbClr val="814899"/>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0E0C657-4AC8-4204-8834-0DB448D2EA3D}"/>
              </a:ext>
            </a:extLst>
          </p:cNvPr>
          <p:cNvSpPr txBox="1"/>
          <p:nvPr/>
        </p:nvSpPr>
        <p:spPr>
          <a:xfrm>
            <a:off x="3630011" y="2062751"/>
            <a:ext cx="1796004" cy="300082"/>
          </a:xfrm>
          <a:prstGeom prst="rect">
            <a:avLst/>
          </a:prstGeom>
          <a:noFill/>
        </p:spPr>
        <p:txBody>
          <a:bodyPr wrap="none" rtlCol="0">
            <a:spAutoFit/>
          </a:bodyPr>
          <a:lstStyle/>
          <a:p>
            <a:pPr defTabSz="342900"/>
            <a:r>
              <a:rPr lang="en-US" sz="1350" dirty="0">
                <a:solidFill>
                  <a:srgbClr val="1A1A1A"/>
                </a:solidFill>
                <a:latin typeface="Segoe UI"/>
              </a:rPr>
              <a:t>www.production.com</a:t>
            </a:r>
          </a:p>
        </p:txBody>
      </p:sp>
      <p:sp>
        <p:nvSpPr>
          <p:cNvPr id="36" name="TextBox 35">
            <a:extLst>
              <a:ext uri="{FF2B5EF4-FFF2-40B4-BE49-F238E27FC236}">
                <a16:creationId xmlns:a16="http://schemas.microsoft.com/office/drawing/2014/main" id="{115D723F-D683-49D3-859B-FD911256873C}"/>
              </a:ext>
            </a:extLst>
          </p:cNvPr>
          <p:cNvSpPr txBox="1"/>
          <p:nvPr/>
        </p:nvSpPr>
        <p:spPr>
          <a:xfrm rot="1652199">
            <a:off x="3274578" y="3000950"/>
            <a:ext cx="2230675" cy="300082"/>
          </a:xfrm>
          <a:prstGeom prst="rect">
            <a:avLst/>
          </a:prstGeom>
          <a:noFill/>
        </p:spPr>
        <p:txBody>
          <a:bodyPr wrap="none" rtlCol="0">
            <a:spAutoFit/>
          </a:bodyPr>
          <a:lstStyle/>
          <a:p>
            <a:pPr defTabSz="342900"/>
            <a:r>
              <a:rPr lang="en-US" sz="1350" dirty="0">
                <a:solidFill>
                  <a:srgbClr val="1A1A1A"/>
                </a:solidFill>
                <a:latin typeface="Segoe UI"/>
              </a:rPr>
              <a:t>www.temp.production.com</a:t>
            </a:r>
          </a:p>
        </p:txBody>
      </p:sp>
      <p:pic>
        <p:nvPicPr>
          <p:cNvPr id="46" name="Picture 45">
            <a:extLst>
              <a:ext uri="{FF2B5EF4-FFF2-40B4-BE49-F238E27FC236}">
                <a16:creationId xmlns:a16="http://schemas.microsoft.com/office/drawing/2014/main" id="{BEE5AD3F-ECE2-4F10-9BB2-E0C56739FDB4}"/>
              </a:ext>
            </a:extLst>
          </p:cNvPr>
          <p:cNvPicPr>
            <a:picLocks noChangeAspect="1"/>
          </p:cNvPicPr>
          <p:nvPr/>
        </p:nvPicPr>
        <p:blipFill>
          <a:blip r:embed="rId4"/>
          <a:stretch>
            <a:fillRect/>
          </a:stretch>
        </p:blipFill>
        <p:spPr>
          <a:xfrm>
            <a:off x="4575922" y="2456992"/>
            <a:ext cx="475936" cy="529358"/>
          </a:xfrm>
          <a:prstGeom prst="rect">
            <a:avLst/>
          </a:prstGeom>
        </p:spPr>
      </p:pic>
      <p:sp>
        <p:nvSpPr>
          <p:cNvPr id="51" name="Rectangle 50">
            <a:extLst>
              <a:ext uri="{FF2B5EF4-FFF2-40B4-BE49-F238E27FC236}">
                <a16:creationId xmlns:a16="http://schemas.microsoft.com/office/drawing/2014/main" id="{02A83ACF-E997-4E6B-8070-096A0FEDB4B7}"/>
              </a:ext>
            </a:extLst>
          </p:cNvPr>
          <p:cNvSpPr/>
          <p:nvPr/>
        </p:nvSpPr>
        <p:spPr>
          <a:xfrm>
            <a:off x="4104687" y="2546131"/>
            <a:ext cx="587918" cy="300082"/>
          </a:xfrm>
          <a:prstGeom prst="rect">
            <a:avLst/>
          </a:prstGeom>
        </p:spPr>
        <p:txBody>
          <a:bodyPr wrap="none">
            <a:spAutoFit/>
          </a:bodyPr>
          <a:lstStyle/>
          <a:p>
            <a:pPr defTabSz="342900"/>
            <a:r>
              <a:rPr lang="en-US" sz="1350" dirty="0">
                <a:solidFill>
                  <a:srgbClr val="1A1A1A"/>
                </a:solidFill>
                <a:latin typeface="Segoe UI"/>
              </a:rPr>
              <a:t>Swap</a:t>
            </a:r>
          </a:p>
        </p:txBody>
      </p:sp>
      <p:sp>
        <p:nvSpPr>
          <p:cNvPr id="52" name="Title 51">
            <a:extLst>
              <a:ext uri="{FF2B5EF4-FFF2-40B4-BE49-F238E27FC236}">
                <a16:creationId xmlns:a16="http://schemas.microsoft.com/office/drawing/2014/main" id="{60826154-2C1A-4F53-91B5-6857408E65C9}"/>
              </a:ext>
            </a:extLst>
          </p:cNvPr>
          <p:cNvSpPr>
            <a:spLocks noGrp="1"/>
          </p:cNvSpPr>
          <p:nvPr>
            <p:ph type="title"/>
          </p:nvPr>
        </p:nvSpPr>
        <p:spPr/>
        <p:txBody>
          <a:bodyPr/>
          <a:lstStyle/>
          <a:p>
            <a:r>
              <a:rPr lang="en-US" dirty="0"/>
              <a:t>Blue Green deployment</a:t>
            </a:r>
          </a:p>
        </p:txBody>
      </p:sp>
      <p:sp>
        <p:nvSpPr>
          <p:cNvPr id="2" name="Text Placeholder 1">
            <a:extLst>
              <a:ext uri="{FF2B5EF4-FFF2-40B4-BE49-F238E27FC236}">
                <a16:creationId xmlns:a16="http://schemas.microsoft.com/office/drawing/2014/main" id="{D7F10788-397A-48F1-8B33-D6CA56E57122}"/>
              </a:ext>
            </a:extLst>
          </p:cNvPr>
          <p:cNvSpPr>
            <a:spLocks noGrp="1"/>
          </p:cNvSpPr>
          <p:nvPr>
            <p:ph type="body" sz="quarter" idx="10"/>
          </p:nvPr>
        </p:nvSpPr>
        <p:spPr>
          <a:xfrm>
            <a:off x="439793" y="1075778"/>
            <a:ext cx="8263890" cy="323165"/>
          </a:xfrm>
        </p:spPr>
        <p:txBody>
          <a:bodyPr/>
          <a:lstStyle/>
          <a:p>
            <a:endParaRPr lang="en-US"/>
          </a:p>
        </p:txBody>
      </p:sp>
    </p:spTree>
    <p:extLst>
      <p:ext uri="{BB962C8B-B14F-4D97-AF65-F5344CB8AC3E}">
        <p14:creationId xmlns:p14="http://schemas.microsoft.com/office/powerpoint/2010/main" val="317496632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C406A-AF65-4E14-8531-F8709016331F}"/>
              </a:ext>
            </a:extLst>
          </p:cNvPr>
          <p:cNvSpPr>
            <a:spLocks noGrp="1"/>
          </p:cNvSpPr>
          <p:nvPr>
            <p:ph type="title"/>
          </p:nvPr>
        </p:nvSpPr>
        <p:spPr/>
        <p:txBody>
          <a:bodyPr/>
          <a:lstStyle/>
          <a:p>
            <a:r>
              <a:rPr lang="en-US" dirty="0"/>
              <a:t>Feature toggles</a:t>
            </a:r>
          </a:p>
        </p:txBody>
      </p:sp>
      <p:sp>
        <p:nvSpPr>
          <p:cNvPr id="3" name="Content Placeholder 2">
            <a:extLst>
              <a:ext uri="{FF2B5EF4-FFF2-40B4-BE49-F238E27FC236}">
                <a16:creationId xmlns:a16="http://schemas.microsoft.com/office/drawing/2014/main" id="{94F74193-82EB-4245-A7E8-7C7E9B159FB1}"/>
              </a:ext>
            </a:extLst>
          </p:cNvPr>
          <p:cNvSpPr>
            <a:spLocks noGrp="1"/>
          </p:cNvSpPr>
          <p:nvPr>
            <p:ph type="body" sz="quarter" idx="10"/>
          </p:nvPr>
        </p:nvSpPr>
        <p:spPr>
          <a:xfrm>
            <a:off x="439793" y="1075778"/>
            <a:ext cx="8263890" cy="2760756"/>
          </a:xfrm>
        </p:spPr>
        <p:txBody>
          <a:bodyPr/>
          <a:lstStyle/>
          <a:p>
            <a:r>
              <a:rPr lang="en-US" dirty="0"/>
              <a:t>What is it?</a:t>
            </a:r>
          </a:p>
          <a:p>
            <a:pPr lvl="1"/>
            <a:r>
              <a:rPr lang="en-US" dirty="0"/>
              <a:t>Mechanism to separate feature deployment from feature exposure</a:t>
            </a:r>
          </a:p>
          <a:p>
            <a:pPr lvl="1"/>
            <a:r>
              <a:rPr lang="en-US" dirty="0"/>
              <a:t>A.k.a. feature flippers, feature flags, feature switch, conditional feature, etc.</a:t>
            </a:r>
          </a:p>
          <a:p>
            <a:r>
              <a:rPr lang="en-US" dirty="0"/>
              <a:t>Why do you need it?</a:t>
            </a:r>
          </a:p>
          <a:p>
            <a:pPr lvl="1"/>
            <a:r>
              <a:rPr lang="en-US" dirty="0"/>
              <a:t>It enables you to give control back to the business on when to release the feature</a:t>
            </a:r>
          </a:p>
          <a:p>
            <a:pPr lvl="1"/>
            <a:r>
              <a:rPr lang="en-US" dirty="0"/>
              <a:t>Enables A/B testing, canary releases and dark launching</a:t>
            </a:r>
          </a:p>
          <a:p>
            <a:pPr lvl="1"/>
            <a:r>
              <a:rPr lang="en-US" dirty="0"/>
              <a:t>It provides an alternative to keeping multiple branches in version control</a:t>
            </a:r>
          </a:p>
          <a:p>
            <a:pPr lvl="1"/>
            <a:r>
              <a:rPr lang="en-US" dirty="0"/>
              <a:t>Enables change without redeployment</a:t>
            </a:r>
          </a:p>
          <a:p>
            <a:endParaRPr lang="en-US" dirty="0"/>
          </a:p>
        </p:txBody>
      </p:sp>
    </p:spTree>
    <p:extLst>
      <p:ext uri="{BB962C8B-B14F-4D97-AF65-F5344CB8AC3E}">
        <p14:creationId xmlns:p14="http://schemas.microsoft.com/office/powerpoint/2010/main" val="12006333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Canary release</a:t>
            </a:r>
            <a:endParaRPr lang="nl-NL" dirty="0"/>
          </a:p>
        </p:txBody>
      </p:sp>
      <p:sp>
        <p:nvSpPr>
          <p:cNvPr id="3" name="Text Placeholder 2"/>
          <p:cNvSpPr>
            <a:spLocks noGrp="1"/>
          </p:cNvSpPr>
          <p:nvPr>
            <p:ph type="body" sz="quarter" idx="10"/>
          </p:nvPr>
        </p:nvSpPr>
        <p:spPr/>
        <p:txBody>
          <a:bodyPr>
            <a:normAutofit fontScale="70000" lnSpcReduction="20000"/>
          </a:bodyPr>
          <a:lstStyle/>
          <a:p>
            <a:r>
              <a:rPr lang="en-US" dirty="0"/>
              <a:t>What is it?</a:t>
            </a:r>
          </a:p>
          <a:p>
            <a:pPr lvl="1"/>
            <a:r>
              <a:rPr lang="en-US" dirty="0"/>
              <a:t>Releasing a feature to a limited </a:t>
            </a:r>
            <a:br>
              <a:rPr lang="en-US" dirty="0"/>
            </a:br>
            <a:r>
              <a:rPr lang="en-US" dirty="0"/>
              <a:t>subset of end users</a:t>
            </a:r>
          </a:p>
          <a:p>
            <a:r>
              <a:rPr lang="en-US" dirty="0"/>
              <a:t>Why do you need it?</a:t>
            </a:r>
          </a:p>
          <a:p>
            <a:pPr lvl="1"/>
            <a:r>
              <a:rPr lang="en-US" dirty="0"/>
              <a:t>Validates there is no break </a:t>
            </a:r>
          </a:p>
          <a:p>
            <a:pPr lvl="1"/>
            <a:r>
              <a:rPr lang="en-US" dirty="0"/>
              <a:t>When you want to gradually roll out</a:t>
            </a:r>
            <a:br>
              <a:rPr lang="en-US" dirty="0"/>
            </a:br>
            <a:r>
              <a:rPr lang="en-US" dirty="0"/>
              <a:t>a feature to ensure enough capacity</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0534" r="14174"/>
          <a:stretch/>
        </p:blipFill>
        <p:spPr>
          <a:xfrm>
            <a:off x="5612002" y="550649"/>
            <a:ext cx="3000986" cy="3985805"/>
          </a:xfrm>
          <a:prstGeom prst="rect">
            <a:avLst/>
          </a:prstGeom>
        </p:spPr>
      </p:pic>
    </p:spTree>
    <p:extLst>
      <p:ext uri="{BB962C8B-B14F-4D97-AF65-F5344CB8AC3E}">
        <p14:creationId xmlns:p14="http://schemas.microsoft.com/office/powerpoint/2010/main" val="152544500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Canary release</a:t>
            </a:r>
          </a:p>
        </p:txBody>
      </p:sp>
      <p:sp>
        <p:nvSpPr>
          <p:cNvPr id="3" name="Text Placeholder 2"/>
          <p:cNvSpPr>
            <a:spLocks noGrp="1"/>
          </p:cNvSpPr>
          <p:nvPr>
            <p:ph type="body" sz="quarter" idx="10"/>
          </p:nvPr>
        </p:nvSpPr>
        <p:spPr>
          <a:xfrm>
            <a:off x="439793" y="1075777"/>
            <a:ext cx="8263890" cy="3482227"/>
          </a:xfrm>
        </p:spPr>
        <p:txBody>
          <a:bodyPr>
            <a:normAutofit/>
          </a:bodyPr>
          <a:lstStyle/>
          <a:p>
            <a:r>
              <a:rPr lang="en-US" sz="1800" dirty="0"/>
              <a:t>How do you do it?</a:t>
            </a:r>
          </a:p>
          <a:p>
            <a:pPr lvl="1"/>
            <a:r>
              <a:rPr lang="en-US" sz="1800" dirty="0"/>
              <a:t>Use a combination of feature toggles, </a:t>
            </a:r>
            <a:br>
              <a:rPr lang="en-US" sz="1800" dirty="0"/>
            </a:br>
            <a:r>
              <a:rPr lang="en-US" sz="1800" dirty="0"/>
              <a:t>traffic routing and deployment slots</a:t>
            </a:r>
          </a:p>
          <a:p>
            <a:pPr lvl="1"/>
            <a:r>
              <a:rPr lang="en-US" sz="1800" dirty="0"/>
              <a:t>Random selection of users:</a:t>
            </a:r>
          </a:p>
          <a:p>
            <a:pPr lvl="2"/>
            <a:r>
              <a:rPr lang="en-US" sz="1800" dirty="0"/>
              <a:t>Setup deployment slots with feature enable</a:t>
            </a:r>
          </a:p>
          <a:p>
            <a:pPr lvl="2"/>
            <a:r>
              <a:rPr lang="en-US" sz="1800" dirty="0"/>
              <a:t>Route %traffic to the instance with the new </a:t>
            </a:r>
            <a:br>
              <a:rPr lang="en-US" sz="1800" dirty="0"/>
            </a:br>
            <a:r>
              <a:rPr lang="en-US" sz="1800" dirty="0"/>
              <a:t>feature enabled</a:t>
            </a:r>
          </a:p>
          <a:p>
            <a:pPr lvl="2"/>
            <a:r>
              <a:rPr lang="en-US" sz="1800" dirty="0"/>
              <a:t>Target specific user segment</a:t>
            </a:r>
          </a:p>
          <a:p>
            <a:pPr lvl="1"/>
            <a:r>
              <a:rPr lang="en-US" sz="1800" dirty="0"/>
              <a:t>Use feature toggle to enable feature for </a:t>
            </a:r>
            <a:br>
              <a:rPr lang="en-US" sz="1800" dirty="0"/>
            </a:br>
            <a:r>
              <a:rPr lang="en-US" sz="1800" dirty="0"/>
              <a:t>specific user segment</a:t>
            </a:r>
          </a:p>
        </p:txBody>
      </p:sp>
      <p:pic>
        <p:nvPicPr>
          <p:cNvPr id="5" name="Picture 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44096" y="1607775"/>
            <a:ext cx="2569943" cy="2569943"/>
          </a:xfrm>
          <a:prstGeom prst="rect">
            <a:avLst/>
          </a:prstGeom>
        </p:spPr>
      </p:pic>
    </p:spTree>
    <p:extLst>
      <p:ext uri="{BB962C8B-B14F-4D97-AF65-F5344CB8AC3E}">
        <p14:creationId xmlns:p14="http://schemas.microsoft.com/office/powerpoint/2010/main" val="3105696475"/>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Traffic Manager</a:t>
            </a:r>
          </a:p>
        </p:txBody>
      </p:sp>
      <p:sp>
        <p:nvSpPr>
          <p:cNvPr id="3" name="Text Placeholder 2"/>
          <p:cNvSpPr>
            <a:spLocks noGrp="1"/>
          </p:cNvSpPr>
          <p:nvPr>
            <p:ph type="body" sz="quarter" idx="10"/>
          </p:nvPr>
        </p:nvSpPr>
        <p:spPr/>
        <p:txBody>
          <a:bodyPr>
            <a:normAutofit fontScale="77500" lnSpcReduction="20000"/>
          </a:bodyPr>
          <a:lstStyle/>
          <a:p>
            <a:r>
              <a:rPr lang="en-US" dirty="0"/>
              <a:t>What is it?</a:t>
            </a:r>
          </a:p>
          <a:p>
            <a:pPr lvl="1"/>
            <a:r>
              <a:rPr lang="en-US" dirty="0"/>
              <a:t>Traffic manager provides the ability to route traffic between Azure app services</a:t>
            </a:r>
          </a:p>
          <a:p>
            <a:pPr lvl="1"/>
            <a:r>
              <a:rPr lang="en-US" dirty="0"/>
              <a:t>Within an app service, routes traffic between deployment slots</a:t>
            </a:r>
          </a:p>
          <a:p>
            <a:r>
              <a:rPr lang="en-US" dirty="0"/>
              <a:t>Why do you need it?</a:t>
            </a:r>
          </a:p>
          <a:p>
            <a:pPr lvl="1"/>
            <a:r>
              <a:rPr lang="en-US" dirty="0"/>
              <a:t>It enables failover and load distribution capabilities</a:t>
            </a:r>
          </a:p>
          <a:p>
            <a:pPr lvl="1"/>
            <a:r>
              <a:rPr lang="en-US" dirty="0"/>
              <a:t>It enables you to deploy to a slot and then slowly move traffic over to the other slot</a:t>
            </a:r>
          </a:p>
          <a:p>
            <a:endParaRPr lang="en-US" dirty="0"/>
          </a:p>
          <a:p>
            <a:pPr lvl="1"/>
            <a:endParaRPr lang="en-US" dirty="0"/>
          </a:p>
        </p:txBody>
      </p:sp>
    </p:spTree>
    <p:extLst>
      <p:ext uri="{BB962C8B-B14F-4D97-AF65-F5344CB8AC3E}">
        <p14:creationId xmlns:p14="http://schemas.microsoft.com/office/powerpoint/2010/main" val="425957320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C2BA2-C917-403F-85B5-C7C4DE0633C5}"/>
              </a:ext>
            </a:extLst>
          </p:cNvPr>
          <p:cNvSpPr>
            <a:spLocks noGrp="1"/>
          </p:cNvSpPr>
          <p:nvPr>
            <p:ph type="title"/>
          </p:nvPr>
        </p:nvSpPr>
        <p:spPr/>
        <p:txBody>
          <a:bodyPr/>
          <a:lstStyle/>
          <a:p>
            <a:r>
              <a:rPr lang="en-US" dirty="0"/>
              <a:t>Dark Launching</a:t>
            </a:r>
          </a:p>
        </p:txBody>
      </p:sp>
      <p:sp>
        <p:nvSpPr>
          <p:cNvPr id="4" name="Content Placeholder 3">
            <a:extLst>
              <a:ext uri="{FF2B5EF4-FFF2-40B4-BE49-F238E27FC236}">
                <a16:creationId xmlns:a16="http://schemas.microsoft.com/office/drawing/2014/main" id="{CC31762F-6560-455B-9896-86057BD033E0}"/>
              </a:ext>
            </a:extLst>
          </p:cNvPr>
          <p:cNvSpPr>
            <a:spLocks noGrp="1"/>
          </p:cNvSpPr>
          <p:nvPr>
            <p:ph type="body" sz="quarter" idx="10"/>
          </p:nvPr>
        </p:nvSpPr>
        <p:spPr>
          <a:xfrm>
            <a:off x="439793" y="1075778"/>
            <a:ext cx="8263890" cy="2649956"/>
          </a:xfrm>
        </p:spPr>
        <p:txBody>
          <a:bodyPr/>
          <a:lstStyle/>
          <a:p>
            <a:r>
              <a:rPr lang="en-US" dirty="0">
                <a:solidFill>
                  <a:srgbClr val="000000"/>
                </a:solidFill>
                <a:latin typeface="Muli"/>
              </a:rPr>
              <a:t>Dark Launching is in many ways similar to Canary Testing. However, the difference here is that you are looking to assess the response of users to new features in your frontend, rather than testing the performance of the backend. The idea is that rather than launch a new feature for all users, you instead release it to a small set of users. Usually, these users aren’t aware they are being used as guinea pigs for the new feature and often you don’t even highlight the new feature to them, hence the term </a:t>
            </a:r>
            <a:r>
              <a:rPr lang="en-US" b="1" dirty="0">
                <a:solidFill>
                  <a:srgbClr val="000000"/>
                </a:solidFill>
                <a:latin typeface="Muli"/>
              </a:rPr>
              <a:t>“Dark”</a:t>
            </a:r>
            <a:r>
              <a:rPr lang="en-US" dirty="0">
                <a:solidFill>
                  <a:srgbClr val="000000"/>
                </a:solidFill>
                <a:latin typeface="Muli"/>
              </a:rPr>
              <a:t> launching. </a:t>
            </a:r>
            <a:endParaRPr lang="en-US" dirty="0"/>
          </a:p>
          <a:p>
            <a:endParaRPr lang="en-US" dirty="0"/>
          </a:p>
        </p:txBody>
      </p:sp>
    </p:spTree>
    <p:extLst>
      <p:ext uri="{BB962C8B-B14F-4D97-AF65-F5344CB8AC3E}">
        <p14:creationId xmlns:p14="http://schemas.microsoft.com/office/powerpoint/2010/main" val="949876103"/>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1902908"/>
            <a:ext cx="6858000" cy="747897"/>
          </a:xfrm>
        </p:spPr>
        <p:txBody>
          <a:bodyPr/>
          <a:lstStyle/>
          <a:p>
            <a:r>
              <a:rPr lang="en-US" dirty="0"/>
              <a:t>Infrastructure as Code and Configuration Management</a:t>
            </a:r>
          </a:p>
        </p:txBody>
      </p:sp>
    </p:spTree>
    <p:extLst>
      <p:ext uri="{BB962C8B-B14F-4D97-AF65-F5344CB8AC3E}">
        <p14:creationId xmlns:p14="http://schemas.microsoft.com/office/powerpoint/2010/main" val="4897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BB7EE4-C4E1-4355-B1CE-0E578276AC60}"/>
              </a:ext>
            </a:extLst>
          </p:cNvPr>
          <p:cNvSpPr>
            <a:spLocks noGrp="1"/>
          </p:cNvSpPr>
          <p:nvPr>
            <p:ph type="title"/>
          </p:nvPr>
        </p:nvSpPr>
        <p:spPr/>
        <p:txBody>
          <a:bodyPr/>
          <a:lstStyle/>
          <a:p>
            <a:r>
              <a:rPr lang="en-US" dirty="0"/>
              <a:t>Azure DevOps Engineer Certification</a:t>
            </a:r>
          </a:p>
        </p:txBody>
      </p:sp>
      <p:pic>
        <p:nvPicPr>
          <p:cNvPr id="5" name="Picture 4">
            <a:extLst>
              <a:ext uri="{FF2B5EF4-FFF2-40B4-BE49-F238E27FC236}">
                <a16:creationId xmlns:a16="http://schemas.microsoft.com/office/drawing/2014/main" id="{29BD6D48-BD20-465E-A2EC-69C9CFDC06F1}"/>
              </a:ext>
            </a:extLst>
          </p:cNvPr>
          <p:cNvPicPr>
            <a:picLocks noChangeAspect="1"/>
          </p:cNvPicPr>
          <p:nvPr/>
        </p:nvPicPr>
        <p:blipFill>
          <a:blip r:embed="rId2"/>
          <a:stretch>
            <a:fillRect/>
          </a:stretch>
        </p:blipFill>
        <p:spPr>
          <a:xfrm>
            <a:off x="110095" y="1409845"/>
            <a:ext cx="8923809" cy="2323809"/>
          </a:xfrm>
          <a:prstGeom prst="rect">
            <a:avLst/>
          </a:prstGeom>
        </p:spPr>
      </p:pic>
    </p:spTree>
    <p:extLst>
      <p:ext uri="{BB962C8B-B14F-4D97-AF65-F5344CB8AC3E}">
        <p14:creationId xmlns:p14="http://schemas.microsoft.com/office/powerpoint/2010/main" val="38562395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Imperative vs. Declarative</a:t>
            </a:r>
            <a:endParaRPr lang="en-US" i="1" dirty="0"/>
          </a:p>
        </p:txBody>
      </p:sp>
      <p:sp>
        <p:nvSpPr>
          <p:cNvPr id="6" name="Text Placeholder 5"/>
          <p:cNvSpPr>
            <a:spLocks noGrp="1"/>
          </p:cNvSpPr>
          <p:nvPr>
            <p:ph type="body" sz="quarter" idx="10"/>
          </p:nvPr>
        </p:nvSpPr>
        <p:spPr>
          <a:xfrm>
            <a:off x="438151" y="1076623"/>
            <a:ext cx="7305155" cy="3693319"/>
          </a:xfrm>
        </p:spPr>
        <p:txBody>
          <a:bodyPr/>
          <a:lstStyle/>
          <a:p>
            <a:pPr marL="0" indent="0">
              <a:buNone/>
            </a:pPr>
            <a:r>
              <a:rPr lang="en-US" dirty="0"/>
              <a:t>Approaches to implementing infrastructure and configuration as code</a:t>
            </a:r>
          </a:p>
          <a:p>
            <a:pPr marL="0" indent="0">
              <a:buNone/>
            </a:pPr>
            <a:endParaRPr lang="en-US" dirty="0"/>
          </a:p>
          <a:p>
            <a:pPr marL="0" indent="0">
              <a:buNone/>
            </a:pPr>
            <a:r>
              <a:rPr lang="en-US" dirty="0"/>
              <a:t>Declarative</a:t>
            </a:r>
          </a:p>
          <a:p>
            <a:pPr lvl="1">
              <a:buFont typeface="Arial" panose="020B0604020202020204" pitchFamily="34" charset="0"/>
              <a:buChar char="•"/>
            </a:pPr>
            <a:r>
              <a:rPr lang="en-US" sz="1800" dirty="0"/>
              <a:t>Functional</a:t>
            </a:r>
          </a:p>
          <a:p>
            <a:pPr lvl="1">
              <a:buFont typeface="Arial" panose="020B0604020202020204" pitchFamily="34" charset="0"/>
              <a:buChar char="•"/>
            </a:pPr>
            <a:r>
              <a:rPr lang="en-US" sz="1800" dirty="0"/>
              <a:t>Defines what the final state should be </a:t>
            </a:r>
            <a:endParaRPr lang="en-US" dirty="0"/>
          </a:p>
          <a:p>
            <a:pPr marL="0" indent="0">
              <a:buNone/>
            </a:pPr>
            <a:r>
              <a:rPr lang="en-US" dirty="0"/>
              <a:t>Imperative</a:t>
            </a:r>
          </a:p>
          <a:p>
            <a:pPr lvl="1">
              <a:buFont typeface="Arial" panose="020B0604020202020204" pitchFamily="34" charset="0"/>
              <a:buChar char="•"/>
            </a:pPr>
            <a:r>
              <a:rPr lang="en-US" sz="1800" dirty="0"/>
              <a:t>Procedural</a:t>
            </a:r>
          </a:p>
          <a:p>
            <a:pPr lvl="1">
              <a:buFont typeface="Arial" panose="020B0604020202020204" pitchFamily="34" charset="0"/>
              <a:buChar char="•"/>
            </a:pPr>
            <a:r>
              <a:rPr lang="en-US" sz="1800" dirty="0"/>
              <a:t>Defines the “how” for </a:t>
            </a:r>
            <a:br>
              <a:rPr lang="en-US" sz="1800" dirty="0"/>
            </a:br>
            <a:r>
              <a:rPr lang="en-US" sz="1800" dirty="0"/>
              <a:t>what the final state </a:t>
            </a:r>
            <a:br>
              <a:rPr lang="en-US" sz="1800" dirty="0"/>
            </a:br>
            <a:r>
              <a:rPr lang="en-US" sz="1800" dirty="0"/>
              <a:t>should be</a:t>
            </a:r>
          </a:p>
        </p:txBody>
      </p:sp>
      <p:pic>
        <p:nvPicPr>
          <p:cNvPr id="3" name="Picture 2" descr="An icon representing a script, followed by an arrow pointing to an icon of two cogs representing coding procedures, followed by another arrow pointing to an image representing an application in its final state.">
            <a:extLst>
              <a:ext uri="{FF2B5EF4-FFF2-40B4-BE49-F238E27FC236}">
                <a16:creationId xmlns:a16="http://schemas.microsoft.com/office/drawing/2014/main" id="{92C4261C-04D4-4A91-8BC8-B6512786546F}"/>
              </a:ext>
            </a:extLst>
          </p:cNvPr>
          <p:cNvPicPr>
            <a:picLocks noChangeAspect="1"/>
          </p:cNvPicPr>
          <p:nvPr/>
        </p:nvPicPr>
        <p:blipFill>
          <a:blip r:embed="rId3"/>
          <a:stretch>
            <a:fillRect/>
          </a:stretch>
        </p:blipFill>
        <p:spPr>
          <a:xfrm>
            <a:off x="5165766" y="2139414"/>
            <a:ext cx="3648693" cy="1283921"/>
          </a:xfrm>
          <a:prstGeom prst="rect">
            <a:avLst/>
          </a:prstGeom>
        </p:spPr>
      </p:pic>
      <p:pic>
        <p:nvPicPr>
          <p:cNvPr id="5" name="Picture 4" descr="An icon representing a script followed by an arrow pointing to an image representing an application in its final state.">
            <a:extLst>
              <a:ext uri="{FF2B5EF4-FFF2-40B4-BE49-F238E27FC236}">
                <a16:creationId xmlns:a16="http://schemas.microsoft.com/office/drawing/2014/main" id="{B4E82E4B-DB43-46B8-8601-6E1CF6BE3B5B}"/>
              </a:ext>
            </a:extLst>
          </p:cNvPr>
          <p:cNvPicPr>
            <a:picLocks noChangeAspect="1"/>
          </p:cNvPicPr>
          <p:nvPr/>
        </p:nvPicPr>
        <p:blipFill>
          <a:blip r:embed="rId4"/>
          <a:stretch>
            <a:fillRect/>
          </a:stretch>
        </p:blipFill>
        <p:spPr>
          <a:xfrm>
            <a:off x="3384467" y="3412064"/>
            <a:ext cx="5403272" cy="1170321"/>
          </a:xfrm>
          <a:prstGeom prst="rect">
            <a:avLst/>
          </a:prstGeom>
        </p:spPr>
      </p:pic>
    </p:spTree>
    <p:extLst>
      <p:ext uri="{BB962C8B-B14F-4D97-AF65-F5344CB8AC3E}">
        <p14:creationId xmlns:p14="http://schemas.microsoft.com/office/powerpoint/2010/main" val="1387377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Idempotence</a:t>
            </a:r>
            <a:endParaRPr lang="en-US" i="1" dirty="0"/>
          </a:p>
        </p:txBody>
      </p:sp>
      <p:sp>
        <p:nvSpPr>
          <p:cNvPr id="6" name="Text Placeholder 5"/>
          <p:cNvSpPr>
            <a:spLocks noGrp="1"/>
          </p:cNvSpPr>
          <p:nvPr>
            <p:ph type="body" sz="quarter" idx="10"/>
          </p:nvPr>
        </p:nvSpPr>
        <p:spPr>
          <a:xfrm>
            <a:off x="438151" y="1076623"/>
            <a:ext cx="4745429" cy="3425553"/>
          </a:xfrm>
        </p:spPr>
        <p:txBody>
          <a:bodyPr/>
          <a:lstStyle/>
          <a:p>
            <a:pPr marL="0" indent="0">
              <a:buNone/>
            </a:pPr>
            <a:r>
              <a:rPr lang="en-US" b="1" dirty="0"/>
              <a:t>Idempotence – definition</a:t>
            </a:r>
          </a:p>
          <a:p>
            <a:pPr lvl="1">
              <a:buFont typeface="Arial" panose="020B0604020202020204" pitchFamily="34" charset="0"/>
              <a:buChar char="•"/>
            </a:pPr>
            <a:r>
              <a:rPr lang="en-US" sz="1800" dirty="0"/>
              <a:t>Mathematical term used in the context of infrastructure and configuration as code</a:t>
            </a:r>
          </a:p>
          <a:p>
            <a:pPr lvl="1">
              <a:buFont typeface="Arial" panose="020B0604020202020204" pitchFamily="34" charset="0"/>
              <a:buChar char="•"/>
            </a:pPr>
            <a:r>
              <a:rPr lang="en-US" sz="1800" dirty="0"/>
              <a:t> Ability to apply one or more operations against a resource, resulting in the same outcome</a:t>
            </a:r>
          </a:p>
          <a:p>
            <a:pPr marL="0" indent="0">
              <a:buNone/>
            </a:pPr>
            <a:r>
              <a:rPr lang="en-US" b="1" dirty="0"/>
              <a:t>To attain idempotence</a:t>
            </a:r>
          </a:p>
          <a:p>
            <a:pPr lvl="1">
              <a:buFont typeface="Arial" panose="020B0604020202020204" pitchFamily="34" charset="0"/>
              <a:buChar char="•"/>
            </a:pPr>
            <a:r>
              <a:rPr lang="en-US" sz="1800" dirty="0"/>
              <a:t>Automatically configure and reconfigure an existing set of resources, or</a:t>
            </a:r>
          </a:p>
          <a:p>
            <a:pPr lvl="1">
              <a:buFont typeface="Arial" panose="020B0604020202020204" pitchFamily="34" charset="0"/>
              <a:buChar char="•"/>
            </a:pPr>
            <a:r>
              <a:rPr lang="en-US" sz="1800" dirty="0"/>
              <a:t>Discard existing resources and spin up a fresh environment</a:t>
            </a:r>
          </a:p>
        </p:txBody>
      </p:sp>
      <p:pic>
        <p:nvPicPr>
          <p:cNvPr id="3" name="Picture 2" descr="A circle with  images representing a script followed by a line to an image representing an application in its final state, and this continues in a circle.">
            <a:extLst>
              <a:ext uri="{FF2B5EF4-FFF2-40B4-BE49-F238E27FC236}">
                <a16:creationId xmlns:a16="http://schemas.microsoft.com/office/drawing/2014/main" id="{4619E037-459C-4AA0-8E37-13CC75C13BCA}"/>
              </a:ext>
            </a:extLst>
          </p:cNvPr>
          <p:cNvPicPr>
            <a:picLocks noChangeAspect="1"/>
          </p:cNvPicPr>
          <p:nvPr/>
        </p:nvPicPr>
        <p:blipFill>
          <a:blip r:embed="rId3"/>
          <a:stretch>
            <a:fillRect/>
          </a:stretch>
        </p:blipFill>
        <p:spPr>
          <a:xfrm>
            <a:off x="5699408" y="1282532"/>
            <a:ext cx="3087696" cy="2676401"/>
          </a:xfrm>
          <a:prstGeom prst="rect">
            <a:avLst/>
          </a:prstGeom>
        </p:spPr>
      </p:pic>
    </p:spTree>
    <p:extLst>
      <p:ext uri="{BB962C8B-B14F-4D97-AF65-F5344CB8AC3E}">
        <p14:creationId xmlns:p14="http://schemas.microsoft.com/office/powerpoint/2010/main" val="199437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Configuration Drift</a:t>
            </a:r>
            <a:endParaRPr lang="en-US" i="1" dirty="0"/>
          </a:p>
        </p:txBody>
      </p:sp>
      <p:sp>
        <p:nvSpPr>
          <p:cNvPr id="6" name="Text Placeholder 5"/>
          <p:cNvSpPr>
            <a:spLocks noGrp="1"/>
          </p:cNvSpPr>
          <p:nvPr>
            <p:ph type="body" sz="quarter" idx="10"/>
          </p:nvPr>
        </p:nvSpPr>
        <p:spPr>
          <a:xfrm>
            <a:off x="438151" y="1076623"/>
            <a:ext cx="7305155" cy="3757952"/>
          </a:xfrm>
        </p:spPr>
        <p:txBody>
          <a:bodyPr/>
          <a:lstStyle/>
          <a:p>
            <a:pPr marL="0" indent="0">
              <a:buNone/>
            </a:pPr>
            <a:r>
              <a:rPr lang="en-US" dirty="0"/>
              <a:t>Configuration drift</a:t>
            </a:r>
          </a:p>
          <a:p>
            <a:pPr lvl="1">
              <a:buFont typeface="Arial" panose="020B0604020202020204" pitchFamily="34" charset="0"/>
              <a:buChar char="•"/>
            </a:pPr>
            <a:r>
              <a:rPr lang="en-US" sz="1800" dirty="0"/>
              <a:t>Process whereby a set of resources change their state over time</a:t>
            </a:r>
          </a:p>
          <a:p>
            <a:pPr lvl="1">
              <a:buFont typeface="Arial" panose="020B0604020202020204" pitchFamily="34" charset="0"/>
              <a:buChar char="•"/>
            </a:pPr>
            <a:r>
              <a:rPr lang="en-US" sz="1800" dirty="0"/>
              <a:t>Can occur from changes made by people, processes, or programs</a:t>
            </a:r>
          </a:p>
          <a:p>
            <a:pPr marL="0" indent="0">
              <a:buNone/>
            </a:pPr>
            <a:r>
              <a:rPr lang="en-US" dirty="0"/>
              <a:t>Potential security risks introduced by configuration drift</a:t>
            </a:r>
          </a:p>
          <a:p>
            <a:pPr lvl="1">
              <a:buFont typeface="Arial" panose="020B0604020202020204" pitchFamily="34" charset="0"/>
              <a:buChar char="•"/>
            </a:pPr>
            <a:r>
              <a:rPr lang="en-US" sz="1800" dirty="0"/>
              <a:t>Open ports that should have been closed</a:t>
            </a:r>
          </a:p>
          <a:p>
            <a:pPr lvl="1">
              <a:buFont typeface="Arial" panose="020B0604020202020204" pitchFamily="34" charset="0"/>
              <a:buChar char="•"/>
            </a:pPr>
            <a:r>
              <a:rPr lang="en-US" sz="1800" dirty="0"/>
              <a:t>Inconsistent patching across environments</a:t>
            </a:r>
          </a:p>
          <a:p>
            <a:pPr lvl="1">
              <a:buFont typeface="Arial" panose="020B0604020202020204" pitchFamily="34" charset="0"/>
              <a:buChar char="•"/>
            </a:pPr>
            <a:r>
              <a:rPr lang="en-US" sz="1800" dirty="0"/>
              <a:t>Software that doesn’t meet compliance requirements</a:t>
            </a:r>
          </a:p>
          <a:p>
            <a:pPr marL="0" lvl="1" indent="0">
              <a:buNone/>
            </a:pPr>
            <a:r>
              <a:rPr lang="en-US" sz="2100" dirty="0">
                <a:latin typeface="Segoe UI Semilight" panose="020B0402040204020203" pitchFamily="34" charset="0"/>
                <a:cs typeface="Segoe UI Semilight" panose="020B0402040204020203" pitchFamily="34" charset="0"/>
              </a:rPr>
              <a:t>Solutions that can help</a:t>
            </a:r>
          </a:p>
          <a:p>
            <a:pPr lvl="1">
              <a:buFont typeface="Arial" panose="020B0604020202020204" pitchFamily="34" charset="0"/>
              <a:buChar char="•"/>
            </a:pPr>
            <a:r>
              <a:rPr lang="en-US" sz="1800" dirty="0"/>
              <a:t>Windows PowerShell Desired State Configuration</a:t>
            </a:r>
          </a:p>
          <a:p>
            <a:pPr lvl="1">
              <a:buFont typeface="Arial" panose="020B0604020202020204" pitchFamily="34" charset="0"/>
              <a:buChar char="•"/>
            </a:pPr>
            <a:r>
              <a:rPr lang="en-US" sz="1800" dirty="0"/>
              <a:t>Azure Policy</a:t>
            </a:r>
          </a:p>
          <a:p>
            <a:pPr lvl="1">
              <a:buFont typeface="Arial" panose="020B0604020202020204" pitchFamily="34" charset="0"/>
              <a:buChar char="•"/>
            </a:pPr>
            <a:r>
              <a:rPr lang="en-US" sz="1800" dirty="0"/>
              <a:t>Many non-Microsoft solutions integrated with Azure</a:t>
            </a:r>
          </a:p>
        </p:txBody>
      </p:sp>
    </p:spTree>
    <p:extLst>
      <p:ext uri="{BB962C8B-B14F-4D97-AF65-F5344CB8AC3E}">
        <p14:creationId xmlns:p14="http://schemas.microsoft.com/office/powerpoint/2010/main" val="242672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26708-8F62-4386-9C25-49F2FC6D409D}"/>
              </a:ext>
            </a:extLst>
          </p:cNvPr>
          <p:cNvSpPr>
            <a:spLocks noGrp="1"/>
          </p:cNvSpPr>
          <p:nvPr>
            <p:ph type="title"/>
          </p:nvPr>
        </p:nvSpPr>
        <p:spPr/>
        <p:txBody>
          <a:bodyPr/>
          <a:lstStyle/>
          <a:p>
            <a:r>
              <a:rPr lang="en-IE" b="1" dirty="0"/>
              <a:t>What is Azure Resource Manager?</a:t>
            </a:r>
            <a:endParaRPr lang="en-US" dirty="0"/>
          </a:p>
        </p:txBody>
      </p:sp>
      <p:sp>
        <p:nvSpPr>
          <p:cNvPr id="3" name="Text Placeholder 2">
            <a:extLst>
              <a:ext uri="{FF2B5EF4-FFF2-40B4-BE49-F238E27FC236}">
                <a16:creationId xmlns:a16="http://schemas.microsoft.com/office/drawing/2014/main" id="{78C9B5D5-D827-4E90-A159-92871BB5A54D}"/>
              </a:ext>
            </a:extLst>
          </p:cNvPr>
          <p:cNvSpPr>
            <a:spLocks noGrp="1"/>
          </p:cNvSpPr>
          <p:nvPr>
            <p:ph type="body" sz="quarter" idx="10"/>
          </p:nvPr>
        </p:nvSpPr>
        <p:spPr>
          <a:xfrm>
            <a:off x="440055" y="920964"/>
            <a:ext cx="8263890" cy="969497"/>
          </a:xfrm>
        </p:spPr>
        <p:txBody>
          <a:bodyPr/>
          <a:lstStyle/>
          <a:p>
            <a:r>
              <a:rPr lang="en-IE" i="1" dirty="0">
                <a:solidFill>
                  <a:schemeClr val="tx1"/>
                </a:solidFill>
                <a:latin typeface="Segoe UI Light" pitchFamily="34" charset="0"/>
              </a:rPr>
              <a:t>Azure Resource Manager</a:t>
            </a:r>
            <a:r>
              <a:rPr lang="en-IE" dirty="0">
                <a:solidFill>
                  <a:schemeClr val="tx1"/>
                </a:solidFill>
                <a:latin typeface="Segoe UI Light" pitchFamily="34" charset="0"/>
              </a:rPr>
              <a:t> is a management layer in which a resource group and all the resources within it are created, configured, managed, and deleted</a:t>
            </a:r>
            <a:endParaRPr lang="en-US" dirty="0"/>
          </a:p>
        </p:txBody>
      </p:sp>
      <p:grpSp>
        <p:nvGrpSpPr>
          <p:cNvPr id="4" name="Group 3">
            <a:extLst>
              <a:ext uri="{FF2B5EF4-FFF2-40B4-BE49-F238E27FC236}">
                <a16:creationId xmlns:a16="http://schemas.microsoft.com/office/drawing/2014/main" id="{8D0734C1-7E9C-420D-96E6-ECA80A289699}"/>
              </a:ext>
            </a:extLst>
          </p:cNvPr>
          <p:cNvGrpSpPr>
            <a:grpSpLocks noChangeAspect="1"/>
          </p:cNvGrpSpPr>
          <p:nvPr/>
        </p:nvGrpSpPr>
        <p:grpSpPr>
          <a:xfrm>
            <a:off x="4051043" y="1949004"/>
            <a:ext cx="581182" cy="262233"/>
            <a:chOff x="2904848" y="2885814"/>
            <a:chExt cx="1681162" cy="959376"/>
          </a:xfrm>
        </p:grpSpPr>
        <p:sp>
          <p:nvSpPr>
            <p:cNvPr id="5" name="Flowchart: Magnetic Disk 4">
              <a:extLst>
                <a:ext uri="{FF2B5EF4-FFF2-40B4-BE49-F238E27FC236}">
                  <a16:creationId xmlns:a16="http://schemas.microsoft.com/office/drawing/2014/main" id="{BEA7C68F-3620-463A-9567-B33FEE21D466}"/>
                </a:ext>
              </a:extLst>
            </p:cNvPr>
            <p:cNvSpPr/>
            <p:nvPr/>
          </p:nvSpPr>
          <p:spPr>
            <a:xfrm>
              <a:off x="2904848" y="2885814"/>
              <a:ext cx="1681162" cy="959376"/>
            </a:xfrm>
            <a:prstGeom prst="flowChartMagneticDisk">
              <a:avLst/>
            </a:prstGeom>
            <a:solidFill>
              <a:srgbClr val="00B05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 name="Oval 5">
              <a:extLst>
                <a:ext uri="{FF2B5EF4-FFF2-40B4-BE49-F238E27FC236}">
                  <a16:creationId xmlns:a16="http://schemas.microsoft.com/office/drawing/2014/main" id="{5569068D-A30F-4905-A789-64C366FED478}"/>
                </a:ext>
              </a:extLst>
            </p:cNvPr>
            <p:cNvSpPr/>
            <p:nvPr/>
          </p:nvSpPr>
          <p:spPr bwMode="auto">
            <a:xfrm>
              <a:off x="2936469" y="2885814"/>
              <a:ext cx="1608667" cy="319087"/>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85F0A148-A564-4ECB-BAFC-36772BFB4695}"/>
              </a:ext>
            </a:extLst>
          </p:cNvPr>
          <p:cNvGrpSpPr>
            <a:grpSpLocks noChangeAspect="1"/>
          </p:cNvGrpSpPr>
          <p:nvPr/>
        </p:nvGrpSpPr>
        <p:grpSpPr>
          <a:xfrm>
            <a:off x="3114168" y="2830168"/>
            <a:ext cx="596062" cy="356942"/>
            <a:chOff x="735024" y="1846450"/>
            <a:chExt cx="2136703" cy="1279529"/>
          </a:xfrm>
        </p:grpSpPr>
        <p:grpSp>
          <p:nvGrpSpPr>
            <p:cNvPr id="8" name="Group 7">
              <a:extLst>
                <a:ext uri="{FF2B5EF4-FFF2-40B4-BE49-F238E27FC236}">
                  <a16:creationId xmlns:a16="http://schemas.microsoft.com/office/drawing/2014/main" id="{1CE7BC4A-3BB8-4256-A2BF-B2B2F78A9040}"/>
                </a:ext>
              </a:extLst>
            </p:cNvPr>
            <p:cNvGrpSpPr>
              <a:grpSpLocks noChangeAspect="1"/>
            </p:cNvGrpSpPr>
            <p:nvPr/>
          </p:nvGrpSpPr>
          <p:grpSpPr>
            <a:xfrm>
              <a:off x="735024" y="1846450"/>
              <a:ext cx="2136703" cy="1279529"/>
              <a:chOff x="620029" y="4032166"/>
              <a:chExt cx="2136703" cy="1279529"/>
            </a:xfrm>
          </p:grpSpPr>
          <p:sp>
            <p:nvSpPr>
              <p:cNvPr id="12" name="Rectangle 11">
                <a:extLst>
                  <a:ext uri="{FF2B5EF4-FFF2-40B4-BE49-F238E27FC236}">
                    <a16:creationId xmlns:a16="http://schemas.microsoft.com/office/drawing/2014/main" id="{244311E6-429F-4E91-B7CE-8D7069D006F4}"/>
                  </a:ext>
                </a:extLst>
              </p:cNvPr>
              <p:cNvSpPr/>
              <p:nvPr/>
            </p:nvSpPr>
            <p:spPr bwMode="auto">
              <a:xfrm>
                <a:off x="2130297" y="4996389"/>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8F1D788F-3317-45B9-AB74-7B09B1F827BB}"/>
                  </a:ext>
                </a:extLst>
              </p:cNvPr>
              <p:cNvSpPr/>
              <p:nvPr/>
            </p:nvSpPr>
            <p:spPr bwMode="auto">
              <a:xfrm>
                <a:off x="620029" y="5001732"/>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0D0206A5-672D-4236-9FCF-14623B34BD07}"/>
                  </a:ext>
                </a:extLst>
              </p:cNvPr>
              <p:cNvSpPr/>
              <p:nvPr/>
            </p:nvSpPr>
            <p:spPr bwMode="auto">
              <a:xfrm>
                <a:off x="1141562" y="4962419"/>
                <a:ext cx="1118373" cy="34927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7678F732-A6F2-4B51-A582-05FDEF9EC6B2}"/>
                  </a:ext>
                </a:extLst>
              </p:cNvPr>
              <p:cNvSpPr/>
              <p:nvPr/>
            </p:nvSpPr>
            <p:spPr bwMode="auto">
              <a:xfrm rot="16200000">
                <a:off x="1384124" y="4204714"/>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4B02C8EF-9C8E-44BC-ADE2-E2EE6520CA8A}"/>
                  </a:ext>
                </a:extLst>
              </p:cNvPr>
              <p:cNvSpPr/>
              <p:nvPr/>
            </p:nvSpPr>
            <p:spPr bwMode="auto">
              <a:xfrm rot="16200000">
                <a:off x="1384128" y="4712354"/>
                <a:ext cx="626434" cy="35175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1F173871-7664-4C0A-A3BE-8698BAEBFC47}"/>
                </a:ext>
              </a:extLst>
            </p:cNvPr>
            <p:cNvGrpSpPr>
              <a:grpSpLocks noChangeAspect="1"/>
            </p:cNvGrpSpPr>
            <p:nvPr/>
          </p:nvGrpSpPr>
          <p:grpSpPr>
            <a:xfrm>
              <a:off x="1610341" y="2731596"/>
              <a:ext cx="365760" cy="365760"/>
              <a:chOff x="9659407" y="1948784"/>
              <a:chExt cx="1371600" cy="1371600"/>
            </a:xfrm>
          </p:grpSpPr>
          <p:sp>
            <p:nvSpPr>
              <p:cNvPr id="10" name="Oval 9">
                <a:extLst>
                  <a:ext uri="{FF2B5EF4-FFF2-40B4-BE49-F238E27FC236}">
                    <a16:creationId xmlns:a16="http://schemas.microsoft.com/office/drawing/2014/main" id="{9EC9F8CC-5857-4D0E-B2D7-88FE4C734839}"/>
                  </a:ext>
                </a:extLst>
              </p:cNvPr>
              <p:cNvSpPr/>
              <p:nvPr/>
            </p:nvSpPr>
            <p:spPr bwMode="auto">
              <a:xfrm>
                <a:off x="9659407" y="1948784"/>
                <a:ext cx="1371600" cy="1371600"/>
              </a:xfrm>
              <a:prstGeom prst="ellipse">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3557EF28-9582-4C02-BA94-8DE995DB1750}"/>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926107" y="2242098"/>
                <a:ext cx="838200" cy="760429"/>
              </a:xfrm>
              <a:prstGeom prst="rect">
                <a:avLst/>
              </a:prstGeom>
            </p:spPr>
          </p:pic>
        </p:grpSp>
      </p:grpSp>
      <p:sp>
        <p:nvSpPr>
          <p:cNvPr id="17" name="Freeform 8">
            <a:extLst>
              <a:ext uri="{FF2B5EF4-FFF2-40B4-BE49-F238E27FC236}">
                <a16:creationId xmlns:a16="http://schemas.microsoft.com/office/drawing/2014/main" id="{AE9F4DB2-0DF1-48B7-8255-5CF6F7A268FB}"/>
              </a:ext>
            </a:extLst>
          </p:cNvPr>
          <p:cNvSpPr>
            <a:spLocks noChangeAspect="1" noEditPoints="1"/>
          </p:cNvSpPr>
          <p:nvPr/>
        </p:nvSpPr>
        <p:spPr bwMode="auto">
          <a:xfrm>
            <a:off x="4416575" y="2285154"/>
            <a:ext cx="515665" cy="232829"/>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rgbClr val="FFB90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pic>
        <p:nvPicPr>
          <p:cNvPr id="18" name="Picture 17">
            <a:extLst>
              <a:ext uri="{FF2B5EF4-FFF2-40B4-BE49-F238E27FC236}">
                <a16:creationId xmlns:a16="http://schemas.microsoft.com/office/drawing/2014/main" id="{7A1E98B7-68B2-4DA8-AFB9-270AF3DB1944}"/>
              </a:ext>
            </a:extLst>
          </p:cNvPr>
          <p:cNvPicPr>
            <a:picLocks noChangeAspect="1"/>
          </p:cNvPicPr>
          <p:nvPr/>
        </p:nvPicPr>
        <p:blipFill>
          <a:blip r:embed="rId4"/>
          <a:stretch>
            <a:fillRect/>
          </a:stretch>
        </p:blipFill>
        <p:spPr>
          <a:xfrm>
            <a:off x="3138478" y="1950849"/>
            <a:ext cx="415361" cy="604160"/>
          </a:xfrm>
          <a:prstGeom prst="rect">
            <a:avLst/>
          </a:prstGeom>
        </p:spPr>
      </p:pic>
      <p:grpSp>
        <p:nvGrpSpPr>
          <p:cNvPr id="19" name="Group 18">
            <a:extLst>
              <a:ext uri="{FF2B5EF4-FFF2-40B4-BE49-F238E27FC236}">
                <a16:creationId xmlns:a16="http://schemas.microsoft.com/office/drawing/2014/main" id="{E2448996-4F3C-408E-8F81-37B771B0D5DC}"/>
              </a:ext>
            </a:extLst>
          </p:cNvPr>
          <p:cNvGrpSpPr>
            <a:grpSpLocks noChangeAspect="1"/>
          </p:cNvGrpSpPr>
          <p:nvPr/>
        </p:nvGrpSpPr>
        <p:grpSpPr>
          <a:xfrm>
            <a:off x="4238648" y="3501867"/>
            <a:ext cx="335120" cy="333793"/>
            <a:chOff x="7296944" y="5021262"/>
            <a:chExt cx="801688" cy="798513"/>
          </a:xfrm>
        </p:grpSpPr>
        <p:sp>
          <p:nvSpPr>
            <p:cNvPr id="20" name="Rectangle 25">
              <a:extLst>
                <a:ext uri="{FF2B5EF4-FFF2-40B4-BE49-F238E27FC236}">
                  <a16:creationId xmlns:a16="http://schemas.microsoft.com/office/drawing/2014/main" id="{DCD559E9-00B9-4797-B736-CF8E628C8E40}"/>
                </a:ext>
              </a:extLst>
            </p:cNvPr>
            <p:cNvSpPr>
              <a:spLocks noChangeArrowheads="1"/>
            </p:cNvSpPr>
            <p:nvPr/>
          </p:nvSpPr>
          <p:spPr bwMode="auto">
            <a:xfrm>
              <a:off x="7296944" y="5021262"/>
              <a:ext cx="801688" cy="798513"/>
            </a:xfrm>
            <a:prstGeom prst="rect">
              <a:avLst/>
            </a:prstGeom>
            <a:solidFill>
              <a:srgbClr val="008272"/>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1" name="Freeform 26">
              <a:extLst>
                <a:ext uri="{FF2B5EF4-FFF2-40B4-BE49-F238E27FC236}">
                  <a16:creationId xmlns:a16="http://schemas.microsoft.com/office/drawing/2014/main" id="{29F62D81-769B-4EE0-B0F4-7151C8C07F4B}"/>
                </a:ext>
              </a:extLst>
            </p:cNvPr>
            <p:cNvSpPr>
              <a:spLocks noChangeAspect="1"/>
            </p:cNvSpPr>
            <p:nvPr/>
          </p:nvSpPr>
          <p:spPr bwMode="auto">
            <a:xfrm>
              <a:off x="7461780"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2" name="Freeform 27">
              <a:extLst>
                <a:ext uri="{FF2B5EF4-FFF2-40B4-BE49-F238E27FC236}">
                  <a16:creationId xmlns:a16="http://schemas.microsoft.com/office/drawing/2014/main" id="{D9DEF7E7-81C2-4918-A0BC-D9BE43E0AC39}"/>
                </a:ext>
              </a:extLst>
            </p:cNvPr>
            <p:cNvSpPr>
              <a:spLocks noEditPoints="1"/>
            </p:cNvSpPr>
            <p:nvPr/>
          </p:nvSpPr>
          <p:spPr bwMode="auto">
            <a:xfrm>
              <a:off x="7564967" y="5165724"/>
              <a:ext cx="96838"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5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5" y="38"/>
                    <a:pt x="25" y="26"/>
                  </a:cubicBezTo>
                  <a:cubicBezTo>
                    <a:pt x="25"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3" name="Freeform 28">
              <a:extLst>
                <a:ext uri="{FF2B5EF4-FFF2-40B4-BE49-F238E27FC236}">
                  <a16:creationId xmlns:a16="http://schemas.microsoft.com/office/drawing/2014/main" id="{17B938D9-E92D-490F-8FAD-169D75CAF164}"/>
                </a:ext>
              </a:extLst>
            </p:cNvPr>
            <p:cNvSpPr>
              <a:spLocks/>
            </p:cNvSpPr>
            <p:nvPr/>
          </p:nvSpPr>
          <p:spPr bwMode="auto">
            <a:xfrm>
              <a:off x="7687205"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4" name="Freeform 29">
              <a:extLst>
                <a:ext uri="{FF2B5EF4-FFF2-40B4-BE49-F238E27FC236}">
                  <a16:creationId xmlns:a16="http://schemas.microsoft.com/office/drawing/2014/main" id="{57801DDE-4CE9-4C23-93C9-D9AE74A830B8}"/>
                </a:ext>
              </a:extLst>
            </p:cNvPr>
            <p:cNvSpPr>
              <a:spLocks noEditPoints="1"/>
            </p:cNvSpPr>
            <p:nvPr/>
          </p:nvSpPr>
          <p:spPr bwMode="auto">
            <a:xfrm>
              <a:off x="7449080"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5" name="Freeform 30">
              <a:extLst>
                <a:ext uri="{FF2B5EF4-FFF2-40B4-BE49-F238E27FC236}">
                  <a16:creationId xmlns:a16="http://schemas.microsoft.com/office/drawing/2014/main" id="{A4247195-9BA1-4C98-9AF2-8F64732C226F}"/>
                </a:ext>
              </a:extLst>
            </p:cNvPr>
            <p:cNvSpPr>
              <a:spLocks/>
            </p:cNvSpPr>
            <p:nvPr/>
          </p:nvSpPr>
          <p:spPr bwMode="auto">
            <a:xfrm>
              <a:off x="7554119" y="5351462"/>
              <a:ext cx="55563"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6" name="Freeform 31">
              <a:extLst>
                <a:ext uri="{FF2B5EF4-FFF2-40B4-BE49-F238E27FC236}">
                  <a16:creationId xmlns:a16="http://schemas.microsoft.com/office/drawing/2014/main" id="{B4083019-E541-4A86-8B48-9E3384C8658E}"/>
                </a:ext>
              </a:extLst>
            </p:cNvPr>
            <p:cNvSpPr>
              <a:spLocks noEditPoints="1"/>
            </p:cNvSpPr>
            <p:nvPr/>
          </p:nvSpPr>
          <p:spPr bwMode="auto">
            <a:xfrm>
              <a:off x="7649369"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8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1"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8"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7" name="Freeform 32">
              <a:extLst>
                <a:ext uri="{FF2B5EF4-FFF2-40B4-BE49-F238E27FC236}">
                  <a16:creationId xmlns:a16="http://schemas.microsoft.com/office/drawing/2014/main" id="{CA7D35DA-ADB1-4957-8AC0-FA443293EC52}"/>
                </a:ext>
              </a:extLst>
            </p:cNvPr>
            <p:cNvSpPr>
              <a:spLocks noEditPoints="1"/>
            </p:cNvSpPr>
            <p:nvPr/>
          </p:nvSpPr>
          <p:spPr bwMode="auto">
            <a:xfrm>
              <a:off x="742394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8" name="Freeform 33">
              <a:extLst>
                <a:ext uri="{FF2B5EF4-FFF2-40B4-BE49-F238E27FC236}">
                  <a16:creationId xmlns:a16="http://schemas.microsoft.com/office/drawing/2014/main" id="{2521243D-5170-4A97-8B00-81AC6A7EB06C}"/>
                </a:ext>
              </a:extLst>
            </p:cNvPr>
            <p:cNvSpPr>
              <a:spLocks noEditPoints="1"/>
            </p:cNvSpPr>
            <p:nvPr/>
          </p:nvSpPr>
          <p:spPr bwMode="auto">
            <a:xfrm>
              <a:off x="7539831" y="5540374"/>
              <a:ext cx="96838"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9" name="Freeform 34">
              <a:extLst>
                <a:ext uri="{FF2B5EF4-FFF2-40B4-BE49-F238E27FC236}">
                  <a16:creationId xmlns:a16="http://schemas.microsoft.com/office/drawing/2014/main" id="{ACC6AB2D-42B7-47FF-9539-C9A0CF8C21D8}"/>
                </a:ext>
              </a:extLst>
            </p:cNvPr>
            <p:cNvSpPr>
              <a:spLocks/>
            </p:cNvSpPr>
            <p:nvPr/>
          </p:nvSpPr>
          <p:spPr bwMode="auto">
            <a:xfrm>
              <a:off x="7662069" y="5540374"/>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5 h 52"/>
                <a:gd name="T12" fmla="*/ 3 w 22"/>
                <a:gd name="T13" fmla="*/ 16 h 52"/>
                <a:gd name="T14" fmla="*/ 0 w 22"/>
                <a:gd name="T15" fmla="*/ 17 h 52"/>
                <a:gd name="T16" fmla="*/ 0 w 22"/>
                <a:gd name="T17" fmla="*/ 7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5"/>
                  </a:cubicBezTo>
                  <a:cubicBezTo>
                    <a:pt x="5" y="16"/>
                    <a:pt x="4" y="16"/>
                    <a:pt x="3" y="16"/>
                  </a:cubicBezTo>
                  <a:cubicBezTo>
                    <a:pt x="2" y="17"/>
                    <a:pt x="1" y="17"/>
                    <a:pt x="0" y="17"/>
                  </a:cubicBezTo>
                  <a:cubicBezTo>
                    <a:pt x="0" y="7"/>
                    <a:pt x="0" y="7"/>
                    <a:pt x="0" y="7"/>
                  </a:cubicBezTo>
                  <a:cubicBezTo>
                    <a:pt x="3" y="7"/>
                    <a:pt x="6" y="6"/>
                    <a:pt x="8" y="4"/>
                  </a:cubicBezTo>
                  <a:cubicBezTo>
                    <a:pt x="11" y="3"/>
                    <a:pt x="13" y="1"/>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0" name="Freeform 35">
              <a:extLst>
                <a:ext uri="{FF2B5EF4-FFF2-40B4-BE49-F238E27FC236}">
                  <a16:creationId xmlns:a16="http://schemas.microsoft.com/office/drawing/2014/main" id="{37584709-D612-43F5-B52F-5F591554A9B1}"/>
                </a:ext>
              </a:extLst>
            </p:cNvPr>
            <p:cNvSpPr>
              <a:spLocks/>
            </p:cNvSpPr>
            <p:nvPr/>
          </p:nvSpPr>
          <p:spPr bwMode="auto">
            <a:xfrm>
              <a:off x="7914217"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1" name="Freeform 36">
              <a:extLst>
                <a:ext uri="{FF2B5EF4-FFF2-40B4-BE49-F238E27FC236}">
                  <a16:creationId xmlns:a16="http://schemas.microsoft.com/office/drawing/2014/main" id="{D1EB5145-BE54-4F01-B407-87D0F4E8B663}"/>
                </a:ext>
              </a:extLst>
            </p:cNvPr>
            <p:cNvSpPr>
              <a:spLocks noEditPoints="1"/>
            </p:cNvSpPr>
            <p:nvPr/>
          </p:nvSpPr>
          <p:spPr bwMode="auto">
            <a:xfrm>
              <a:off x="7876381"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6" y="39"/>
                    <a:pt x="26" y="27"/>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2" name="Freeform 37">
              <a:extLst>
                <a:ext uri="{FF2B5EF4-FFF2-40B4-BE49-F238E27FC236}">
                  <a16:creationId xmlns:a16="http://schemas.microsoft.com/office/drawing/2014/main" id="{2D7B639E-2489-4507-862F-62C496E86828}"/>
                </a:ext>
              </a:extLst>
            </p:cNvPr>
            <p:cNvSpPr>
              <a:spLocks noEditPoints="1"/>
            </p:cNvSpPr>
            <p:nvPr/>
          </p:nvSpPr>
          <p:spPr bwMode="auto">
            <a:xfrm>
              <a:off x="7876381"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3" name="Freeform 38">
              <a:extLst>
                <a:ext uri="{FF2B5EF4-FFF2-40B4-BE49-F238E27FC236}">
                  <a16:creationId xmlns:a16="http://schemas.microsoft.com/office/drawing/2014/main" id="{CBBA1D97-C76F-4B8C-BA1E-77E5DAA529E3}"/>
                </a:ext>
              </a:extLst>
            </p:cNvPr>
            <p:cNvSpPr>
              <a:spLocks noEditPoints="1"/>
            </p:cNvSpPr>
            <p:nvPr/>
          </p:nvSpPr>
          <p:spPr bwMode="auto">
            <a:xfrm>
              <a:off x="7785630" y="5165724"/>
              <a:ext cx="95250"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6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6" y="38"/>
                    <a:pt x="26" y="26"/>
                  </a:cubicBezTo>
                  <a:cubicBezTo>
                    <a:pt x="26"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4" name="Freeform 39">
              <a:extLst>
                <a:ext uri="{FF2B5EF4-FFF2-40B4-BE49-F238E27FC236}">
                  <a16:creationId xmlns:a16="http://schemas.microsoft.com/office/drawing/2014/main" id="{5BF335A0-F222-4BF0-8B74-D4B0D02FCA8E}"/>
                </a:ext>
              </a:extLst>
            </p:cNvPr>
            <p:cNvSpPr>
              <a:spLocks/>
            </p:cNvSpPr>
            <p:nvPr/>
          </p:nvSpPr>
          <p:spPr bwMode="auto">
            <a:xfrm>
              <a:off x="7773194" y="5351462"/>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5" name="Freeform 40">
              <a:extLst>
                <a:ext uri="{FF2B5EF4-FFF2-40B4-BE49-F238E27FC236}">
                  <a16:creationId xmlns:a16="http://schemas.microsoft.com/office/drawing/2014/main" id="{575D717B-3A24-4C29-8DA8-BC13C2B2410B}"/>
                </a:ext>
              </a:extLst>
            </p:cNvPr>
            <p:cNvSpPr>
              <a:spLocks noEditPoints="1"/>
            </p:cNvSpPr>
            <p:nvPr/>
          </p:nvSpPr>
          <p:spPr bwMode="auto">
            <a:xfrm>
              <a:off x="776049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pic>
        <p:nvPicPr>
          <p:cNvPr id="36" name="Picture 35">
            <a:extLst>
              <a:ext uri="{FF2B5EF4-FFF2-40B4-BE49-F238E27FC236}">
                <a16:creationId xmlns:a16="http://schemas.microsoft.com/office/drawing/2014/main" id="{A80C1C39-DBDC-4BF4-89D0-24EB8FA8B2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9353" y="2315947"/>
            <a:ext cx="493517" cy="914810"/>
          </a:xfrm>
          <a:prstGeom prst="rect">
            <a:avLst/>
          </a:prstGeom>
        </p:spPr>
      </p:pic>
      <p:grpSp>
        <p:nvGrpSpPr>
          <p:cNvPr id="37" name="Group 36">
            <a:extLst>
              <a:ext uri="{FF2B5EF4-FFF2-40B4-BE49-F238E27FC236}">
                <a16:creationId xmlns:a16="http://schemas.microsoft.com/office/drawing/2014/main" id="{DA5F9470-F370-408B-9594-87EE7729820E}"/>
              </a:ext>
            </a:extLst>
          </p:cNvPr>
          <p:cNvGrpSpPr>
            <a:grpSpLocks noChangeAspect="1"/>
          </p:cNvGrpSpPr>
          <p:nvPr/>
        </p:nvGrpSpPr>
        <p:grpSpPr>
          <a:xfrm>
            <a:off x="4361693" y="2592070"/>
            <a:ext cx="686861" cy="619147"/>
            <a:chOff x="6639572" y="1907217"/>
            <a:chExt cx="3200400" cy="2645540"/>
          </a:xfrm>
        </p:grpSpPr>
        <p:grpSp>
          <p:nvGrpSpPr>
            <p:cNvPr id="38" name="Group 37">
              <a:extLst>
                <a:ext uri="{FF2B5EF4-FFF2-40B4-BE49-F238E27FC236}">
                  <a16:creationId xmlns:a16="http://schemas.microsoft.com/office/drawing/2014/main" id="{E8CCCDF3-A3C7-4400-BD28-8366743093F4}"/>
                </a:ext>
              </a:extLst>
            </p:cNvPr>
            <p:cNvGrpSpPr>
              <a:grpSpLocks noChangeAspect="1"/>
            </p:cNvGrpSpPr>
            <p:nvPr/>
          </p:nvGrpSpPr>
          <p:grpSpPr>
            <a:xfrm>
              <a:off x="6639572" y="1907217"/>
              <a:ext cx="3200400" cy="2645540"/>
              <a:chOff x="6219422" y="1886308"/>
              <a:chExt cx="3657600" cy="2752244"/>
            </a:xfrm>
          </p:grpSpPr>
          <p:grpSp>
            <p:nvGrpSpPr>
              <p:cNvPr id="40" name="Group 39">
                <a:extLst>
                  <a:ext uri="{FF2B5EF4-FFF2-40B4-BE49-F238E27FC236}">
                    <a16:creationId xmlns:a16="http://schemas.microsoft.com/office/drawing/2014/main" id="{3A2E6D6F-80C7-47D1-9168-BC8FDDACF117}"/>
                  </a:ext>
                </a:extLst>
              </p:cNvPr>
              <p:cNvGrpSpPr/>
              <p:nvPr/>
            </p:nvGrpSpPr>
            <p:grpSpPr>
              <a:xfrm>
                <a:off x="6219422" y="1886308"/>
                <a:ext cx="3657600" cy="2752244"/>
                <a:chOff x="6219421" y="1886308"/>
                <a:chExt cx="3657600" cy="2752244"/>
              </a:xfrm>
            </p:grpSpPr>
            <p:sp>
              <p:nvSpPr>
                <p:cNvPr id="42" name="Rectangle 41">
                  <a:extLst>
                    <a:ext uri="{FF2B5EF4-FFF2-40B4-BE49-F238E27FC236}">
                      <a16:creationId xmlns:a16="http://schemas.microsoft.com/office/drawing/2014/main" id="{C544F879-988D-40C9-9F36-795EAACC8765}"/>
                    </a:ext>
                  </a:extLst>
                </p:cNvPr>
                <p:cNvSpPr/>
                <p:nvPr/>
              </p:nvSpPr>
              <p:spPr bwMode="auto">
                <a:xfrm>
                  <a:off x="6219421" y="1895352"/>
                  <a:ext cx="3657600" cy="2743200"/>
                </a:xfrm>
                <a:prstGeom prst="rect">
                  <a:avLst/>
                </a:prstGeom>
                <a:solidFill>
                  <a:schemeClr val="bg1"/>
                </a:solidFill>
                <a:ln w="19050">
                  <a:solidFill>
                    <a:srgbClr val="9B4F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2607173F-3CE9-48E9-928D-34C127546E5E}"/>
                    </a:ext>
                  </a:extLst>
                </p:cNvPr>
                <p:cNvSpPr/>
                <p:nvPr/>
              </p:nvSpPr>
              <p:spPr bwMode="auto">
                <a:xfrm>
                  <a:off x="6219422" y="1886308"/>
                  <a:ext cx="3657599" cy="457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4" name="Group 43">
                  <a:extLst>
                    <a:ext uri="{FF2B5EF4-FFF2-40B4-BE49-F238E27FC236}">
                      <a16:creationId xmlns:a16="http://schemas.microsoft.com/office/drawing/2014/main" id="{C99DE2E6-DB8B-4749-8BBD-D9DC83339354}"/>
                    </a:ext>
                  </a:extLst>
                </p:cNvPr>
                <p:cNvGrpSpPr/>
                <p:nvPr/>
              </p:nvGrpSpPr>
              <p:grpSpPr>
                <a:xfrm>
                  <a:off x="8580436" y="1996036"/>
                  <a:ext cx="731520" cy="237744"/>
                  <a:chOff x="8580436" y="1996036"/>
                  <a:chExt cx="731520" cy="237744"/>
                </a:xfrm>
              </p:grpSpPr>
              <p:sp>
                <p:nvSpPr>
                  <p:cNvPr id="45" name="Rectangle 44">
                    <a:extLst>
                      <a:ext uri="{FF2B5EF4-FFF2-40B4-BE49-F238E27FC236}">
                        <a16:creationId xmlns:a16="http://schemas.microsoft.com/office/drawing/2014/main" id="{5731BFDC-23B2-4831-B0E3-3AA225E79767}"/>
                      </a:ext>
                    </a:extLst>
                  </p:cNvPr>
                  <p:cNvSpPr/>
                  <p:nvPr/>
                </p:nvSpPr>
                <p:spPr bwMode="auto">
                  <a:xfrm>
                    <a:off x="9037636" y="1996036"/>
                    <a:ext cx="274320" cy="23774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5AEEE902-EA1A-44E0-86B5-9004C043AB36}"/>
                      </a:ext>
                    </a:extLst>
                  </p:cNvPr>
                  <p:cNvCxnSpPr/>
                  <p:nvPr/>
                </p:nvCxnSpPr>
                <p:spPr>
                  <a:xfrm>
                    <a:off x="8580436" y="2216461"/>
                    <a:ext cx="274320" cy="0"/>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41" name="Straight Connector 40">
                <a:extLst>
                  <a:ext uri="{FF2B5EF4-FFF2-40B4-BE49-F238E27FC236}">
                    <a16:creationId xmlns:a16="http://schemas.microsoft.com/office/drawing/2014/main" id="{5FDDE3D9-183B-4320-B491-6F8CD21AFF25}"/>
                  </a:ext>
                </a:extLst>
              </p:cNvPr>
              <p:cNvCxnSpPr/>
              <p:nvPr/>
            </p:nvCxnSpPr>
            <p:spPr>
              <a:xfrm flipH="1">
                <a:off x="9494837" y="1990651"/>
                <a:ext cx="228600" cy="237744"/>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9" name="Straight Connector 38">
              <a:extLst>
                <a:ext uri="{FF2B5EF4-FFF2-40B4-BE49-F238E27FC236}">
                  <a16:creationId xmlns:a16="http://schemas.microsoft.com/office/drawing/2014/main" id="{23688F2A-0066-4BD8-BC74-16AB0A577F9F}"/>
                </a:ext>
              </a:extLst>
            </p:cNvPr>
            <p:cNvCxnSpPr/>
            <p:nvPr/>
          </p:nvCxnSpPr>
          <p:spPr>
            <a:xfrm flipH="1" flipV="1">
              <a:off x="9505559" y="2007514"/>
              <a:ext cx="200025" cy="228527"/>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7" name="Freeform 60">
            <a:extLst>
              <a:ext uri="{FF2B5EF4-FFF2-40B4-BE49-F238E27FC236}">
                <a16:creationId xmlns:a16="http://schemas.microsoft.com/office/drawing/2014/main" id="{443D4E6B-3767-4510-BA29-03D2B2937052}"/>
              </a:ext>
            </a:extLst>
          </p:cNvPr>
          <p:cNvSpPr>
            <a:spLocks noEditPoints="1"/>
          </p:cNvSpPr>
          <p:nvPr/>
        </p:nvSpPr>
        <p:spPr bwMode="auto">
          <a:xfrm>
            <a:off x="4435569" y="2726747"/>
            <a:ext cx="305179" cy="268116"/>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solidFill>
            <a:srgbClr val="7030A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48" name="Freeform 60">
            <a:extLst>
              <a:ext uri="{FF2B5EF4-FFF2-40B4-BE49-F238E27FC236}">
                <a16:creationId xmlns:a16="http://schemas.microsoft.com/office/drawing/2014/main" id="{662DE143-50AB-4D8E-BA42-2309AE320AFB}"/>
              </a:ext>
            </a:extLst>
          </p:cNvPr>
          <p:cNvSpPr>
            <a:spLocks noEditPoints="1"/>
          </p:cNvSpPr>
          <p:nvPr/>
        </p:nvSpPr>
        <p:spPr bwMode="auto">
          <a:xfrm>
            <a:off x="4721782" y="2932038"/>
            <a:ext cx="226214" cy="207989"/>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solidFill>
            <a:srgbClr val="7030A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nvGrpSpPr>
          <p:cNvPr id="49" name="Group 48">
            <a:extLst>
              <a:ext uri="{FF2B5EF4-FFF2-40B4-BE49-F238E27FC236}">
                <a16:creationId xmlns:a16="http://schemas.microsoft.com/office/drawing/2014/main" id="{1C12563C-A92D-4105-92FC-0E4FC7BA3749}"/>
              </a:ext>
            </a:extLst>
          </p:cNvPr>
          <p:cNvGrpSpPr>
            <a:grpSpLocks noChangeAspect="1"/>
          </p:cNvGrpSpPr>
          <p:nvPr/>
        </p:nvGrpSpPr>
        <p:grpSpPr>
          <a:xfrm>
            <a:off x="3087100" y="3500835"/>
            <a:ext cx="308186" cy="308186"/>
            <a:chOff x="9659407" y="1948784"/>
            <a:chExt cx="1371600" cy="1371600"/>
          </a:xfrm>
        </p:grpSpPr>
        <p:sp>
          <p:nvSpPr>
            <p:cNvPr id="50" name="Oval 49">
              <a:extLst>
                <a:ext uri="{FF2B5EF4-FFF2-40B4-BE49-F238E27FC236}">
                  <a16:creationId xmlns:a16="http://schemas.microsoft.com/office/drawing/2014/main" id="{69536025-95A8-4BD5-A175-656EAD47FC4A}"/>
                </a:ext>
              </a:extLst>
            </p:cNvPr>
            <p:cNvSpPr/>
            <p:nvPr/>
          </p:nvSpPr>
          <p:spPr bwMode="auto">
            <a:xfrm>
              <a:off x="9659407" y="1948784"/>
              <a:ext cx="1371600" cy="1371600"/>
            </a:xfrm>
            <a:prstGeom prst="ellipse">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1" name="Picture 50">
              <a:extLst>
                <a:ext uri="{FF2B5EF4-FFF2-40B4-BE49-F238E27FC236}">
                  <a16:creationId xmlns:a16="http://schemas.microsoft.com/office/drawing/2014/main" id="{45FA9F08-E560-4BB3-A1B6-433B0F1A5519}"/>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926107" y="2242098"/>
              <a:ext cx="838200" cy="760429"/>
            </a:xfrm>
            <a:prstGeom prst="rect">
              <a:avLst/>
            </a:prstGeom>
          </p:spPr>
        </p:pic>
      </p:grpSp>
      <p:grpSp>
        <p:nvGrpSpPr>
          <p:cNvPr id="52" name="Group 51">
            <a:extLst>
              <a:ext uri="{FF2B5EF4-FFF2-40B4-BE49-F238E27FC236}">
                <a16:creationId xmlns:a16="http://schemas.microsoft.com/office/drawing/2014/main" id="{E115466A-613A-404B-9282-21A771A27964}"/>
              </a:ext>
            </a:extLst>
          </p:cNvPr>
          <p:cNvGrpSpPr>
            <a:grpSpLocks noChangeAspect="1"/>
          </p:cNvGrpSpPr>
          <p:nvPr/>
        </p:nvGrpSpPr>
        <p:grpSpPr>
          <a:xfrm>
            <a:off x="4737264" y="3500835"/>
            <a:ext cx="362760" cy="362760"/>
            <a:chOff x="7759185" y="3876159"/>
            <a:chExt cx="1371600" cy="1371600"/>
          </a:xfrm>
        </p:grpSpPr>
        <p:sp>
          <p:nvSpPr>
            <p:cNvPr id="53" name="Oval 52">
              <a:extLst>
                <a:ext uri="{FF2B5EF4-FFF2-40B4-BE49-F238E27FC236}">
                  <a16:creationId xmlns:a16="http://schemas.microsoft.com/office/drawing/2014/main" id="{B6DBC1AB-9FF8-4774-A2A7-EBB1C26CFBAE}"/>
                </a:ext>
              </a:extLst>
            </p:cNvPr>
            <p:cNvSpPr/>
            <p:nvPr/>
          </p:nvSpPr>
          <p:spPr bwMode="auto">
            <a:xfrm>
              <a:off x="7759185" y="3876159"/>
              <a:ext cx="1371600" cy="1371600"/>
            </a:xfrm>
            <a:prstGeom prst="ellipse">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4" name="Picture 53">
              <a:extLst>
                <a:ext uri="{FF2B5EF4-FFF2-40B4-BE49-F238E27FC236}">
                  <a16:creationId xmlns:a16="http://schemas.microsoft.com/office/drawing/2014/main" id="{D74F7321-CDE5-4AAB-9188-7CEF7A097CAE}"/>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8066624" y="4195786"/>
              <a:ext cx="756721" cy="756721"/>
            </a:xfrm>
            <a:prstGeom prst="rect">
              <a:avLst/>
            </a:prstGeom>
          </p:spPr>
        </p:pic>
      </p:grpSp>
      <p:grpSp>
        <p:nvGrpSpPr>
          <p:cNvPr id="55" name="Group 54">
            <a:extLst>
              <a:ext uri="{FF2B5EF4-FFF2-40B4-BE49-F238E27FC236}">
                <a16:creationId xmlns:a16="http://schemas.microsoft.com/office/drawing/2014/main" id="{AD9EFFCC-4401-4585-A931-332A0FB12AA8}"/>
              </a:ext>
            </a:extLst>
          </p:cNvPr>
          <p:cNvGrpSpPr>
            <a:grpSpLocks noChangeAspect="1"/>
          </p:cNvGrpSpPr>
          <p:nvPr/>
        </p:nvGrpSpPr>
        <p:grpSpPr>
          <a:xfrm>
            <a:off x="3678639" y="3500835"/>
            <a:ext cx="341147" cy="439501"/>
            <a:chOff x="6796720" y="4559857"/>
            <a:chExt cx="1283144" cy="1653081"/>
          </a:xfrm>
        </p:grpSpPr>
        <p:sp>
          <p:nvSpPr>
            <p:cNvPr id="56" name="Oval 55">
              <a:extLst>
                <a:ext uri="{FF2B5EF4-FFF2-40B4-BE49-F238E27FC236}">
                  <a16:creationId xmlns:a16="http://schemas.microsoft.com/office/drawing/2014/main" id="{D7627758-F567-47CC-BFB1-131A8E4CE6DE}"/>
                </a:ext>
              </a:extLst>
            </p:cNvPr>
            <p:cNvSpPr/>
            <p:nvPr/>
          </p:nvSpPr>
          <p:spPr bwMode="auto">
            <a:xfrm>
              <a:off x="6796720" y="4614868"/>
              <a:ext cx="1188720" cy="1188720"/>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4">
              <a:extLst>
                <a:ext uri="{FF2B5EF4-FFF2-40B4-BE49-F238E27FC236}">
                  <a16:creationId xmlns:a16="http://schemas.microsoft.com/office/drawing/2014/main" id="{B143D646-BDFC-4171-8A17-31AEBAAF2351}"/>
                </a:ext>
              </a:extLst>
            </p:cNvPr>
            <p:cNvGrpSpPr>
              <a:grpSpLocks noChangeAspect="1"/>
            </p:cNvGrpSpPr>
            <p:nvPr/>
          </p:nvGrpSpPr>
          <p:grpSpPr bwMode="auto">
            <a:xfrm>
              <a:off x="6819390" y="4559857"/>
              <a:ext cx="1260474" cy="1653081"/>
              <a:chOff x="2787" y="3355"/>
              <a:chExt cx="366" cy="480"/>
            </a:xfrm>
          </p:grpSpPr>
          <p:sp>
            <p:nvSpPr>
              <p:cNvPr id="58" name="AutoShape 3">
                <a:extLst>
                  <a:ext uri="{FF2B5EF4-FFF2-40B4-BE49-F238E27FC236}">
                    <a16:creationId xmlns:a16="http://schemas.microsoft.com/office/drawing/2014/main" id="{B5A4103A-370B-4BE0-8577-8660E6ADF34C}"/>
                  </a:ext>
                </a:extLst>
              </p:cNvPr>
              <p:cNvSpPr>
                <a:spLocks noChangeAspect="1" noChangeArrowheads="1" noTextEdit="1"/>
              </p:cNvSpPr>
              <p:nvPr/>
            </p:nvSpPr>
            <p:spPr bwMode="auto">
              <a:xfrm>
                <a:off x="2787" y="3355"/>
                <a:ext cx="36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59" name="Freeform 60">
                <a:extLst>
                  <a:ext uri="{FF2B5EF4-FFF2-40B4-BE49-F238E27FC236}">
                    <a16:creationId xmlns:a16="http://schemas.microsoft.com/office/drawing/2014/main" id="{9AB13025-1FD1-47B6-A9B4-C8E243734D10}"/>
                  </a:ext>
                </a:extLst>
              </p:cNvPr>
              <p:cNvSpPr>
                <a:spLocks noEditPoints="1"/>
              </p:cNvSpPr>
              <p:nvPr/>
            </p:nvSpPr>
            <p:spPr bwMode="auto">
              <a:xfrm>
                <a:off x="2855" y="3436"/>
                <a:ext cx="196" cy="196"/>
              </a:xfrm>
              <a:custGeom>
                <a:avLst/>
                <a:gdLst>
                  <a:gd name="T0" fmla="*/ 14 w 87"/>
                  <a:gd name="T1" fmla="*/ 2 h 87"/>
                  <a:gd name="T2" fmla="*/ 28 w 87"/>
                  <a:gd name="T3" fmla="*/ 16 h 87"/>
                  <a:gd name="T4" fmla="*/ 25 w 87"/>
                  <a:gd name="T5" fmla="*/ 25 h 87"/>
                  <a:gd name="T6" fmla="*/ 16 w 87"/>
                  <a:gd name="T7" fmla="*/ 28 h 87"/>
                  <a:gd name="T8" fmla="*/ 3 w 87"/>
                  <a:gd name="T9" fmla="*/ 14 h 87"/>
                  <a:gd name="T10" fmla="*/ 7 w 87"/>
                  <a:gd name="T11" fmla="*/ 35 h 87"/>
                  <a:gd name="T12" fmla="*/ 28 w 87"/>
                  <a:gd name="T13" fmla="*/ 39 h 87"/>
                  <a:gd name="T14" fmla="*/ 73 w 87"/>
                  <a:gd name="T15" fmla="*/ 84 h 87"/>
                  <a:gd name="T16" fmla="*/ 83 w 87"/>
                  <a:gd name="T17" fmla="*/ 84 h 87"/>
                  <a:gd name="T18" fmla="*/ 84 w 87"/>
                  <a:gd name="T19" fmla="*/ 83 h 87"/>
                  <a:gd name="T20" fmla="*/ 84 w 87"/>
                  <a:gd name="T21" fmla="*/ 72 h 87"/>
                  <a:gd name="T22" fmla="*/ 39 w 87"/>
                  <a:gd name="T23" fmla="*/ 28 h 87"/>
                  <a:gd name="T24" fmla="*/ 35 w 87"/>
                  <a:gd name="T25" fmla="*/ 7 h 87"/>
                  <a:gd name="T26" fmla="*/ 14 w 87"/>
                  <a:gd name="T27" fmla="*/ 2 h 87"/>
                  <a:gd name="T28" fmla="*/ 81 w 87"/>
                  <a:gd name="T29" fmla="*/ 81 h 87"/>
                  <a:gd name="T30" fmla="*/ 75 w 87"/>
                  <a:gd name="T31" fmla="*/ 81 h 87"/>
                  <a:gd name="T32" fmla="*/ 75 w 87"/>
                  <a:gd name="T33" fmla="*/ 75 h 87"/>
                  <a:gd name="T34" fmla="*/ 81 w 87"/>
                  <a:gd name="T35" fmla="*/ 75 h 87"/>
                  <a:gd name="T36" fmla="*/ 81 w 87"/>
                  <a:gd name="T37" fmla="*/ 8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87">
                    <a:moveTo>
                      <a:pt x="14" y="2"/>
                    </a:moveTo>
                    <a:cubicBezTo>
                      <a:pt x="28" y="16"/>
                      <a:pt x="28" y="16"/>
                      <a:pt x="28" y="16"/>
                    </a:cubicBezTo>
                    <a:cubicBezTo>
                      <a:pt x="25" y="25"/>
                      <a:pt x="25" y="25"/>
                      <a:pt x="25" y="25"/>
                    </a:cubicBezTo>
                    <a:cubicBezTo>
                      <a:pt x="16" y="28"/>
                      <a:pt x="16" y="28"/>
                      <a:pt x="16" y="28"/>
                    </a:cubicBezTo>
                    <a:cubicBezTo>
                      <a:pt x="3" y="14"/>
                      <a:pt x="3" y="14"/>
                      <a:pt x="3" y="14"/>
                    </a:cubicBezTo>
                    <a:cubicBezTo>
                      <a:pt x="0" y="21"/>
                      <a:pt x="1" y="29"/>
                      <a:pt x="7" y="35"/>
                    </a:cubicBezTo>
                    <a:cubicBezTo>
                      <a:pt x="13" y="40"/>
                      <a:pt x="21" y="42"/>
                      <a:pt x="28" y="39"/>
                    </a:cubicBezTo>
                    <a:cubicBezTo>
                      <a:pt x="73" y="84"/>
                      <a:pt x="73" y="84"/>
                      <a:pt x="73" y="84"/>
                    </a:cubicBezTo>
                    <a:cubicBezTo>
                      <a:pt x="76" y="87"/>
                      <a:pt x="80" y="87"/>
                      <a:pt x="83" y="84"/>
                    </a:cubicBezTo>
                    <a:cubicBezTo>
                      <a:pt x="84" y="83"/>
                      <a:pt x="84" y="83"/>
                      <a:pt x="84" y="83"/>
                    </a:cubicBezTo>
                    <a:cubicBezTo>
                      <a:pt x="87" y="80"/>
                      <a:pt x="87" y="75"/>
                      <a:pt x="84" y="72"/>
                    </a:cubicBezTo>
                    <a:cubicBezTo>
                      <a:pt x="39" y="28"/>
                      <a:pt x="39" y="28"/>
                      <a:pt x="39" y="28"/>
                    </a:cubicBezTo>
                    <a:cubicBezTo>
                      <a:pt x="42" y="21"/>
                      <a:pt x="41" y="13"/>
                      <a:pt x="35" y="7"/>
                    </a:cubicBezTo>
                    <a:cubicBezTo>
                      <a:pt x="29" y="1"/>
                      <a:pt x="21" y="0"/>
                      <a:pt x="14" y="2"/>
                    </a:cubicBezTo>
                    <a:close/>
                    <a:moveTo>
                      <a:pt x="81" y="81"/>
                    </a:moveTo>
                    <a:cubicBezTo>
                      <a:pt x="79" y="83"/>
                      <a:pt x="77" y="83"/>
                      <a:pt x="75" y="81"/>
                    </a:cubicBezTo>
                    <a:cubicBezTo>
                      <a:pt x="73" y="79"/>
                      <a:pt x="73" y="76"/>
                      <a:pt x="75" y="75"/>
                    </a:cubicBezTo>
                    <a:cubicBezTo>
                      <a:pt x="77" y="73"/>
                      <a:pt x="79" y="73"/>
                      <a:pt x="81" y="75"/>
                    </a:cubicBezTo>
                    <a:cubicBezTo>
                      <a:pt x="83" y="76"/>
                      <a:pt x="83" y="79"/>
                      <a:pt x="81" y="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60" name="Freeform 7">
                <a:extLst>
                  <a:ext uri="{FF2B5EF4-FFF2-40B4-BE49-F238E27FC236}">
                    <a16:creationId xmlns:a16="http://schemas.microsoft.com/office/drawing/2014/main" id="{98832443-49F5-43D1-BCFB-16B5D28F0397}"/>
                  </a:ext>
                </a:extLst>
              </p:cNvPr>
              <p:cNvSpPr>
                <a:spLocks/>
              </p:cNvSpPr>
              <p:nvPr/>
            </p:nvSpPr>
            <p:spPr bwMode="auto">
              <a:xfrm>
                <a:off x="2876" y="3444"/>
                <a:ext cx="185" cy="184"/>
              </a:xfrm>
              <a:custGeom>
                <a:avLst/>
                <a:gdLst>
                  <a:gd name="T0" fmla="*/ 80 w 82"/>
                  <a:gd name="T1" fmla="*/ 7 h 82"/>
                  <a:gd name="T2" fmla="*/ 76 w 82"/>
                  <a:gd name="T3" fmla="*/ 3 h 82"/>
                  <a:gd name="T4" fmla="*/ 66 w 82"/>
                  <a:gd name="T5" fmla="*/ 3 h 82"/>
                  <a:gd name="T6" fmla="*/ 37 w 82"/>
                  <a:gd name="T7" fmla="*/ 33 h 82"/>
                  <a:gd name="T8" fmla="*/ 36 w 82"/>
                  <a:gd name="T9" fmla="*/ 41 h 82"/>
                  <a:gd name="T10" fmla="*/ 17 w 82"/>
                  <a:gd name="T11" fmla="*/ 60 h 82"/>
                  <a:gd name="T12" fmla="*/ 17 w 82"/>
                  <a:gd name="T13" fmla="*/ 60 h 82"/>
                  <a:gd name="T14" fmla="*/ 9 w 82"/>
                  <a:gd name="T15" fmla="*/ 62 h 82"/>
                  <a:gd name="T16" fmla="*/ 0 w 82"/>
                  <a:gd name="T17" fmla="*/ 78 h 82"/>
                  <a:gd name="T18" fmla="*/ 4 w 82"/>
                  <a:gd name="T19" fmla="*/ 82 h 82"/>
                  <a:gd name="T20" fmla="*/ 20 w 82"/>
                  <a:gd name="T21" fmla="*/ 73 h 82"/>
                  <a:gd name="T22" fmla="*/ 22 w 82"/>
                  <a:gd name="T23" fmla="*/ 65 h 82"/>
                  <a:gd name="T24" fmla="*/ 41 w 82"/>
                  <a:gd name="T25" fmla="*/ 46 h 82"/>
                  <a:gd name="T26" fmla="*/ 50 w 82"/>
                  <a:gd name="T27" fmla="*/ 46 h 82"/>
                  <a:gd name="T28" fmla="*/ 80 w 82"/>
                  <a:gd name="T29" fmla="*/ 16 h 82"/>
                  <a:gd name="T30" fmla="*/ 80 w 82"/>
                  <a:gd name="T31" fmla="*/ 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 h="82">
                    <a:moveTo>
                      <a:pt x="80" y="7"/>
                    </a:moveTo>
                    <a:cubicBezTo>
                      <a:pt x="76" y="3"/>
                      <a:pt x="76" y="3"/>
                      <a:pt x="76" y="3"/>
                    </a:cubicBezTo>
                    <a:cubicBezTo>
                      <a:pt x="73" y="0"/>
                      <a:pt x="69" y="0"/>
                      <a:pt x="66" y="3"/>
                    </a:cubicBezTo>
                    <a:cubicBezTo>
                      <a:pt x="37" y="33"/>
                      <a:pt x="37" y="33"/>
                      <a:pt x="37" y="33"/>
                    </a:cubicBezTo>
                    <a:cubicBezTo>
                      <a:pt x="34" y="35"/>
                      <a:pt x="34" y="39"/>
                      <a:pt x="36" y="41"/>
                    </a:cubicBezTo>
                    <a:cubicBezTo>
                      <a:pt x="17" y="60"/>
                      <a:pt x="17" y="60"/>
                      <a:pt x="17" y="60"/>
                    </a:cubicBezTo>
                    <a:cubicBezTo>
                      <a:pt x="17" y="60"/>
                      <a:pt x="17" y="60"/>
                      <a:pt x="17" y="60"/>
                    </a:cubicBezTo>
                    <a:cubicBezTo>
                      <a:pt x="9" y="62"/>
                      <a:pt x="9" y="62"/>
                      <a:pt x="9" y="62"/>
                    </a:cubicBezTo>
                    <a:cubicBezTo>
                      <a:pt x="0" y="78"/>
                      <a:pt x="0" y="78"/>
                      <a:pt x="0" y="78"/>
                    </a:cubicBezTo>
                    <a:cubicBezTo>
                      <a:pt x="4" y="82"/>
                      <a:pt x="4" y="82"/>
                      <a:pt x="4" y="82"/>
                    </a:cubicBezTo>
                    <a:cubicBezTo>
                      <a:pt x="20" y="73"/>
                      <a:pt x="20" y="73"/>
                      <a:pt x="20" y="73"/>
                    </a:cubicBezTo>
                    <a:cubicBezTo>
                      <a:pt x="22" y="65"/>
                      <a:pt x="22" y="65"/>
                      <a:pt x="22" y="65"/>
                    </a:cubicBezTo>
                    <a:cubicBezTo>
                      <a:pt x="41" y="46"/>
                      <a:pt x="41" y="46"/>
                      <a:pt x="41" y="46"/>
                    </a:cubicBezTo>
                    <a:cubicBezTo>
                      <a:pt x="44" y="48"/>
                      <a:pt x="48" y="48"/>
                      <a:pt x="50" y="46"/>
                    </a:cubicBezTo>
                    <a:cubicBezTo>
                      <a:pt x="80" y="16"/>
                      <a:pt x="80" y="16"/>
                      <a:pt x="80" y="16"/>
                    </a:cubicBezTo>
                    <a:cubicBezTo>
                      <a:pt x="82" y="14"/>
                      <a:pt x="82" y="10"/>
                      <a:pt x="80" y="7"/>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grpSp>
      <p:sp>
        <p:nvSpPr>
          <p:cNvPr id="61" name="TextBox 60">
            <a:extLst>
              <a:ext uri="{FF2B5EF4-FFF2-40B4-BE49-F238E27FC236}">
                <a16:creationId xmlns:a16="http://schemas.microsoft.com/office/drawing/2014/main" id="{D793AD39-0204-4597-9A9B-9D250BE3D248}"/>
              </a:ext>
            </a:extLst>
          </p:cNvPr>
          <p:cNvSpPr txBox="1"/>
          <p:nvPr/>
        </p:nvSpPr>
        <p:spPr>
          <a:xfrm>
            <a:off x="2335868" y="4037349"/>
            <a:ext cx="3911735" cy="296107"/>
          </a:xfrm>
          <a:prstGeom prst="rect">
            <a:avLst/>
          </a:prstGeom>
          <a:noFill/>
        </p:spPr>
        <p:txBody>
          <a:bodyPr wrap="square" rtlCol="0">
            <a:spAutoFit/>
          </a:bodyPr>
          <a:lstStyle/>
          <a:p>
            <a:pPr algn="ctr" defTabSz="685775"/>
            <a:r>
              <a:rPr lang="en-US" sz="1324" dirty="0">
                <a:solidFill>
                  <a:srgbClr val="1A1A1A"/>
                </a:solidFill>
                <a:latin typeface="Segoe UI"/>
              </a:rPr>
              <a:t>Azure Resource Manager: Management Layer</a:t>
            </a:r>
          </a:p>
        </p:txBody>
      </p:sp>
      <p:sp>
        <p:nvSpPr>
          <p:cNvPr id="62" name="TextBox 61">
            <a:extLst>
              <a:ext uri="{FF2B5EF4-FFF2-40B4-BE49-F238E27FC236}">
                <a16:creationId xmlns:a16="http://schemas.microsoft.com/office/drawing/2014/main" id="{28B2AE60-6A22-4392-B6FE-033B53C7571B}"/>
              </a:ext>
            </a:extLst>
          </p:cNvPr>
          <p:cNvSpPr txBox="1"/>
          <p:nvPr/>
        </p:nvSpPr>
        <p:spPr>
          <a:xfrm>
            <a:off x="2666336" y="4432268"/>
            <a:ext cx="961378" cy="703654"/>
          </a:xfrm>
          <a:prstGeom prst="rect">
            <a:avLst/>
          </a:prstGeom>
          <a:noFill/>
        </p:spPr>
        <p:txBody>
          <a:bodyPr wrap="square" rtlCol="0">
            <a:spAutoFit/>
          </a:bodyPr>
          <a:lstStyle/>
          <a:p>
            <a:pPr algn="ctr" defTabSz="685775"/>
            <a:r>
              <a:rPr lang="en-US" sz="1324" dirty="0">
                <a:solidFill>
                  <a:srgbClr val="1A1A1A"/>
                </a:solidFill>
                <a:latin typeface="Segoe UI"/>
              </a:rPr>
              <a:t>Azure PowerShell</a:t>
            </a:r>
          </a:p>
        </p:txBody>
      </p:sp>
      <p:sp>
        <p:nvSpPr>
          <p:cNvPr id="63" name="TextBox 62">
            <a:extLst>
              <a:ext uri="{FF2B5EF4-FFF2-40B4-BE49-F238E27FC236}">
                <a16:creationId xmlns:a16="http://schemas.microsoft.com/office/drawing/2014/main" id="{9E205833-9E73-45CC-A360-E8044731B71C}"/>
              </a:ext>
            </a:extLst>
          </p:cNvPr>
          <p:cNvSpPr txBox="1"/>
          <p:nvPr/>
        </p:nvSpPr>
        <p:spPr>
          <a:xfrm>
            <a:off x="3581134" y="4424944"/>
            <a:ext cx="702981" cy="499880"/>
          </a:xfrm>
          <a:prstGeom prst="rect">
            <a:avLst/>
          </a:prstGeom>
          <a:noFill/>
        </p:spPr>
        <p:txBody>
          <a:bodyPr wrap="square" rtlCol="0">
            <a:spAutoFit/>
          </a:bodyPr>
          <a:lstStyle/>
          <a:p>
            <a:pPr defTabSz="685775"/>
            <a:r>
              <a:rPr lang="en-US" sz="1324" dirty="0">
                <a:solidFill>
                  <a:srgbClr val="1A1A1A"/>
                </a:solidFill>
                <a:latin typeface="Segoe UI"/>
              </a:rPr>
              <a:t>Azure CLI</a:t>
            </a:r>
          </a:p>
        </p:txBody>
      </p:sp>
      <p:sp>
        <p:nvSpPr>
          <p:cNvPr id="64" name="TextBox 63">
            <a:extLst>
              <a:ext uri="{FF2B5EF4-FFF2-40B4-BE49-F238E27FC236}">
                <a16:creationId xmlns:a16="http://schemas.microsoft.com/office/drawing/2014/main" id="{FFEC4C33-93D0-485C-8AF8-C418B7ACC12F}"/>
              </a:ext>
            </a:extLst>
          </p:cNvPr>
          <p:cNvSpPr txBox="1"/>
          <p:nvPr/>
        </p:nvSpPr>
        <p:spPr>
          <a:xfrm>
            <a:off x="4072483" y="4424943"/>
            <a:ext cx="702981" cy="499880"/>
          </a:xfrm>
          <a:prstGeom prst="rect">
            <a:avLst/>
          </a:prstGeom>
          <a:noFill/>
        </p:spPr>
        <p:txBody>
          <a:bodyPr wrap="square" rtlCol="0">
            <a:spAutoFit/>
          </a:bodyPr>
          <a:lstStyle/>
          <a:p>
            <a:pPr defTabSz="685775"/>
            <a:r>
              <a:rPr lang="en-US" sz="1324" dirty="0">
                <a:solidFill>
                  <a:srgbClr val="1A1A1A"/>
                </a:solidFill>
                <a:latin typeface="Segoe UI"/>
              </a:rPr>
              <a:t>Azure Portal</a:t>
            </a:r>
          </a:p>
        </p:txBody>
      </p:sp>
      <p:sp>
        <p:nvSpPr>
          <p:cNvPr id="65" name="TextBox 64">
            <a:extLst>
              <a:ext uri="{FF2B5EF4-FFF2-40B4-BE49-F238E27FC236}">
                <a16:creationId xmlns:a16="http://schemas.microsoft.com/office/drawing/2014/main" id="{55ABBFED-DE93-4200-94B6-681A04FA6E2E}"/>
              </a:ext>
            </a:extLst>
          </p:cNvPr>
          <p:cNvSpPr txBox="1"/>
          <p:nvPr/>
        </p:nvSpPr>
        <p:spPr>
          <a:xfrm>
            <a:off x="4640214" y="4422501"/>
            <a:ext cx="655619" cy="499880"/>
          </a:xfrm>
          <a:prstGeom prst="rect">
            <a:avLst/>
          </a:prstGeom>
          <a:noFill/>
        </p:spPr>
        <p:txBody>
          <a:bodyPr wrap="square" rtlCol="0">
            <a:spAutoFit/>
          </a:bodyPr>
          <a:lstStyle/>
          <a:p>
            <a:pPr defTabSz="685775"/>
            <a:r>
              <a:rPr lang="en-US" sz="1324" dirty="0">
                <a:solidFill>
                  <a:srgbClr val="1A1A1A"/>
                </a:solidFill>
                <a:latin typeface="Segoe UI"/>
              </a:rPr>
              <a:t>REST APIs</a:t>
            </a:r>
          </a:p>
        </p:txBody>
      </p:sp>
      <p:sp>
        <p:nvSpPr>
          <p:cNvPr id="66" name="TextBox 65">
            <a:extLst>
              <a:ext uri="{FF2B5EF4-FFF2-40B4-BE49-F238E27FC236}">
                <a16:creationId xmlns:a16="http://schemas.microsoft.com/office/drawing/2014/main" id="{DF7C7FFD-926C-4375-BE39-E8139BEC2F16}"/>
              </a:ext>
            </a:extLst>
          </p:cNvPr>
          <p:cNvSpPr txBox="1"/>
          <p:nvPr/>
        </p:nvSpPr>
        <p:spPr>
          <a:xfrm>
            <a:off x="5152333" y="4420059"/>
            <a:ext cx="655619" cy="499880"/>
          </a:xfrm>
          <a:prstGeom prst="rect">
            <a:avLst/>
          </a:prstGeom>
          <a:noFill/>
        </p:spPr>
        <p:txBody>
          <a:bodyPr wrap="square" rtlCol="0">
            <a:spAutoFit/>
          </a:bodyPr>
          <a:lstStyle/>
          <a:p>
            <a:pPr defTabSz="685775"/>
            <a:r>
              <a:rPr lang="en-US" sz="1324" dirty="0">
                <a:solidFill>
                  <a:srgbClr val="1A1A1A"/>
                </a:solidFill>
                <a:latin typeface="Segoe UI"/>
              </a:rPr>
              <a:t>Client SDKs</a:t>
            </a:r>
          </a:p>
        </p:txBody>
      </p:sp>
      <p:sp>
        <p:nvSpPr>
          <p:cNvPr id="67" name="Rectangle: Rounded Corners 66">
            <a:extLst>
              <a:ext uri="{FF2B5EF4-FFF2-40B4-BE49-F238E27FC236}">
                <a16:creationId xmlns:a16="http://schemas.microsoft.com/office/drawing/2014/main" id="{639C39D8-C91F-4862-BE3A-0ABD2382C71A}"/>
              </a:ext>
            </a:extLst>
          </p:cNvPr>
          <p:cNvSpPr/>
          <p:nvPr/>
        </p:nvSpPr>
        <p:spPr>
          <a:xfrm>
            <a:off x="2936585" y="3461761"/>
            <a:ext cx="2306525" cy="411044"/>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8" name="Rectangle: Rounded Corners 67">
            <a:extLst>
              <a:ext uri="{FF2B5EF4-FFF2-40B4-BE49-F238E27FC236}">
                <a16:creationId xmlns:a16="http://schemas.microsoft.com/office/drawing/2014/main" id="{2545B3AF-047C-458D-86D4-C137CBEFDE61}"/>
              </a:ext>
            </a:extLst>
          </p:cNvPr>
          <p:cNvSpPr/>
          <p:nvPr/>
        </p:nvSpPr>
        <p:spPr>
          <a:xfrm>
            <a:off x="2226546" y="4005591"/>
            <a:ext cx="4021058" cy="328442"/>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9" name="Rectangle: Rounded Corners 68">
            <a:extLst>
              <a:ext uri="{FF2B5EF4-FFF2-40B4-BE49-F238E27FC236}">
                <a16:creationId xmlns:a16="http://schemas.microsoft.com/office/drawing/2014/main" id="{5001BC8A-9818-4195-8ECE-7F06FD04A279}"/>
              </a:ext>
            </a:extLst>
          </p:cNvPr>
          <p:cNvSpPr/>
          <p:nvPr/>
        </p:nvSpPr>
        <p:spPr>
          <a:xfrm>
            <a:off x="2610412" y="4422501"/>
            <a:ext cx="3197540" cy="540094"/>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70" name="Rectangle: Rounded Corners 69">
            <a:extLst>
              <a:ext uri="{FF2B5EF4-FFF2-40B4-BE49-F238E27FC236}">
                <a16:creationId xmlns:a16="http://schemas.microsoft.com/office/drawing/2014/main" id="{1FFC121B-BAFB-4311-B14E-08BD25F18CBD}"/>
              </a:ext>
            </a:extLst>
          </p:cNvPr>
          <p:cNvSpPr/>
          <p:nvPr/>
        </p:nvSpPr>
        <p:spPr>
          <a:xfrm>
            <a:off x="2925178" y="1798908"/>
            <a:ext cx="2306525" cy="1545684"/>
          </a:xfrm>
          <a:prstGeom prst="roundRect">
            <a:avLst/>
          </a:pr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Tree>
    <p:extLst>
      <p:ext uri="{BB962C8B-B14F-4D97-AF65-F5344CB8AC3E}">
        <p14:creationId xmlns:p14="http://schemas.microsoft.com/office/powerpoint/2010/main" val="1022405378"/>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41197" y="342900"/>
            <a:ext cx="8263890" cy="415499"/>
          </a:xfrm>
        </p:spPr>
        <p:txBody>
          <a:bodyPr/>
          <a:lstStyle/>
          <a:p>
            <a:r>
              <a:rPr lang="en-US" dirty="0"/>
              <a:t>Why Use ARM templates?</a:t>
            </a:r>
          </a:p>
        </p:txBody>
      </p:sp>
      <p:sp>
        <p:nvSpPr>
          <p:cNvPr id="6" name="Text Placeholder 5"/>
          <p:cNvSpPr>
            <a:spLocks noGrp="1"/>
          </p:cNvSpPr>
          <p:nvPr>
            <p:ph type="body" sz="quarter" idx="10"/>
          </p:nvPr>
        </p:nvSpPr>
        <p:spPr>
          <a:xfrm>
            <a:off x="438151" y="1076623"/>
            <a:ext cx="7305155" cy="2520690"/>
          </a:xfrm>
        </p:spPr>
        <p:txBody>
          <a:bodyPr/>
          <a:lstStyle/>
          <a:p>
            <a:pPr>
              <a:buFont typeface="Arial" panose="020B0604020202020204" pitchFamily="34" charset="0"/>
              <a:buChar char="•"/>
            </a:pPr>
            <a:r>
              <a:rPr lang="en-US" dirty="0"/>
              <a:t>Make deployments faster and more repeatable</a:t>
            </a:r>
            <a:endParaRPr lang="en-US" sz="1500" dirty="0"/>
          </a:p>
          <a:p>
            <a:pPr>
              <a:buFont typeface="Arial" panose="020B0604020202020204" pitchFamily="34" charset="0"/>
              <a:buChar char="•"/>
            </a:pPr>
            <a:r>
              <a:rPr lang="en-US" dirty="0"/>
              <a:t>Improve consistency by providing a common language</a:t>
            </a:r>
          </a:p>
          <a:p>
            <a:pPr>
              <a:buFont typeface="Arial" panose="020B0604020202020204" pitchFamily="34" charset="0"/>
              <a:buChar char="•"/>
            </a:pPr>
            <a:r>
              <a:rPr lang="en-US" dirty="0"/>
              <a:t>Enable you to deploy multiple resources in the correct order by mapping out resource dependencies</a:t>
            </a:r>
          </a:p>
          <a:p>
            <a:pPr>
              <a:buFont typeface="Arial" panose="020B0604020202020204" pitchFamily="34" charset="0"/>
              <a:buChar char="•"/>
            </a:pPr>
            <a:r>
              <a:rPr lang="en-US" dirty="0"/>
              <a:t>Reduce manual, error-prone tasks</a:t>
            </a:r>
          </a:p>
          <a:p>
            <a:pPr>
              <a:buFont typeface="Arial" panose="020B0604020202020204" pitchFamily="34" charset="0"/>
              <a:buChar char="•"/>
            </a:pPr>
            <a:r>
              <a:rPr lang="en-US" dirty="0"/>
              <a:t>Templates can be linked together to provide a modular solution</a:t>
            </a:r>
          </a:p>
        </p:txBody>
      </p:sp>
    </p:spTree>
    <p:extLst>
      <p:ext uri="{BB962C8B-B14F-4D97-AF65-F5344CB8AC3E}">
        <p14:creationId xmlns:p14="http://schemas.microsoft.com/office/powerpoint/2010/main" val="569719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Azure CLI?</a:t>
            </a:r>
            <a:endParaRPr lang="en-US" i="1" dirty="0"/>
          </a:p>
        </p:txBody>
      </p:sp>
      <p:sp>
        <p:nvSpPr>
          <p:cNvPr id="6" name="Text Placeholder 5"/>
          <p:cNvSpPr>
            <a:spLocks noGrp="1"/>
          </p:cNvSpPr>
          <p:nvPr>
            <p:ph type="body" sz="quarter" idx="10"/>
          </p:nvPr>
        </p:nvSpPr>
        <p:spPr>
          <a:xfrm>
            <a:off x="438151" y="1076623"/>
            <a:ext cx="7305155" cy="3721019"/>
          </a:xfrm>
        </p:spPr>
        <p:txBody>
          <a:bodyPr/>
          <a:lstStyle/>
          <a:p>
            <a:pPr>
              <a:buFont typeface="Arial" panose="020B0604020202020204" pitchFamily="34" charset="0"/>
              <a:buChar char="•"/>
            </a:pPr>
            <a:r>
              <a:rPr lang="en-US" sz="1950" dirty="0"/>
              <a:t>Command-line program to connect to Azure</a:t>
            </a:r>
          </a:p>
          <a:p>
            <a:pPr>
              <a:buFont typeface="Arial" panose="020B0604020202020204" pitchFamily="34" charset="0"/>
              <a:buChar char="•"/>
            </a:pPr>
            <a:r>
              <a:rPr lang="en-US" sz="1950" dirty="0"/>
              <a:t>Execute administrative commands on Azure resources through a terminal, command-line prompt, or script, instead of a web browser</a:t>
            </a:r>
          </a:p>
          <a:p>
            <a:pPr lvl="1">
              <a:buFont typeface="Arial" panose="020B0604020202020204" pitchFamily="34" charset="0"/>
              <a:buChar char="•"/>
            </a:pPr>
            <a:r>
              <a:rPr lang="en-US" sz="1950" dirty="0"/>
              <a:t>For example, to restart a VM use the command:</a:t>
            </a:r>
          </a:p>
          <a:p>
            <a:pPr marL="460772" lvl="3" indent="0">
              <a:buNone/>
            </a:pPr>
            <a:r>
              <a:rPr lang="en-US" sz="1950" b="1" dirty="0">
                <a:latin typeface="Lucida Sans Typewriter" panose="020B0509030504030204" pitchFamily="49" charset="0"/>
              </a:rPr>
              <a:t>	</a:t>
            </a:r>
            <a:r>
              <a:rPr lang="en-US" sz="1950" b="1" dirty="0" err="1">
                <a:latin typeface="Lucida Sans Typewriter" panose="020B0509030504030204" pitchFamily="49" charset="0"/>
              </a:rPr>
              <a:t>az</a:t>
            </a:r>
            <a:r>
              <a:rPr lang="en-US" sz="1950" b="1" dirty="0">
                <a:latin typeface="Lucida Sans Typewriter" panose="020B0509030504030204" pitchFamily="49" charset="0"/>
              </a:rPr>
              <a:t> vm restart -g </a:t>
            </a:r>
            <a:r>
              <a:rPr lang="en-US" sz="1950" b="1" dirty="0" err="1">
                <a:latin typeface="Lucida Sans Typewriter" panose="020B0509030504030204" pitchFamily="49" charset="0"/>
              </a:rPr>
              <a:t>MyResourceGroup</a:t>
            </a:r>
            <a:r>
              <a:rPr lang="en-US" sz="1950" b="1" dirty="0">
                <a:latin typeface="Lucida Sans Typewriter" panose="020B0509030504030204" pitchFamily="49" charset="0"/>
              </a:rPr>
              <a:t> -n </a:t>
            </a:r>
            <a:r>
              <a:rPr lang="en-US" sz="1950" b="1" dirty="0" err="1">
                <a:latin typeface="Lucida Sans Typewriter" panose="020B0509030504030204" pitchFamily="49" charset="0"/>
              </a:rPr>
              <a:t>MyVm</a:t>
            </a:r>
            <a:endParaRPr lang="en-US" sz="1950" b="1" dirty="0">
              <a:latin typeface="Lucida Sans Typewriter" panose="020B0509030504030204" pitchFamily="49" charset="0"/>
            </a:endParaRPr>
          </a:p>
          <a:p>
            <a:pPr lvl="1">
              <a:buFont typeface="Arial" panose="020B0604020202020204" pitchFamily="34" charset="0"/>
              <a:buChar char="•"/>
            </a:pPr>
            <a:r>
              <a:rPr lang="en-US" sz="1950" dirty="0"/>
              <a:t>Can be installed on Linux, Mac, or Windows computers</a:t>
            </a:r>
          </a:p>
          <a:p>
            <a:pPr>
              <a:buFont typeface="Arial" panose="020B0604020202020204" pitchFamily="34" charset="0"/>
              <a:buChar char="•"/>
            </a:pPr>
            <a:r>
              <a:rPr lang="en-US" sz="1950" dirty="0"/>
              <a:t>Can be use interactively or scripted</a:t>
            </a:r>
          </a:p>
          <a:p>
            <a:pPr lvl="1">
              <a:buFont typeface="Arial" panose="020B0604020202020204" pitchFamily="34" charset="0"/>
              <a:buChar char="•"/>
            </a:pPr>
            <a:r>
              <a:rPr lang="en-US" sz="1950" i="1" dirty="0"/>
              <a:t>Interactive</a:t>
            </a:r>
            <a:r>
              <a:rPr lang="en-US" sz="1950" b="1" dirty="0"/>
              <a:t>: </a:t>
            </a:r>
            <a:r>
              <a:rPr lang="en-US" sz="1950" dirty="0"/>
              <a:t>Issue commands directly at the shell prompt</a:t>
            </a:r>
          </a:p>
          <a:p>
            <a:pPr lvl="1">
              <a:buFont typeface="Arial" panose="020B0604020202020204" pitchFamily="34" charset="0"/>
              <a:buChar char="•"/>
            </a:pPr>
            <a:r>
              <a:rPr lang="en-US" sz="1950" b="1" i="1" dirty="0"/>
              <a:t>Scripted:</a:t>
            </a:r>
            <a:r>
              <a:rPr lang="en-US" sz="1950" i="1" dirty="0"/>
              <a:t> A</a:t>
            </a:r>
            <a:r>
              <a:rPr lang="en-US" sz="1950" dirty="0"/>
              <a:t>ssemble the CLI commands into a shell script and then execute the script</a:t>
            </a:r>
          </a:p>
        </p:txBody>
      </p:sp>
    </p:spTree>
    <p:extLst>
      <p:ext uri="{BB962C8B-B14F-4D97-AF65-F5344CB8AC3E}">
        <p14:creationId xmlns:p14="http://schemas.microsoft.com/office/powerpoint/2010/main" val="2344144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Azure PowerShell?</a:t>
            </a:r>
            <a:endParaRPr lang="en-US" i="1" dirty="0"/>
          </a:p>
        </p:txBody>
      </p:sp>
      <p:sp>
        <p:nvSpPr>
          <p:cNvPr id="6" name="Text Placeholder 5"/>
          <p:cNvSpPr>
            <a:spLocks noGrp="1"/>
          </p:cNvSpPr>
          <p:nvPr>
            <p:ph type="body" sz="quarter" idx="10"/>
          </p:nvPr>
        </p:nvSpPr>
        <p:spPr>
          <a:xfrm>
            <a:off x="438151" y="1076623"/>
            <a:ext cx="7305155" cy="4136517"/>
          </a:xfrm>
        </p:spPr>
        <p:txBody>
          <a:bodyPr/>
          <a:lstStyle/>
          <a:p>
            <a:pPr>
              <a:buFont typeface="Arial" panose="020B0604020202020204" pitchFamily="34" charset="0"/>
              <a:buChar char="•"/>
            </a:pPr>
            <a:r>
              <a:rPr lang="en-US" dirty="0"/>
              <a:t>Module added to Windows PowerShell or PowerShell Core</a:t>
            </a:r>
          </a:p>
          <a:p>
            <a:pPr lvl="1">
              <a:buFont typeface="Arial" panose="020B0604020202020204" pitchFamily="34" charset="0"/>
              <a:buChar char="•"/>
            </a:pPr>
            <a:r>
              <a:rPr lang="en-US" sz="1800" dirty="0"/>
              <a:t>Connect to your Azure subscription and manage resources</a:t>
            </a:r>
          </a:p>
          <a:p>
            <a:pPr lvl="1">
              <a:buFont typeface="Arial" panose="020B0604020202020204" pitchFamily="34" charset="0"/>
              <a:buChar char="•"/>
            </a:pPr>
            <a:r>
              <a:rPr lang="en-US" sz="1800" dirty="0"/>
              <a:t>Adds the Azure-specific commands</a:t>
            </a:r>
          </a:p>
          <a:p>
            <a:pPr>
              <a:buFont typeface="Arial" panose="020B0604020202020204" pitchFamily="34" charset="0"/>
              <a:buChar char="•"/>
            </a:pPr>
            <a:r>
              <a:rPr lang="en-US" dirty="0"/>
              <a:t>Example: the </a:t>
            </a:r>
            <a:r>
              <a:rPr lang="en-US" b="1" dirty="0" err="1"/>
              <a:t>NewAzVm</a:t>
            </a:r>
            <a:r>
              <a:rPr lang="en-US" dirty="0"/>
              <a:t> command</a:t>
            </a:r>
          </a:p>
          <a:p>
            <a:pPr lvl="1">
              <a:buFont typeface="Arial" panose="020B0604020202020204" pitchFamily="34" charset="0"/>
              <a:buChar char="•"/>
            </a:pPr>
            <a:r>
              <a:rPr lang="en-US" sz="1800" b="1" dirty="0">
                <a:latin typeface="Lucida Sans Typewriter" panose="020B0509030504030204" pitchFamily="49" charset="0"/>
              </a:rPr>
              <a:t>New-</a:t>
            </a:r>
            <a:r>
              <a:rPr lang="en-US" sz="1800" b="1" dirty="0" err="1">
                <a:latin typeface="Lucida Sans Typewriter" panose="020B0509030504030204" pitchFamily="49" charset="0"/>
              </a:rPr>
              <a:t>AzVm</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err="1">
                <a:latin typeface="Lucida Sans Typewriter" panose="020B0509030504030204" pitchFamily="49" charset="0"/>
              </a:rPr>
              <a:t>ResourceGroupName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CrmTesting</a:t>
            </a:r>
            <a:r>
              <a:rPr lang="en-US" sz="1800" i="1" dirty="0">
                <a:solidFill>
                  <a:schemeClr val="accent3"/>
                </a:solidFill>
                <a:latin typeface="Lucida Sans Typewriter" panose="020B0509030504030204" pitchFamily="49" charset="0"/>
              </a:rPr>
              <a:t> </a:t>
            </a:r>
            <a:r>
              <a:rPr lang="en-US" sz="1800" i="1" dirty="0" err="1">
                <a:solidFill>
                  <a:schemeClr val="accent3"/>
                </a:solidFill>
                <a:latin typeface="Lucida Sans Typewriter" panose="020B0509030504030204" pitchFamily="49" charset="0"/>
              </a:rPr>
              <a:t>ResourceGroup</a:t>
            </a:r>
            <a:r>
              <a:rPr lang="en-US" sz="1800" dirty="0">
                <a:solidFill>
                  <a:schemeClr val="accent3"/>
                </a:solidFill>
                <a:latin typeface="Lucida Sans Typewriter" panose="020B0509030504030204" pitchFamily="49" charset="0"/>
              </a:rPr>
              <a:t>”</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a:latin typeface="Lucida Sans Typewriter" panose="020B0509030504030204" pitchFamily="49" charset="0"/>
              </a:rPr>
              <a:t>Name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CRMUnitTests</a:t>
            </a:r>
            <a:r>
              <a:rPr lang="en-US" sz="1800" dirty="0">
                <a:solidFill>
                  <a:schemeClr val="accent3"/>
                </a:solidFill>
                <a:latin typeface="Lucida Sans Typewriter" panose="020B0509030504030204" pitchFamily="49" charset="0"/>
              </a:rPr>
              <a:t>”</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a:latin typeface="Lucida Sans Typewriter" panose="020B0509030504030204" pitchFamily="49" charset="0"/>
              </a:rPr>
              <a:t>Image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UbuntuLTS</a:t>
            </a:r>
            <a:r>
              <a:rPr lang="en-US" sz="1800" dirty="0">
                <a:solidFill>
                  <a:schemeClr val="accent3"/>
                </a:solidFill>
                <a:latin typeface="Lucida Sans Typewriter" panose="020B0509030504030204" pitchFamily="49" charset="0"/>
              </a:rPr>
              <a:t>”</a:t>
            </a:r>
          </a:p>
          <a:p>
            <a:pPr lvl="1" indent="-342900">
              <a:buFont typeface="Arial" panose="020B0604020202020204" pitchFamily="34" charset="0"/>
              <a:buChar char="•"/>
            </a:pPr>
            <a:r>
              <a:rPr lang="en-US" sz="2100" dirty="0">
                <a:latin typeface="Segoe UI Semilight" panose="020B0402040204020203" pitchFamily="34" charset="0"/>
                <a:cs typeface="Segoe UI Semilight" panose="020B0402040204020203" pitchFamily="34" charset="0"/>
              </a:rPr>
              <a:t>Azure PowerShell available either locally or via the Cloud Shell</a:t>
            </a:r>
          </a:p>
          <a:p>
            <a:pPr lvl="1" indent="-342900">
              <a:buFont typeface="Arial" panose="020B0604020202020204" pitchFamily="34" charset="0"/>
              <a:buChar char="•"/>
            </a:pPr>
            <a:r>
              <a:rPr lang="en-US" sz="2100" dirty="0">
                <a:latin typeface="Segoe UI Semilight" panose="020B0402040204020203" pitchFamily="34" charset="0"/>
                <a:cs typeface="Segoe UI Semilight" panose="020B0402040204020203" pitchFamily="34" charset="0"/>
              </a:rPr>
              <a:t>Can be use in interactive or scripting mode</a:t>
            </a:r>
          </a:p>
          <a:p>
            <a:pPr lvl="1"/>
            <a:endParaRPr lang="en-US" sz="1800" dirty="0"/>
          </a:p>
        </p:txBody>
      </p:sp>
    </p:spTree>
    <p:extLst>
      <p:ext uri="{BB962C8B-B14F-4D97-AF65-F5344CB8AC3E}">
        <p14:creationId xmlns:p14="http://schemas.microsoft.com/office/powerpoint/2010/main" val="1036151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VM Extensions with PowerShell</a:t>
            </a:r>
            <a:endParaRPr lang="en-US" i="1" dirty="0"/>
          </a:p>
        </p:txBody>
      </p:sp>
      <p:sp>
        <p:nvSpPr>
          <p:cNvPr id="6" name="Text Placeholder 5"/>
          <p:cNvSpPr>
            <a:spLocks noGrp="1"/>
          </p:cNvSpPr>
          <p:nvPr>
            <p:ph type="body" sz="quarter" idx="10"/>
          </p:nvPr>
        </p:nvSpPr>
        <p:spPr>
          <a:xfrm>
            <a:off x="438913" y="758399"/>
            <a:ext cx="7838209" cy="4191917"/>
          </a:xfrm>
        </p:spPr>
        <p:txBody>
          <a:bodyPr/>
          <a:lstStyle/>
          <a:p>
            <a:pPr>
              <a:buFont typeface="Arial" panose="020B0604020202020204" pitchFamily="34" charset="0"/>
              <a:buChar char="•"/>
            </a:pPr>
            <a:r>
              <a:rPr lang="en-US" dirty="0"/>
              <a:t>Include Azure VM extensions with ARM templates for making configuration changes on already deployed VMs</a:t>
            </a:r>
          </a:p>
          <a:p>
            <a:pPr>
              <a:buFont typeface="Arial" panose="020B0604020202020204" pitchFamily="34" charset="0"/>
              <a:buChar char="•"/>
            </a:pPr>
            <a:r>
              <a:rPr lang="en-US" dirty="0"/>
              <a:t>To see a list of individual extensions:</a:t>
            </a:r>
          </a:p>
          <a:p>
            <a:pPr marL="321469" lvl="2" indent="0">
              <a:buNone/>
            </a:pPr>
            <a:r>
              <a:rPr lang="en-US" sz="1800" b="1" dirty="0">
                <a:solidFill>
                  <a:srgbClr val="00188F"/>
                </a:solidFill>
                <a:latin typeface="Lucida Sans Typewriter" panose="020B0509030504030204" pitchFamily="49" charset="0"/>
              </a:rPr>
              <a:t>Get-Command</a:t>
            </a:r>
            <a:r>
              <a:rPr lang="en-US" sz="1800" dirty="0">
                <a:solidFill>
                  <a:srgbClr val="C00000"/>
                </a:solidFill>
                <a:latin typeface="Lucida Sans Typewriter" panose="020B0509030504030204" pitchFamily="49" charset="0"/>
              </a:rPr>
              <a:t> </a:t>
            </a:r>
            <a:r>
              <a:rPr lang="en-US" sz="1800" i="1" dirty="0">
                <a:solidFill>
                  <a:srgbClr val="C00000"/>
                </a:solidFill>
                <a:latin typeface="Lucida Sans Typewriter" panose="020B0509030504030204" pitchFamily="49" charset="0"/>
              </a:rPr>
              <a:t>Set-*Extension* </a:t>
            </a:r>
            <a:r>
              <a:rPr lang="en-US" sz="1800" dirty="0">
                <a:latin typeface="Lucida Sans Typewriter" panose="020B0509030504030204" pitchFamily="49" charset="0"/>
              </a:rPr>
              <a:t>-</a:t>
            </a:r>
            <a:r>
              <a:rPr lang="en-US" sz="1800" b="1" dirty="0">
                <a:solidFill>
                  <a:schemeClr val="accent3"/>
                </a:solidFill>
                <a:latin typeface="Lucida Sans Typewriter" panose="020B0509030504030204" pitchFamily="49" charset="0"/>
              </a:rPr>
              <a:t>Module</a:t>
            </a:r>
            <a:r>
              <a:rPr lang="en-US" sz="1800" dirty="0">
                <a:latin typeface="Lucida Sans Typewriter" panose="020B0509030504030204" pitchFamily="49" charset="0"/>
              </a:rPr>
              <a:t> </a:t>
            </a:r>
            <a:r>
              <a:rPr lang="en-US" sz="1800" dirty="0" err="1">
                <a:latin typeface="Lucida Sans Typewriter" panose="020B0509030504030204" pitchFamily="49" charset="0"/>
              </a:rPr>
              <a:t>Az.Compute</a:t>
            </a:r>
            <a:endParaRPr lang="en-US" sz="1800" dirty="0">
              <a:latin typeface="Lucida Sans Typewriter" panose="020B0509030504030204" pitchFamily="49" charset="0"/>
            </a:endParaRPr>
          </a:p>
          <a:p>
            <a:pPr>
              <a:buFont typeface="Arial" panose="020B0604020202020204" pitchFamily="34" charset="0"/>
              <a:buChar char="•"/>
            </a:pPr>
            <a:r>
              <a:rPr lang="en-US" dirty="0"/>
              <a:t>Example of a Custom Script Extension</a:t>
            </a:r>
          </a:p>
          <a:p>
            <a:pPr marL="321469" lvl="2" indent="0">
              <a:buNone/>
            </a:pPr>
            <a:r>
              <a:rPr lang="en-US" sz="1800" b="1" dirty="0">
                <a:solidFill>
                  <a:srgbClr val="00188F"/>
                </a:solidFill>
                <a:latin typeface="Lucida Sans Typewriter" panose="020B0509030504030204" pitchFamily="49" charset="0"/>
              </a:rPr>
              <a:t>Set-</a:t>
            </a:r>
            <a:r>
              <a:rPr lang="en-US" sz="1800" b="1" dirty="0" err="1">
                <a:solidFill>
                  <a:srgbClr val="00188F"/>
                </a:solidFill>
                <a:latin typeface="Lucida Sans Typewriter" panose="020B0509030504030204" pitchFamily="49" charset="0"/>
              </a:rPr>
              <a:t>AzureRmVMCustomScriptExtension</a:t>
            </a:r>
            <a:r>
              <a:rPr lang="en-US" sz="1800" dirty="0">
                <a:latin typeface="Lucida Sans Typewriter" panose="020B0509030504030204" pitchFamily="49" charset="0"/>
              </a:rPr>
              <a:t> `</a:t>
            </a:r>
            <a:br>
              <a:rPr lang="en-US" sz="1800" dirty="0">
                <a:latin typeface="Lucida Sans Typewriter" panose="020B0509030504030204" pitchFamily="49" charset="0"/>
              </a:rPr>
            </a:b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ResourceGroupName</a:t>
            </a:r>
            <a:r>
              <a:rPr lang="en-US" sz="1800" dirty="0">
                <a:solidFill>
                  <a:schemeClr val="accent3"/>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ResourceGroup11</a:t>
            </a:r>
            <a:r>
              <a:rPr lang="en-US" sz="1800" dirty="0">
                <a:solidFill>
                  <a:srgbClr val="C00000"/>
                </a:solidFill>
                <a:latin typeface="Lucida Sans Typewriter" panose="020B0509030504030204" pitchFamily="49" charset="0"/>
              </a:rPr>
              <a:t>"</a:t>
            </a:r>
            <a:r>
              <a:rPr lang="en-US" sz="1800" dirty="0">
                <a:latin typeface="Lucida Sans Typewriter" panose="020B0509030504030204" pitchFamily="49" charset="0"/>
              </a:rPr>
              <a:t> `</a:t>
            </a:r>
            <a:br>
              <a:rPr lang="en-US" sz="1800" dirty="0">
                <a:latin typeface="Lucida Sans Typewriter" panose="020B0509030504030204" pitchFamily="49" charset="0"/>
              </a:rPr>
            </a:br>
            <a:r>
              <a:rPr lang="en-US" sz="1800" dirty="0">
                <a:solidFill>
                  <a:srgbClr val="00B0F0"/>
                </a:solidFill>
                <a:latin typeface="Lucida Sans Typewriter" panose="020B0509030504030204" pitchFamily="49" charset="0"/>
              </a:rPr>
              <a:t>-</a:t>
            </a:r>
            <a:r>
              <a:rPr lang="en-US" sz="1800" b="1" dirty="0">
                <a:solidFill>
                  <a:schemeClr val="accent3"/>
                </a:solidFill>
                <a:latin typeface="Lucida Sans Typewriter" panose="020B0509030504030204" pitchFamily="49" charset="0"/>
              </a:rPr>
              <a:t>Location</a:t>
            </a:r>
            <a:r>
              <a:rPr lang="en-US" sz="1800" dirty="0">
                <a:solidFill>
                  <a:srgbClr val="00B0F0"/>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Central US</a:t>
            </a:r>
            <a:r>
              <a:rPr lang="en-US" sz="1800" dirty="0">
                <a:solidFill>
                  <a:srgbClr val="C00000"/>
                </a:solidFill>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VMName</a:t>
            </a:r>
            <a:r>
              <a:rPr lang="en-US" sz="1800" dirty="0">
                <a:solidFill>
                  <a:srgbClr val="00B0F0"/>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VirtualMachine07</a:t>
            </a:r>
            <a:r>
              <a:rPr lang="en-US" sz="1800" dirty="0">
                <a:solidFill>
                  <a:srgbClr val="C00000"/>
                </a:solidFill>
                <a:latin typeface="Lucida Sans Typewriter" panose="020B0509030504030204" pitchFamily="49" charset="0"/>
              </a:rPr>
              <a:t>“</a:t>
            </a:r>
            <a:r>
              <a:rPr lang="en-US" sz="1800" dirty="0">
                <a:solidFill>
                  <a:schemeClr val="tx1"/>
                </a:solidFill>
                <a:latin typeface="Lucida Sans Typewriter" panose="020B0509030504030204" pitchFamily="49" charset="0"/>
              </a:rPr>
              <a:t>`</a:t>
            </a:r>
            <a:r>
              <a:rPr lang="en-US" sz="1800" dirty="0">
                <a:solidFill>
                  <a:srgbClr val="C00000"/>
                </a:solidFill>
                <a:latin typeface="Lucida Sans Typewriter" panose="020B0509030504030204" pitchFamily="49" charset="0"/>
              </a:rPr>
              <a:t> </a:t>
            </a:r>
            <a:br>
              <a:rPr lang="en-US" sz="1800" dirty="0">
                <a:latin typeface="Lucida Sans Typewriter" panose="020B0509030504030204" pitchFamily="49" charset="0"/>
              </a:rPr>
            </a:br>
            <a:r>
              <a:rPr lang="fr-FR" sz="1800" dirty="0">
                <a:solidFill>
                  <a:schemeClr val="accent3"/>
                </a:solidFill>
                <a:latin typeface="Lucida Sans Typewriter" panose="020B0509030504030204" pitchFamily="49" charset="0"/>
              </a:rPr>
              <a:t>-</a:t>
            </a:r>
            <a:r>
              <a:rPr lang="fr-FR" sz="1800" b="1" dirty="0">
                <a:solidFill>
                  <a:schemeClr val="accent3"/>
                </a:solidFill>
                <a:latin typeface="Lucida Sans Typewriter" panose="020B0509030504030204" pitchFamily="49" charset="0"/>
              </a:rPr>
              <a:t>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err="1">
                <a:solidFill>
                  <a:srgbClr val="C00000"/>
                </a:solidFill>
                <a:latin typeface="Lucida Sans Typewriter" panose="020B0509030504030204" pitchFamily="49" charset="0"/>
              </a:rPr>
              <a:t>ContosoTest</a:t>
            </a:r>
            <a:r>
              <a:rPr lang="fr-FR" sz="1800" dirty="0">
                <a:solidFill>
                  <a:srgbClr val="C00000"/>
                </a:solidFill>
                <a:latin typeface="Lucida Sans Typewriter" panose="020B0509030504030204" pitchFamily="49" charset="0"/>
              </a:rPr>
              <a:t>" </a:t>
            </a: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TypeHandlerVersion</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1.</a:t>
            </a:r>
            <a:r>
              <a:rPr lang="en-US" sz="1800" i="1" dirty="0">
                <a:solidFill>
                  <a:srgbClr val="C00000"/>
                </a:solidFill>
                <a:latin typeface="Lucida Sans Typewriter" panose="020B0509030504030204" pitchFamily="49" charset="0"/>
              </a:rPr>
              <a:t>1</a:t>
            </a:r>
            <a:r>
              <a:rPr lang="en-US" sz="1800" dirty="0">
                <a:solidFill>
                  <a:srgbClr val="C00000"/>
                </a:solidFill>
                <a:latin typeface="Lucida Sans Typewriter" panose="020B0509030504030204" pitchFamily="49" charset="0"/>
              </a:rPr>
              <a:t>" </a:t>
            </a:r>
            <a:r>
              <a:rPr lang="en-US" sz="1800" dirty="0">
                <a:solidFill>
                  <a:schemeClr val="tx1"/>
                </a:solidFill>
                <a:latin typeface="Lucida Sans Typewriter" panose="020B0509030504030204" pitchFamily="49" charset="0"/>
              </a:rPr>
              <a:t>`</a:t>
            </a:r>
            <a:r>
              <a:rPr lang="fr-FR" sz="1800" dirty="0">
                <a:latin typeface="Lucida Sans Typewriter" panose="020B0509030504030204" pitchFamily="49" charset="0"/>
              </a:rPr>
              <a:t>  </a:t>
            </a:r>
            <a:br>
              <a:rPr lang="fr-FR" sz="1800" dirty="0">
                <a:latin typeface="Lucida Sans Typewriter" panose="020B0509030504030204" pitchFamily="49" charset="0"/>
              </a:rPr>
            </a:b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StorageAccountName</a:t>
            </a:r>
            <a:r>
              <a:rPr lang="fr-FR" sz="1800" b="1"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err="1">
                <a:solidFill>
                  <a:srgbClr val="C00000"/>
                </a:solidFill>
                <a:latin typeface="Lucida Sans Typewriter" panose="020B0509030504030204" pitchFamily="49" charset="0"/>
              </a:rPr>
              <a:t>Contoso</a:t>
            </a:r>
            <a:r>
              <a:rPr lang="fr-FR" sz="1800" dirty="0">
                <a:solidFill>
                  <a:srgbClr val="C00000"/>
                </a:solidFill>
                <a:latin typeface="Lucida Sans Typewriter" panose="020B0509030504030204" pitchFamily="49" charset="0"/>
              </a:rPr>
              <a:t>" </a:t>
            </a:r>
            <a:r>
              <a:rPr lang="fr-FR" sz="1800" dirty="0">
                <a:latin typeface="Lucida Sans Typewriter" panose="020B0509030504030204" pitchFamily="49" charset="0"/>
              </a:rPr>
              <a:t>  </a:t>
            </a:r>
            <a:r>
              <a:rPr lang="en-US" sz="1800" dirty="0">
                <a:solidFill>
                  <a:schemeClr val="tx1"/>
                </a:solidFill>
                <a:latin typeface="Lucida Sans Typewriter" panose="020B0509030504030204" pitchFamily="49" charset="0"/>
              </a:rPr>
              <a:t>`</a:t>
            </a:r>
            <a:endParaRPr lang="fr-FR" sz="1800" dirty="0">
              <a:latin typeface="Lucida Sans Typewriter" panose="020B0509030504030204" pitchFamily="49" charset="0"/>
            </a:endParaRPr>
          </a:p>
          <a:p>
            <a:pPr marL="321469" lvl="2" indent="0">
              <a:buNone/>
            </a:pP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StorageAccountKey</a:t>
            </a:r>
            <a:r>
              <a:rPr lang="en-US" sz="1800" dirty="0">
                <a:solidFill>
                  <a:schemeClr val="accent3"/>
                </a:solidFill>
                <a:latin typeface="Lucida Sans Typewriter" panose="020B0509030504030204" pitchFamily="49" charset="0"/>
              </a:rPr>
              <a:t> </a:t>
            </a:r>
            <a:r>
              <a:rPr lang="en-US" sz="1800" dirty="0">
                <a:latin typeface="Lucida Sans Typewriter" panose="020B0509030504030204" pitchFamily="49" charset="0"/>
              </a:rPr>
              <a:t>&lt;</a:t>
            </a:r>
            <a:r>
              <a:rPr lang="en-US" sz="1800" i="1" dirty="0" err="1">
                <a:solidFill>
                  <a:srgbClr val="C00000"/>
                </a:solidFill>
                <a:latin typeface="Lucida Sans Typewriter" panose="020B0509030504030204" pitchFamily="49" charset="0"/>
              </a:rPr>
              <a:t>StorageKey</a:t>
            </a:r>
            <a:r>
              <a:rPr lang="en-US" sz="1800" dirty="0">
                <a:latin typeface="Lucida Sans Typewriter" panose="020B0509030504030204" pitchFamily="49" charset="0"/>
              </a:rPr>
              <a:t>&gt; </a:t>
            </a:r>
            <a:r>
              <a:rPr lang="en-US" sz="1800" dirty="0">
                <a:solidFill>
                  <a:schemeClr val="tx1"/>
                </a:solidFill>
                <a:latin typeface="Lucida Sans Typewriter" panose="020B0509030504030204" pitchFamily="49" charset="0"/>
              </a:rPr>
              <a:t>`</a:t>
            </a:r>
            <a:endParaRPr lang="en-US" sz="1800" dirty="0">
              <a:latin typeface="Lucida Sans Typewriter" panose="020B0509030504030204" pitchFamily="49" charset="0"/>
            </a:endParaRPr>
          </a:p>
          <a:p>
            <a:pPr marL="321469" lvl="2" indent="0">
              <a:buNone/>
            </a:pP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FileName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ContosoScript.exe</a:t>
            </a:r>
            <a:r>
              <a:rPr lang="fr-FR" sz="1800" dirty="0">
                <a:solidFill>
                  <a:srgbClr val="C00000"/>
                </a:solidFill>
                <a:latin typeface="Lucida Sans Typewriter" panose="020B0509030504030204" pitchFamily="49" charset="0"/>
              </a:rPr>
              <a:t>" </a:t>
            </a:r>
          </a:p>
          <a:p>
            <a:pPr marL="321469" lvl="2" indent="0">
              <a:buNone/>
            </a:pP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ContainerName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Scripts</a:t>
            </a:r>
            <a:r>
              <a:rPr lang="fr-FR" sz="1800" dirty="0">
                <a:solidFill>
                  <a:srgbClr val="C00000"/>
                </a:solidFill>
                <a:latin typeface="Lucida Sans Typewriter" panose="020B0509030504030204" pitchFamily="49" charset="0"/>
              </a:rPr>
              <a:t>"</a:t>
            </a:r>
            <a:endParaRPr lang="en-US" sz="1800" dirty="0">
              <a:solidFill>
                <a:srgbClr val="C00000"/>
              </a:solidFill>
              <a:latin typeface="Lucida Sans Typewriter" panose="020B0509030504030204" pitchFamily="49" charset="0"/>
            </a:endParaRPr>
          </a:p>
        </p:txBody>
      </p:sp>
    </p:spTree>
    <p:extLst>
      <p:ext uri="{BB962C8B-B14F-4D97-AF65-F5344CB8AC3E}">
        <p14:creationId xmlns:p14="http://schemas.microsoft.com/office/powerpoint/2010/main" val="229031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Cloud Shell</a:t>
            </a:r>
            <a:endParaRPr lang="en-US" i="1" dirty="0"/>
          </a:p>
        </p:txBody>
      </p:sp>
      <p:sp>
        <p:nvSpPr>
          <p:cNvPr id="6" name="Text Placeholder 5"/>
          <p:cNvSpPr>
            <a:spLocks noGrp="1"/>
          </p:cNvSpPr>
          <p:nvPr>
            <p:ph type="body" sz="quarter" idx="10"/>
          </p:nvPr>
        </p:nvSpPr>
        <p:spPr>
          <a:xfrm>
            <a:off x="438151" y="1076623"/>
            <a:ext cx="7305155" cy="3693319"/>
          </a:xfrm>
        </p:spPr>
        <p:txBody>
          <a:bodyPr/>
          <a:lstStyle/>
          <a:p>
            <a:pPr marL="0" indent="0">
              <a:buNone/>
            </a:pPr>
            <a:endParaRPr lang="en-US" dirty="0"/>
          </a:p>
          <a:p>
            <a:pPr>
              <a:buFont typeface="Arial" panose="020B0604020202020204" pitchFamily="34" charset="0"/>
              <a:buChar char="•"/>
            </a:pPr>
            <a:r>
              <a:rPr lang="en-US" dirty="0"/>
              <a:t>Cloud Shell hosted in the cloud and accessible via web browser and multiple access points including:</a:t>
            </a:r>
          </a:p>
          <a:p>
            <a:pPr lvl="2">
              <a:buFont typeface="Arial" panose="020B0604020202020204" pitchFamily="34" charset="0"/>
              <a:buChar char="•"/>
            </a:pPr>
            <a:r>
              <a:rPr lang="en-US" sz="1500" dirty="0"/>
              <a:t>https://shell.azure.com</a:t>
            </a:r>
          </a:p>
          <a:p>
            <a:pPr lvl="2">
              <a:buFont typeface="Arial" panose="020B0604020202020204" pitchFamily="34" charset="0"/>
              <a:buChar char="•"/>
            </a:pPr>
            <a:r>
              <a:rPr lang="en-US" sz="1500" dirty="0"/>
              <a:t>Directly via the Azure Portal, </a:t>
            </a:r>
          </a:p>
          <a:p>
            <a:pPr lvl="2">
              <a:buFont typeface="Arial" panose="020B0604020202020204" pitchFamily="34" charset="0"/>
              <a:buChar char="•"/>
            </a:pPr>
            <a:r>
              <a:rPr lang="en-US" sz="1500" dirty="0"/>
              <a:t>Azure mobile app, </a:t>
            </a:r>
          </a:p>
          <a:p>
            <a:pPr lvl="2">
              <a:buFont typeface="Arial" panose="020B0604020202020204" pitchFamily="34" charset="0"/>
              <a:buChar char="•"/>
            </a:pPr>
            <a:r>
              <a:rPr lang="en-US" sz="1500" dirty="0"/>
              <a:t>Visual Studio Code -  Azure Account extension,</a:t>
            </a:r>
          </a:p>
          <a:p>
            <a:pPr lvl="1">
              <a:buFont typeface="Arial" panose="020B0604020202020204" pitchFamily="34" charset="0"/>
              <a:buChar char="•"/>
            </a:pPr>
            <a:r>
              <a:rPr lang="en-US" sz="2100" dirty="0"/>
              <a:t>Authenticates automatically and securely with Azure</a:t>
            </a:r>
          </a:p>
          <a:p>
            <a:pPr lvl="1">
              <a:buFont typeface="Arial" panose="020B0604020202020204" pitchFamily="34" charset="0"/>
              <a:buChar char="•"/>
            </a:pPr>
            <a:r>
              <a:rPr lang="en-US" sz="2100" dirty="0"/>
              <a:t>Can choose between </a:t>
            </a:r>
            <a:r>
              <a:rPr lang="en-US" sz="2100" b="1" dirty="0"/>
              <a:t>Bash </a:t>
            </a:r>
            <a:r>
              <a:rPr lang="en-US" sz="2100" dirty="0"/>
              <a:t>or </a:t>
            </a:r>
            <a:r>
              <a:rPr lang="en-US" sz="2100" b="1" dirty="0"/>
              <a:t>PowerShell </a:t>
            </a:r>
            <a:r>
              <a:rPr lang="en-US" sz="2100" dirty="0"/>
              <a:t>shell</a:t>
            </a:r>
          </a:p>
          <a:p>
            <a:pPr lvl="1">
              <a:buFont typeface="Arial" panose="020B0604020202020204" pitchFamily="34" charset="0"/>
              <a:buChar char="•"/>
            </a:pPr>
            <a:r>
              <a:rPr lang="en-US" sz="2100" dirty="0"/>
              <a:t>Contains integrated script editor</a:t>
            </a:r>
          </a:p>
          <a:p>
            <a:pPr lvl="1">
              <a:buFont typeface="Arial" panose="020B0604020202020204" pitchFamily="34" charset="0"/>
              <a:buChar char="•"/>
            </a:pPr>
            <a:r>
              <a:rPr lang="en-US" sz="2100" dirty="0"/>
              <a:t>Requires the creation of a storage account</a:t>
            </a:r>
          </a:p>
        </p:txBody>
      </p:sp>
      <p:pic>
        <p:nvPicPr>
          <p:cNvPr id="3" name="Picture 2" descr="Screenshot of the Azure Cloud Shell icon (highlighted) from within the Azure portal.">
            <a:extLst>
              <a:ext uri="{FF2B5EF4-FFF2-40B4-BE49-F238E27FC236}">
                <a16:creationId xmlns:a16="http://schemas.microsoft.com/office/drawing/2014/main" id="{A148DAE6-9992-4856-BED2-4F36E6175E4B}"/>
              </a:ext>
            </a:extLst>
          </p:cNvPr>
          <p:cNvPicPr>
            <a:picLocks noChangeAspect="1"/>
          </p:cNvPicPr>
          <p:nvPr/>
        </p:nvPicPr>
        <p:blipFill>
          <a:blip r:embed="rId3"/>
          <a:stretch>
            <a:fillRect/>
          </a:stretch>
        </p:blipFill>
        <p:spPr>
          <a:xfrm>
            <a:off x="438150" y="831214"/>
            <a:ext cx="7966393" cy="635882"/>
          </a:xfrm>
          <a:prstGeom prst="rect">
            <a:avLst/>
          </a:prstGeom>
        </p:spPr>
      </p:pic>
    </p:spTree>
    <p:extLst>
      <p:ext uri="{BB962C8B-B14F-4D97-AF65-F5344CB8AC3E}">
        <p14:creationId xmlns:p14="http://schemas.microsoft.com/office/powerpoint/2010/main" val="47419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Azure Automation</a:t>
            </a:r>
          </a:p>
        </p:txBody>
      </p:sp>
    </p:spTree>
    <p:extLst>
      <p:ext uri="{BB962C8B-B14F-4D97-AF65-F5344CB8AC3E}">
        <p14:creationId xmlns:p14="http://schemas.microsoft.com/office/powerpoint/2010/main" val="1806620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BB7EE4-C4E1-4355-B1CE-0E578276AC60}"/>
              </a:ext>
            </a:extLst>
          </p:cNvPr>
          <p:cNvSpPr>
            <a:spLocks noGrp="1"/>
          </p:cNvSpPr>
          <p:nvPr>
            <p:ph type="title"/>
          </p:nvPr>
        </p:nvSpPr>
        <p:spPr/>
        <p:txBody>
          <a:bodyPr/>
          <a:lstStyle/>
          <a:p>
            <a:r>
              <a:rPr lang="en-US" dirty="0"/>
              <a:t>Exam AZ-400….</a:t>
            </a:r>
          </a:p>
        </p:txBody>
      </p:sp>
      <p:sp>
        <p:nvSpPr>
          <p:cNvPr id="2" name="TextBox 1">
            <a:extLst>
              <a:ext uri="{FF2B5EF4-FFF2-40B4-BE49-F238E27FC236}">
                <a16:creationId xmlns:a16="http://schemas.microsoft.com/office/drawing/2014/main" id="{61B08E01-0AC4-42DE-8C1C-D24DC1EE8D4A}"/>
              </a:ext>
            </a:extLst>
          </p:cNvPr>
          <p:cNvSpPr txBox="1"/>
          <p:nvPr/>
        </p:nvSpPr>
        <p:spPr>
          <a:xfrm>
            <a:off x="208025" y="1111910"/>
            <a:ext cx="1872692" cy="461665"/>
          </a:xfrm>
          <a:prstGeom prst="rect">
            <a:avLst/>
          </a:prstGeom>
          <a:noFill/>
        </p:spPr>
        <p:txBody>
          <a:bodyPr wrap="square" rtlCol="0">
            <a:spAutoFit/>
          </a:bodyPr>
          <a:lstStyle/>
          <a:p>
            <a:pPr algn="ctr"/>
            <a:r>
              <a:rPr lang="en-US" sz="2400" u="sng" dirty="0">
                <a:solidFill>
                  <a:srgbClr val="FF0000"/>
                </a:solidFill>
              </a:rPr>
              <a:t>IS:</a:t>
            </a:r>
          </a:p>
        </p:txBody>
      </p:sp>
      <p:sp>
        <p:nvSpPr>
          <p:cNvPr id="6" name="TextBox 5">
            <a:extLst>
              <a:ext uri="{FF2B5EF4-FFF2-40B4-BE49-F238E27FC236}">
                <a16:creationId xmlns:a16="http://schemas.microsoft.com/office/drawing/2014/main" id="{12BD442B-015F-4538-89B7-183348046FAE}"/>
              </a:ext>
            </a:extLst>
          </p:cNvPr>
          <p:cNvSpPr txBox="1"/>
          <p:nvPr/>
        </p:nvSpPr>
        <p:spPr>
          <a:xfrm>
            <a:off x="4718303" y="1111910"/>
            <a:ext cx="1872692" cy="461665"/>
          </a:xfrm>
          <a:prstGeom prst="rect">
            <a:avLst/>
          </a:prstGeom>
          <a:noFill/>
        </p:spPr>
        <p:txBody>
          <a:bodyPr wrap="square" rtlCol="0">
            <a:spAutoFit/>
          </a:bodyPr>
          <a:lstStyle/>
          <a:p>
            <a:pPr algn="ctr"/>
            <a:r>
              <a:rPr lang="en-US" sz="2400" u="sng" dirty="0">
                <a:solidFill>
                  <a:srgbClr val="FF0000"/>
                </a:solidFill>
              </a:rPr>
              <a:t>IS NOT:</a:t>
            </a:r>
          </a:p>
        </p:txBody>
      </p:sp>
      <p:sp>
        <p:nvSpPr>
          <p:cNvPr id="4" name="TextBox 3">
            <a:extLst>
              <a:ext uri="{FF2B5EF4-FFF2-40B4-BE49-F238E27FC236}">
                <a16:creationId xmlns:a16="http://schemas.microsoft.com/office/drawing/2014/main" id="{4EB32809-6DE3-4898-B791-BE5890998F93}"/>
              </a:ext>
            </a:extLst>
          </p:cNvPr>
          <p:cNvSpPr txBox="1"/>
          <p:nvPr/>
        </p:nvSpPr>
        <p:spPr>
          <a:xfrm>
            <a:off x="599846" y="1894637"/>
            <a:ext cx="3672231" cy="3139321"/>
          </a:xfrm>
          <a:prstGeom prst="rect">
            <a:avLst/>
          </a:prstGeom>
          <a:noFill/>
        </p:spPr>
        <p:txBody>
          <a:bodyPr wrap="square" rtlCol="0">
            <a:spAutoFit/>
          </a:bodyPr>
          <a:lstStyle/>
          <a:p>
            <a:pPr marL="285750" indent="-285750">
              <a:buFont typeface="Arial" panose="020B0604020202020204" pitchFamily="34" charset="0"/>
              <a:buChar char="•"/>
            </a:pPr>
            <a:r>
              <a:rPr lang="en-US" dirty="0"/>
              <a:t>A product familiarity exam (much like the Microsoft Office MOS exams)</a:t>
            </a:r>
          </a:p>
          <a:p>
            <a:pPr marL="285750" indent="-285750">
              <a:buFont typeface="Arial" panose="020B0604020202020204" pitchFamily="34" charset="0"/>
              <a:buChar char="•"/>
            </a:pPr>
            <a:r>
              <a:rPr lang="en-US" dirty="0"/>
              <a:t>Skewed more towards the Azure administrator than Azure developer</a:t>
            </a:r>
          </a:p>
          <a:p>
            <a:pPr marL="285750" indent="-285750">
              <a:buFont typeface="Arial" panose="020B0604020202020204" pitchFamily="34" charset="0"/>
              <a:buChar char="•"/>
            </a:pPr>
            <a:r>
              <a:rPr lang="en-US" dirty="0"/>
              <a:t>Going to require you to know several non-Microsoft product names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TextBox 6">
            <a:extLst>
              <a:ext uri="{FF2B5EF4-FFF2-40B4-BE49-F238E27FC236}">
                <a16:creationId xmlns:a16="http://schemas.microsoft.com/office/drawing/2014/main" id="{CAA30CEE-9674-4115-8042-9A4F8D192775}"/>
              </a:ext>
            </a:extLst>
          </p:cNvPr>
          <p:cNvSpPr txBox="1"/>
          <p:nvPr/>
        </p:nvSpPr>
        <p:spPr>
          <a:xfrm>
            <a:off x="4871925" y="1901952"/>
            <a:ext cx="3672231"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 consideration of DevOps, Agile, or Scrum practices</a:t>
            </a:r>
          </a:p>
          <a:p>
            <a:pPr marL="285750" indent="-285750">
              <a:buFont typeface="Arial" panose="020B0604020202020204" pitchFamily="34" charset="0"/>
              <a:buChar char="•"/>
            </a:pPr>
            <a:r>
              <a:rPr lang="en-US" dirty="0"/>
              <a:t>A coding exam</a:t>
            </a:r>
          </a:p>
          <a:p>
            <a:pPr marL="285750" indent="-285750">
              <a:buFont typeface="Arial" panose="020B0604020202020204" pitchFamily="34" charset="0"/>
              <a:buChar char="•"/>
            </a:pPr>
            <a:r>
              <a:rPr lang="en-US" dirty="0"/>
              <a:t>Going to cover all Azure DevOps products equally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99696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What is Azure Automation?</a:t>
            </a:r>
          </a:p>
        </p:txBody>
      </p:sp>
      <p:sp>
        <p:nvSpPr>
          <p:cNvPr id="6" name="Text Placeholder 5"/>
          <p:cNvSpPr>
            <a:spLocks noGrp="1"/>
          </p:cNvSpPr>
          <p:nvPr>
            <p:ph type="body" sz="quarter" idx="10"/>
          </p:nvPr>
        </p:nvSpPr>
        <p:spPr>
          <a:xfrm>
            <a:off x="2298013" y="857163"/>
            <a:ext cx="6111383" cy="2049792"/>
          </a:xfrm>
        </p:spPr>
        <p:txBody>
          <a:bodyPr/>
          <a:lstStyle/>
          <a:p>
            <a:pPr>
              <a:buFont typeface="Arial" panose="020B0604020202020204" pitchFamily="34" charset="0"/>
              <a:buChar char="•"/>
            </a:pPr>
            <a:r>
              <a:rPr lang="en-IE" sz="1800" dirty="0"/>
              <a:t>An Automation service integrated with Microsoft Azure for automating the creation, deployment, monitoring and maintenance of Azure resources and resources external to Azure</a:t>
            </a:r>
          </a:p>
          <a:p>
            <a:pPr>
              <a:buFont typeface="Arial" panose="020B0604020202020204" pitchFamily="34" charset="0"/>
              <a:buChar char="•"/>
            </a:pPr>
            <a:r>
              <a:rPr lang="en-IE" sz="1800" dirty="0"/>
              <a:t>Integration with Microsoft Azure remove some complexity of automating in Azure</a:t>
            </a:r>
          </a:p>
          <a:p>
            <a:pPr marL="0" indent="0">
              <a:buNone/>
            </a:pPr>
            <a:endParaRPr lang="en-IE" sz="1800" b="1" u="sng" dirty="0"/>
          </a:p>
        </p:txBody>
      </p:sp>
      <p:sp>
        <p:nvSpPr>
          <p:cNvPr id="4" name="Text Placeholder 5">
            <a:extLst>
              <a:ext uri="{FF2B5EF4-FFF2-40B4-BE49-F238E27FC236}">
                <a16:creationId xmlns:a16="http://schemas.microsoft.com/office/drawing/2014/main" id="{5CEF7A54-605C-468C-8F7E-A880FFDA45D1}"/>
              </a:ext>
            </a:extLst>
          </p:cNvPr>
          <p:cNvSpPr txBox="1">
            <a:spLocks/>
          </p:cNvSpPr>
          <p:nvPr/>
        </p:nvSpPr>
        <p:spPr>
          <a:xfrm>
            <a:off x="441198" y="2725153"/>
            <a:ext cx="7305155" cy="227139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IE" sz="1800" b="1" u="sng" dirty="0">
                <a:gradFill>
                  <a:gsLst>
                    <a:gs pos="1250">
                      <a:srgbClr val="1A1A1A"/>
                    </a:gs>
                    <a:gs pos="100000">
                      <a:srgbClr val="1A1A1A"/>
                    </a:gs>
                  </a:gsLst>
                  <a:lin ang="5400000" scaled="0"/>
                </a:gradFill>
              </a:rPr>
              <a:t>Azure Automation Capabilities include:</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Manage Shared resources</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State configuration</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Integration with GitHub, Azure DevOps Git/TFVC</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Update management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automate Windows or Linux environments</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apply to any system that exposes an API over internet protocols</a:t>
            </a:r>
          </a:p>
        </p:txBody>
      </p:sp>
      <p:pic>
        <p:nvPicPr>
          <p:cNvPr id="3" name="Picture 2" descr="Azure Automation icon">
            <a:extLst>
              <a:ext uri="{FF2B5EF4-FFF2-40B4-BE49-F238E27FC236}">
                <a16:creationId xmlns:a16="http://schemas.microsoft.com/office/drawing/2014/main" id="{7374A75E-E87B-4CD9-BA1B-963FADE7E307}"/>
              </a:ext>
            </a:extLst>
          </p:cNvPr>
          <p:cNvPicPr>
            <a:picLocks noChangeAspect="1"/>
          </p:cNvPicPr>
          <p:nvPr/>
        </p:nvPicPr>
        <p:blipFill>
          <a:blip r:embed="rId3"/>
          <a:stretch>
            <a:fillRect/>
          </a:stretch>
        </p:blipFill>
        <p:spPr>
          <a:xfrm>
            <a:off x="734604" y="1019616"/>
            <a:ext cx="1057423" cy="1107436"/>
          </a:xfrm>
          <a:prstGeom prst="rect">
            <a:avLst/>
          </a:prstGeom>
        </p:spPr>
      </p:pic>
    </p:spTree>
    <p:extLst>
      <p:ext uri="{BB962C8B-B14F-4D97-AF65-F5344CB8AC3E}">
        <p14:creationId xmlns:p14="http://schemas.microsoft.com/office/powerpoint/2010/main" val="3769836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Automation accounts</a:t>
            </a:r>
          </a:p>
        </p:txBody>
      </p:sp>
      <p:sp>
        <p:nvSpPr>
          <p:cNvPr id="6" name="Text Placeholder 5"/>
          <p:cNvSpPr>
            <a:spLocks noGrp="1"/>
          </p:cNvSpPr>
          <p:nvPr>
            <p:ph type="body" sz="quarter" idx="10"/>
          </p:nvPr>
        </p:nvSpPr>
        <p:spPr>
          <a:xfrm>
            <a:off x="441197" y="868893"/>
            <a:ext cx="6316647" cy="3046988"/>
          </a:xfrm>
        </p:spPr>
        <p:txBody>
          <a:bodyPr/>
          <a:lstStyle/>
          <a:p>
            <a:pPr>
              <a:buFont typeface="Arial" panose="020B0604020202020204" pitchFamily="34" charset="0"/>
              <a:buChar char="•"/>
            </a:pPr>
            <a:r>
              <a:rPr lang="en-IE" sz="1800" dirty="0"/>
              <a:t>To use Azure Automation you must create an Azure Automation account</a:t>
            </a:r>
          </a:p>
          <a:p>
            <a:pPr>
              <a:buFont typeface="Arial" panose="020B0604020202020204" pitchFamily="34" charset="0"/>
              <a:buChar char="•"/>
            </a:pPr>
            <a:r>
              <a:rPr lang="en-IE" sz="1800" dirty="0"/>
              <a:t>Automation account acts as a container in which you store, manage and use automation artifacts</a:t>
            </a:r>
          </a:p>
          <a:p>
            <a:pPr>
              <a:buFont typeface="Arial" panose="020B0604020202020204" pitchFamily="34" charset="0"/>
              <a:buChar char="•"/>
            </a:pPr>
            <a:r>
              <a:rPr lang="en-IE" sz="1800" dirty="0"/>
              <a:t>Provides a way to separate your environments or further organize your Automation workflows and resources.</a:t>
            </a:r>
          </a:p>
          <a:p>
            <a:pPr>
              <a:buFont typeface="Arial" panose="020B0604020202020204" pitchFamily="34" charset="0"/>
              <a:buChar char="•"/>
            </a:pPr>
            <a:r>
              <a:rPr lang="en-IE" sz="1800" dirty="0"/>
              <a:t>Requires subscription-owner level access as provides access to all Azure resources via an API</a:t>
            </a:r>
          </a:p>
          <a:p>
            <a:pPr>
              <a:buFont typeface="Arial" panose="020B0604020202020204" pitchFamily="34" charset="0"/>
              <a:buChar char="•"/>
            </a:pPr>
            <a:r>
              <a:rPr lang="en-IE" sz="1800" dirty="0"/>
              <a:t>Need at least 1 but should have multiple for access control</a:t>
            </a:r>
          </a:p>
          <a:p>
            <a:pPr marL="0" indent="0">
              <a:buNone/>
            </a:pPr>
            <a:endParaRPr lang="en-IE" sz="1800" b="1" u="sng" dirty="0"/>
          </a:p>
        </p:txBody>
      </p:sp>
      <p:sp>
        <p:nvSpPr>
          <p:cNvPr id="4" name="Text Placeholder 5">
            <a:extLst>
              <a:ext uri="{FF2B5EF4-FFF2-40B4-BE49-F238E27FC236}">
                <a16:creationId xmlns:a16="http://schemas.microsoft.com/office/drawing/2014/main" id="{5CEF7A54-605C-468C-8F7E-A880FFDA45D1}"/>
              </a:ext>
            </a:extLst>
          </p:cNvPr>
          <p:cNvSpPr txBox="1">
            <a:spLocks/>
          </p:cNvSpPr>
          <p:nvPr/>
        </p:nvSpPr>
        <p:spPr>
          <a:xfrm>
            <a:off x="441197" y="3665210"/>
            <a:ext cx="6098396" cy="121879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IE" sz="1800" b="1" u="sng" dirty="0">
                <a:gradFill>
                  <a:gsLst>
                    <a:gs pos="1250">
                      <a:srgbClr val="1A1A1A"/>
                    </a:gs>
                    <a:gs pos="100000">
                      <a:srgbClr val="1A1A1A"/>
                    </a:gs>
                  </a:gsLst>
                  <a:lin ang="5400000" scaled="0"/>
                </a:gradFill>
              </a:rPr>
              <a:t>Run As account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create when creating Azure Automation account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Creates a service principal user in Azure AD which allows access to Azure resources when running automation</a:t>
            </a:r>
          </a:p>
        </p:txBody>
      </p:sp>
      <p:pic>
        <p:nvPicPr>
          <p:cNvPr id="5" name="Picture 4" descr="A screenshot of a cell phone&#10;&#10;Description automatically generated">
            <a:extLst>
              <a:ext uri="{FF2B5EF4-FFF2-40B4-BE49-F238E27FC236}">
                <a16:creationId xmlns:a16="http://schemas.microsoft.com/office/drawing/2014/main" id="{F75B3A32-8A5F-4E88-8068-1B30BCE2E629}"/>
              </a:ext>
            </a:extLst>
          </p:cNvPr>
          <p:cNvPicPr>
            <a:picLocks noChangeAspect="1"/>
          </p:cNvPicPr>
          <p:nvPr/>
        </p:nvPicPr>
        <p:blipFill>
          <a:blip r:embed="rId3"/>
          <a:stretch>
            <a:fillRect/>
          </a:stretch>
        </p:blipFill>
        <p:spPr>
          <a:xfrm>
            <a:off x="6757844" y="129340"/>
            <a:ext cx="2076543" cy="4884821"/>
          </a:xfrm>
          <a:prstGeom prst="rect">
            <a:avLst/>
          </a:prstGeom>
        </p:spPr>
      </p:pic>
    </p:spTree>
    <p:extLst>
      <p:ext uri="{BB962C8B-B14F-4D97-AF65-F5344CB8AC3E}">
        <p14:creationId xmlns:p14="http://schemas.microsoft.com/office/powerpoint/2010/main" val="122160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Infrastructure as a Service</a:t>
            </a:r>
          </a:p>
        </p:txBody>
      </p:sp>
    </p:spTree>
    <p:extLst>
      <p:ext uri="{BB962C8B-B14F-4D97-AF65-F5344CB8AC3E}">
        <p14:creationId xmlns:p14="http://schemas.microsoft.com/office/powerpoint/2010/main" val="1243177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Virtual Machines</a:t>
            </a:r>
            <a:endParaRPr lang="en-US" i="1" dirty="0"/>
          </a:p>
        </p:txBody>
      </p:sp>
      <p:sp>
        <p:nvSpPr>
          <p:cNvPr id="6" name="Text Placeholder 5"/>
          <p:cNvSpPr>
            <a:spLocks noGrp="1"/>
          </p:cNvSpPr>
          <p:nvPr>
            <p:ph type="body" sz="quarter" idx="10"/>
          </p:nvPr>
        </p:nvSpPr>
        <p:spPr>
          <a:xfrm>
            <a:off x="438151" y="979718"/>
            <a:ext cx="7305155" cy="4071884"/>
          </a:xfrm>
        </p:spPr>
        <p:txBody>
          <a:bodyPr/>
          <a:lstStyle/>
          <a:p>
            <a:pPr marL="0" indent="0">
              <a:buNone/>
            </a:pPr>
            <a:r>
              <a:rPr lang="en-US" dirty="0"/>
              <a:t>Azure VMs provide the benefits of virtualization, but must still be deployed, configured, and maintained </a:t>
            </a:r>
          </a:p>
          <a:p>
            <a:pPr marL="0" indent="0">
              <a:buNone/>
            </a:pPr>
            <a:r>
              <a:rPr lang="en-US" dirty="0"/>
              <a:t>Operating system support for Windows and Linux OS deployments</a:t>
            </a:r>
          </a:p>
          <a:p>
            <a:pPr marL="0" indent="0">
              <a:buNone/>
            </a:pPr>
            <a:r>
              <a:rPr lang="en-US" b="1" dirty="0"/>
              <a:t>Windows</a:t>
            </a:r>
          </a:p>
          <a:p>
            <a:pPr lvl="1">
              <a:buFont typeface="Arial" panose="020B0604020202020204" pitchFamily="34" charset="0"/>
              <a:buChar char="•"/>
            </a:pPr>
            <a:r>
              <a:rPr lang="en-US" sz="1800" dirty="0"/>
              <a:t>Windows Server and Windows client images available in Azure Marketplace for development test and production</a:t>
            </a:r>
          </a:p>
          <a:p>
            <a:pPr lvl="1">
              <a:buFont typeface="Arial" panose="020B0604020202020204" pitchFamily="34" charset="0"/>
              <a:buChar char="•"/>
            </a:pPr>
            <a:r>
              <a:rPr lang="en-US" sz="1800" dirty="0"/>
              <a:t>Images identified by publisher, offer, SKU, and version</a:t>
            </a:r>
          </a:p>
          <a:p>
            <a:pPr lvl="1">
              <a:buFont typeface="Arial" panose="020B0604020202020204" pitchFamily="34" charset="0"/>
              <a:buChar char="•"/>
            </a:pPr>
            <a:r>
              <a:rPr lang="en-US" sz="1800" dirty="0"/>
              <a:t>Only 64-bit operating systems supported</a:t>
            </a:r>
          </a:p>
          <a:p>
            <a:pPr marL="0" indent="0">
              <a:buNone/>
            </a:pPr>
            <a:r>
              <a:rPr lang="en-US" b="1" dirty="0"/>
              <a:t>Linux</a:t>
            </a:r>
          </a:p>
          <a:p>
            <a:pPr lvl="1">
              <a:buFont typeface="Arial" panose="020B0604020202020204" pitchFamily="34" charset="0"/>
              <a:buChar char="•"/>
            </a:pPr>
            <a:r>
              <a:rPr lang="en-US" sz="1800" dirty="0"/>
              <a:t>Endorsed distributions available in Azure Marketplace</a:t>
            </a:r>
          </a:p>
          <a:p>
            <a:pPr lvl="1">
              <a:buFont typeface="Arial" panose="020B0604020202020204" pitchFamily="34" charset="0"/>
              <a:buChar char="•"/>
            </a:pPr>
            <a:r>
              <a:rPr lang="en-US" sz="1800" dirty="0"/>
              <a:t>Additional Linux partner-products, such as Docker, Jenkins</a:t>
            </a:r>
          </a:p>
        </p:txBody>
      </p:sp>
    </p:spTree>
    <p:extLst>
      <p:ext uri="{BB962C8B-B14F-4D97-AF65-F5344CB8AC3E}">
        <p14:creationId xmlns:p14="http://schemas.microsoft.com/office/powerpoint/2010/main" val="2910564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Scaling Azure VMs</a:t>
            </a:r>
            <a:endParaRPr lang="en-US" i="1" dirty="0"/>
          </a:p>
        </p:txBody>
      </p:sp>
      <p:sp>
        <p:nvSpPr>
          <p:cNvPr id="6" name="Text Placeholder 5"/>
          <p:cNvSpPr>
            <a:spLocks noGrp="1"/>
          </p:cNvSpPr>
          <p:nvPr>
            <p:ph type="body" sz="quarter" idx="10"/>
          </p:nvPr>
        </p:nvSpPr>
        <p:spPr>
          <a:xfrm>
            <a:off x="438151" y="993213"/>
            <a:ext cx="7305155" cy="4413516"/>
          </a:xfrm>
        </p:spPr>
        <p:txBody>
          <a:bodyPr/>
          <a:lstStyle/>
          <a:p>
            <a:pPr marL="0" indent="0">
              <a:buNone/>
            </a:pPr>
            <a:r>
              <a:rPr lang="en-US" dirty="0"/>
              <a:t>Use virtual machine scale sets (vmss) for managing a group of identical, load balanced VMs</a:t>
            </a:r>
          </a:p>
          <a:p>
            <a:pPr marL="0" indent="0">
              <a:buNone/>
            </a:pPr>
            <a:r>
              <a:rPr lang="en-US" dirty="0"/>
              <a:t>Benefits of scale sets</a:t>
            </a:r>
          </a:p>
          <a:p>
            <a:pPr lvl="1">
              <a:buFont typeface="Arial" panose="020B0604020202020204" pitchFamily="34" charset="0"/>
              <a:buChar char="•"/>
            </a:pPr>
            <a:r>
              <a:rPr lang="en-US" sz="1800" dirty="0"/>
              <a:t>Create and manage multiple VMs at large scale</a:t>
            </a:r>
          </a:p>
          <a:p>
            <a:pPr lvl="1">
              <a:buFont typeface="Arial" panose="020B0604020202020204" pitchFamily="34" charset="0"/>
              <a:buChar char="•"/>
            </a:pPr>
            <a:r>
              <a:rPr lang="en-US" sz="1800" dirty="0"/>
              <a:t>Provide high availability and application resiliency</a:t>
            </a:r>
          </a:p>
          <a:p>
            <a:pPr lvl="1">
              <a:buFont typeface="Arial" panose="020B0604020202020204" pitchFamily="34" charset="0"/>
              <a:buChar char="•"/>
            </a:pPr>
            <a:r>
              <a:rPr lang="en-US" sz="1800" dirty="0"/>
              <a:t>Automatically scale as resource demand fluctuates</a:t>
            </a:r>
          </a:p>
          <a:p>
            <a:pPr marL="0" indent="0">
              <a:buNone/>
            </a:pPr>
            <a:r>
              <a:rPr lang="en-US" dirty="0"/>
              <a:t>Options to configure VMs deployed in a scale set</a:t>
            </a:r>
          </a:p>
          <a:p>
            <a:pPr lvl="1">
              <a:buFont typeface="Arial" panose="020B0604020202020204" pitchFamily="34" charset="0"/>
              <a:buChar char="•"/>
            </a:pPr>
            <a:r>
              <a:rPr lang="en-US" sz="1800" dirty="0"/>
              <a:t>Use extensions to configure a VM post deployment</a:t>
            </a:r>
          </a:p>
          <a:p>
            <a:pPr lvl="1">
              <a:buFont typeface="Arial" panose="020B0604020202020204" pitchFamily="34" charset="0"/>
              <a:buChar char="•"/>
            </a:pPr>
            <a:r>
              <a:rPr lang="en-US" sz="1800" dirty="0"/>
              <a:t>Deploy a managed disk with a custom disk image</a:t>
            </a:r>
          </a:p>
          <a:p>
            <a:pPr marL="0" indent="0">
              <a:buNone/>
            </a:pPr>
            <a:r>
              <a:rPr lang="en-US" dirty="0"/>
              <a:t>Differences between VMs and scale sets </a:t>
            </a:r>
          </a:p>
          <a:p>
            <a:pPr lvl="1">
              <a:buFont typeface="Arial" panose="020B0604020202020204" pitchFamily="34" charset="0"/>
              <a:buChar char="•"/>
            </a:pPr>
            <a:r>
              <a:rPr lang="en-US" sz="1800" dirty="0"/>
              <a:t>Scale sets provide automated versus manual creation, configuration, and integration for different scenarios</a:t>
            </a:r>
          </a:p>
          <a:p>
            <a:pPr lvl="1"/>
            <a:endParaRPr lang="en-US" sz="1800" dirty="0"/>
          </a:p>
        </p:txBody>
      </p:sp>
    </p:spTree>
    <p:extLst>
      <p:ext uri="{BB962C8B-B14F-4D97-AF65-F5344CB8AC3E}">
        <p14:creationId xmlns:p14="http://schemas.microsoft.com/office/powerpoint/2010/main" val="2711566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Walkthrough-Create Virtual Machine Scale Set</a:t>
            </a:r>
            <a:endParaRPr lang="en-US" i="1" dirty="0"/>
          </a:p>
        </p:txBody>
      </p:sp>
      <p:sp>
        <p:nvSpPr>
          <p:cNvPr id="6" name="Text Placeholder 5"/>
          <p:cNvSpPr>
            <a:spLocks noGrp="1"/>
          </p:cNvSpPr>
          <p:nvPr>
            <p:ph type="body" sz="quarter" idx="10"/>
          </p:nvPr>
        </p:nvSpPr>
        <p:spPr>
          <a:xfrm>
            <a:off x="438151" y="1076623"/>
            <a:ext cx="7305155" cy="2788456"/>
          </a:xfrm>
        </p:spPr>
        <p:txBody>
          <a:bodyPr/>
          <a:lstStyle/>
          <a:p>
            <a:pPr marL="385763" indent="-385763">
              <a:buFont typeface="+mj-lt"/>
              <a:buAutoNum type="arabicPeriod"/>
            </a:pPr>
            <a:r>
              <a:rPr lang="en-US" dirty="0"/>
              <a:t>Create a resource group and a virtual machine scale set.</a:t>
            </a:r>
            <a:endParaRPr lang="en-US" sz="1800" dirty="0"/>
          </a:p>
          <a:p>
            <a:pPr marL="385763" indent="-385763">
              <a:buFont typeface="+mj-lt"/>
              <a:buAutoNum type="arabicPeriod"/>
            </a:pPr>
            <a:r>
              <a:rPr lang="en-US" dirty="0"/>
              <a:t>Deploy a sample web application using a Custom Script Extension.</a:t>
            </a:r>
          </a:p>
          <a:p>
            <a:pPr marL="385763" indent="-385763">
              <a:buFont typeface="+mj-lt"/>
              <a:buAutoNum type="arabicPeriod"/>
            </a:pPr>
            <a:r>
              <a:rPr lang="en-US" dirty="0"/>
              <a:t>Create a load balancer rule to allow traffic to reach the sample application.</a:t>
            </a:r>
          </a:p>
          <a:p>
            <a:pPr marL="385763" indent="-385763">
              <a:buFont typeface="+mj-lt"/>
              <a:buAutoNum type="arabicPeriod"/>
            </a:pPr>
            <a:r>
              <a:rPr lang="en-US" dirty="0"/>
              <a:t>Access the sample web application and obtain the load balancer’s IP address:</a:t>
            </a:r>
          </a:p>
          <a:p>
            <a:pPr marL="482204" lvl="3" indent="0">
              <a:buNone/>
            </a:pPr>
            <a:r>
              <a:rPr lang="en-US" sz="1800" dirty="0"/>
              <a:t>Load balancer distributes traffic to one of your VM instances</a:t>
            </a:r>
          </a:p>
        </p:txBody>
      </p:sp>
      <p:pic>
        <p:nvPicPr>
          <p:cNvPr id="3" name="Picture 2" descr="Screenshot of a web browser accessing the sample application hosted on a vm scale set via a load balancer.">
            <a:extLst>
              <a:ext uri="{FF2B5EF4-FFF2-40B4-BE49-F238E27FC236}">
                <a16:creationId xmlns:a16="http://schemas.microsoft.com/office/drawing/2014/main" id="{8E68B847-A3B6-4B52-9CD5-E10DC5674A3D}"/>
              </a:ext>
            </a:extLst>
          </p:cNvPr>
          <p:cNvPicPr>
            <a:picLocks noChangeAspect="1"/>
          </p:cNvPicPr>
          <p:nvPr/>
        </p:nvPicPr>
        <p:blipFill>
          <a:blip r:embed="rId3"/>
          <a:stretch>
            <a:fillRect/>
          </a:stretch>
        </p:blipFill>
        <p:spPr>
          <a:xfrm>
            <a:off x="923092" y="4001041"/>
            <a:ext cx="2960624" cy="980021"/>
          </a:xfrm>
          <a:prstGeom prst="rect">
            <a:avLst/>
          </a:prstGeom>
        </p:spPr>
      </p:pic>
    </p:spTree>
    <p:extLst>
      <p:ext uri="{BB962C8B-B14F-4D97-AF65-F5344CB8AC3E}">
        <p14:creationId xmlns:p14="http://schemas.microsoft.com/office/powerpoint/2010/main" val="1123835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Windows Server and Hyper-V containers</a:t>
            </a:r>
          </a:p>
        </p:txBody>
      </p:sp>
      <p:sp>
        <p:nvSpPr>
          <p:cNvPr id="6" name="Text Placeholder 5"/>
          <p:cNvSpPr>
            <a:spLocks noGrp="1"/>
          </p:cNvSpPr>
          <p:nvPr>
            <p:ph type="body" sz="quarter" idx="10"/>
          </p:nvPr>
        </p:nvSpPr>
        <p:spPr>
          <a:xfrm>
            <a:off x="438151" y="941713"/>
            <a:ext cx="7305155" cy="4256550"/>
          </a:xfrm>
        </p:spPr>
        <p:txBody>
          <a:bodyPr/>
          <a:lstStyle/>
          <a:p>
            <a:pPr marL="0" indent="0">
              <a:buNone/>
            </a:pPr>
            <a:r>
              <a:rPr lang="en-US" dirty="0"/>
              <a:t>Windows Server containers</a:t>
            </a:r>
          </a:p>
          <a:p>
            <a:pPr lvl="1">
              <a:buFont typeface="Arial" panose="020B0604020202020204" pitchFamily="34" charset="0"/>
              <a:buChar char="•"/>
            </a:pPr>
            <a:r>
              <a:rPr lang="en-US" sz="1800" dirty="0"/>
              <a:t>Additional services in the OS for managing containers – the Docker engine and compute services</a:t>
            </a:r>
          </a:p>
          <a:p>
            <a:pPr lvl="1">
              <a:buFont typeface="Arial" panose="020B0604020202020204" pitchFamily="34" charset="0"/>
              <a:buChar char="•"/>
            </a:pPr>
            <a:r>
              <a:rPr lang="en-US" sz="1800" dirty="0"/>
              <a:t>Each container uses same set of system processes, with a set of application process to distinguish each container</a:t>
            </a:r>
          </a:p>
          <a:p>
            <a:pPr marL="0" indent="0">
              <a:buNone/>
            </a:pPr>
            <a:r>
              <a:rPr lang="en-US" dirty="0"/>
              <a:t>Hyper-V containers</a:t>
            </a:r>
          </a:p>
          <a:p>
            <a:pPr lvl="1">
              <a:buFont typeface="Arial" panose="020B0604020202020204" pitchFamily="34" charset="0"/>
              <a:buChar char="•"/>
            </a:pPr>
            <a:r>
              <a:rPr lang="en-US" sz="1800" dirty="0"/>
              <a:t>Specifically optimized to run containers</a:t>
            </a:r>
          </a:p>
          <a:p>
            <a:pPr lvl="1">
              <a:buFont typeface="Arial" panose="020B0604020202020204" pitchFamily="34" charset="0"/>
              <a:buChar char="•"/>
            </a:pPr>
            <a:r>
              <a:rPr lang="en-US" sz="1800" dirty="0"/>
              <a:t>More secure alternative to Windows Server containers in the event of a vulnerability in the OS from sharing kernel and memory</a:t>
            </a:r>
          </a:p>
          <a:p>
            <a:pPr marL="0" indent="0">
              <a:buNone/>
            </a:pPr>
            <a:r>
              <a:rPr lang="en-US" dirty="0"/>
              <a:t>Nano Server</a:t>
            </a:r>
          </a:p>
          <a:p>
            <a:pPr lvl="1">
              <a:buFont typeface="Arial" panose="020B0604020202020204" pitchFamily="34" charset="0"/>
              <a:buChar char="•"/>
            </a:pPr>
            <a:r>
              <a:rPr lang="en-US" sz="1800" dirty="0"/>
              <a:t>Headless deployment option for running cloud applications</a:t>
            </a:r>
          </a:p>
          <a:p>
            <a:pPr lvl="1">
              <a:buFont typeface="Arial" panose="020B0604020202020204" pitchFamily="34" charset="0"/>
              <a:buChar char="•"/>
            </a:pPr>
            <a:r>
              <a:rPr lang="en-US" sz="1800" dirty="0"/>
              <a:t>Runs as a container in a container host such as Server Core</a:t>
            </a:r>
          </a:p>
          <a:p>
            <a:pPr lvl="1"/>
            <a:endParaRPr lang="en-US" sz="1800" dirty="0"/>
          </a:p>
        </p:txBody>
      </p:sp>
    </p:spTree>
    <p:extLst>
      <p:ext uri="{BB962C8B-B14F-4D97-AF65-F5344CB8AC3E}">
        <p14:creationId xmlns:p14="http://schemas.microsoft.com/office/powerpoint/2010/main" val="88222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DevTest Labs</a:t>
            </a:r>
            <a:endParaRPr lang="en-US" i="1" dirty="0"/>
          </a:p>
        </p:txBody>
      </p:sp>
      <p:sp>
        <p:nvSpPr>
          <p:cNvPr id="6" name="Text Placeholder 5"/>
          <p:cNvSpPr>
            <a:spLocks noGrp="1"/>
          </p:cNvSpPr>
          <p:nvPr>
            <p:ph type="body" sz="quarter" idx="10"/>
          </p:nvPr>
        </p:nvSpPr>
        <p:spPr>
          <a:xfrm>
            <a:off x="441197" y="872612"/>
            <a:ext cx="6700068" cy="2382191"/>
          </a:xfrm>
        </p:spPr>
        <p:txBody>
          <a:bodyPr/>
          <a:lstStyle/>
          <a:p>
            <a:pPr lvl="1">
              <a:buFont typeface="Arial" panose="020B0604020202020204" pitchFamily="34" charset="0"/>
              <a:buChar char="•"/>
            </a:pPr>
            <a:r>
              <a:rPr lang="en-IE" sz="1800" dirty="0"/>
              <a:t>Creates environments consisting of pre-configured bases or Azure Resource Manager templates</a:t>
            </a:r>
            <a:endParaRPr lang="en-US" sz="1800" dirty="0"/>
          </a:p>
          <a:p>
            <a:pPr lvl="1">
              <a:buFont typeface="Arial" panose="020B0604020202020204" pitchFamily="34" charset="0"/>
              <a:buChar char="•"/>
            </a:pPr>
            <a:r>
              <a:rPr lang="en-IE" sz="1800" dirty="0"/>
              <a:t>Enables developers on teams to efficiently self-manage virtual machines (VMs) and PaaS resources without waiting for approvals.</a:t>
            </a:r>
          </a:p>
          <a:p>
            <a:pPr lvl="1">
              <a:buFont typeface="Arial" panose="020B0604020202020204" pitchFamily="34" charset="0"/>
              <a:buChar char="•"/>
            </a:pPr>
            <a:r>
              <a:rPr lang="en-IE" sz="1800" dirty="0"/>
              <a:t>Quickly provision Windows and Linux environments by using reusable templates and </a:t>
            </a:r>
            <a:r>
              <a:rPr lang="en-IE" sz="1800" dirty="0" err="1"/>
              <a:t>artifacts</a:t>
            </a:r>
            <a:endParaRPr lang="en-IE" sz="1800" dirty="0"/>
          </a:p>
          <a:p>
            <a:pPr lvl="1">
              <a:buFont typeface="Arial" panose="020B0604020202020204" pitchFamily="34" charset="0"/>
              <a:buChar char="•"/>
            </a:pPr>
            <a:endParaRPr lang="en-US" sz="1800" dirty="0"/>
          </a:p>
        </p:txBody>
      </p:sp>
      <p:pic>
        <p:nvPicPr>
          <p:cNvPr id="3" name="Picture 2" descr="Azure DevTest Labs icon">
            <a:extLst>
              <a:ext uri="{FF2B5EF4-FFF2-40B4-BE49-F238E27FC236}">
                <a16:creationId xmlns:a16="http://schemas.microsoft.com/office/drawing/2014/main" id="{C168F3A3-0E26-4504-8644-6807711554C2}"/>
              </a:ext>
            </a:extLst>
          </p:cNvPr>
          <p:cNvPicPr>
            <a:picLocks noChangeAspect="1"/>
          </p:cNvPicPr>
          <p:nvPr/>
        </p:nvPicPr>
        <p:blipFill>
          <a:blip r:embed="rId3"/>
          <a:stretch>
            <a:fillRect/>
          </a:stretch>
        </p:blipFill>
        <p:spPr>
          <a:xfrm>
            <a:off x="7294829" y="1309073"/>
            <a:ext cx="1282871" cy="1118784"/>
          </a:xfrm>
          <a:prstGeom prst="rect">
            <a:avLst/>
          </a:prstGeom>
        </p:spPr>
      </p:pic>
      <p:sp>
        <p:nvSpPr>
          <p:cNvPr id="8" name="Text Placeholder 5">
            <a:extLst>
              <a:ext uri="{FF2B5EF4-FFF2-40B4-BE49-F238E27FC236}">
                <a16:creationId xmlns:a16="http://schemas.microsoft.com/office/drawing/2014/main" id="{10B67124-C946-4805-92E2-DC52E82D03E0}"/>
              </a:ext>
            </a:extLst>
          </p:cNvPr>
          <p:cNvSpPr txBox="1">
            <a:spLocks/>
          </p:cNvSpPr>
          <p:nvPr/>
        </p:nvSpPr>
        <p:spPr>
          <a:xfrm>
            <a:off x="441197" y="2978531"/>
            <a:ext cx="8429477" cy="187435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US" sz="2100" dirty="0">
                <a:gradFill>
                  <a:gsLst>
                    <a:gs pos="1250">
                      <a:srgbClr val="1A1A1A"/>
                    </a:gs>
                    <a:gs pos="100000">
                      <a:srgbClr val="1A1A1A"/>
                    </a:gs>
                  </a:gsLst>
                  <a:lin ang="5400000" scaled="0"/>
                </a:gradFill>
              </a:rPr>
              <a:t>Usage Scenarios:</a:t>
            </a:r>
          </a:p>
          <a:p>
            <a:pPr marL="342900" lvl="1" indent="-171450" defTabSz="699557">
              <a:buFont typeface="Arial" panose="020B0604020202020204" pitchFamily="34" charset="0"/>
              <a:buChar char="•"/>
            </a:pPr>
            <a:r>
              <a:rPr lang="en-US" sz="1800" dirty="0">
                <a:gradFill>
                  <a:gsLst>
                    <a:gs pos="1250">
                      <a:srgbClr val="1A1A1A"/>
                    </a:gs>
                    <a:gs pos="100000">
                      <a:srgbClr val="1A1A1A"/>
                    </a:gs>
                  </a:gsLst>
                  <a:lin ang="5400000" scaled="0"/>
                </a:gradFill>
                <a:latin typeface="Segoe UI"/>
              </a:rPr>
              <a:t>Dev or Test  environments</a:t>
            </a:r>
          </a:p>
          <a:p>
            <a:pPr marL="342900" lvl="1" indent="-171450" defTabSz="699557">
              <a:buFont typeface="Arial" panose="020B0604020202020204" pitchFamily="34" charset="0"/>
              <a:buChar char="•"/>
            </a:pPr>
            <a:r>
              <a:rPr lang="en-US" sz="1800" dirty="0">
                <a:gradFill>
                  <a:gsLst>
                    <a:gs pos="1250">
                      <a:srgbClr val="1A1A1A"/>
                    </a:gs>
                    <a:gs pos="100000">
                      <a:srgbClr val="1A1A1A"/>
                    </a:gs>
                  </a:gsLst>
                  <a:lin ang="5400000" scaled="0"/>
                </a:gradFill>
                <a:latin typeface="Segoe UI"/>
              </a:rPr>
              <a:t>Integrate with CI/CD pipeline for automated tests and deleting images afterwards</a:t>
            </a:r>
          </a:p>
          <a:p>
            <a:pPr marL="342900" lvl="1"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latin typeface="Segoe UI"/>
              </a:rPr>
              <a:t>Scale up your load testing by provisioning multiple test agents and create pre-provisioned environments for training and demos</a:t>
            </a:r>
            <a:endParaRPr lang="en-US" sz="1800" dirty="0">
              <a:gradFill>
                <a:gsLst>
                  <a:gs pos="1250">
                    <a:srgbClr val="1A1A1A"/>
                  </a:gs>
                  <a:gs pos="100000">
                    <a:srgbClr val="1A1A1A"/>
                  </a:gs>
                </a:gsLst>
                <a:lin ang="5400000" scaled="0"/>
              </a:gradFill>
              <a:latin typeface="Segoe UI"/>
            </a:endParaRPr>
          </a:p>
        </p:txBody>
      </p:sp>
    </p:spTree>
    <p:extLst>
      <p:ext uri="{BB962C8B-B14F-4D97-AF65-F5344CB8AC3E}">
        <p14:creationId xmlns:p14="http://schemas.microsoft.com/office/powerpoint/2010/main" val="291370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App Service</a:t>
            </a:r>
            <a:endParaRPr lang="en-US" i="1" dirty="0"/>
          </a:p>
        </p:txBody>
      </p:sp>
      <p:sp>
        <p:nvSpPr>
          <p:cNvPr id="6" name="Text Placeholder 5"/>
          <p:cNvSpPr>
            <a:spLocks noGrp="1"/>
          </p:cNvSpPr>
          <p:nvPr>
            <p:ph type="body" sz="quarter" idx="10"/>
          </p:nvPr>
        </p:nvSpPr>
        <p:spPr>
          <a:xfrm>
            <a:off x="438150" y="1076623"/>
            <a:ext cx="8267700" cy="3702552"/>
          </a:xfrm>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t>Fully managed environment enabling high productivity development</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Platform-as-a-service (PaaS) offering for building and deploying highly available and scalable cloud apps for web and mobile</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Developer productivity using .NET, .NET Core, Java, Python and a host of others</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Pay only for the compute resources used</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Azure platform handles infrastructure so that developers focus on core web apps and services</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Azure provides enterprise-grade security and compliance. Azure Active Directory</a:t>
            </a:r>
          </a:p>
        </p:txBody>
      </p:sp>
      <p:pic>
        <p:nvPicPr>
          <p:cNvPr id="4" name="Picture 3" descr="Icons are shown for: Microsoft .NET, JS, Java, php, docker, Visual Studio, and GitHub. ">
            <a:extLst>
              <a:ext uri="{FF2B5EF4-FFF2-40B4-BE49-F238E27FC236}">
                <a16:creationId xmlns:a16="http://schemas.microsoft.com/office/drawing/2014/main" id="{B12D871D-3873-45D3-8A9F-FC38C77B617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869985" y="1016038"/>
            <a:ext cx="4822751" cy="981075"/>
          </a:xfrm>
          <a:prstGeom prst="rect">
            <a:avLst/>
          </a:prstGeom>
          <a:noFill/>
          <a:ln>
            <a:noFill/>
          </a:ln>
        </p:spPr>
      </p:pic>
    </p:spTree>
    <p:extLst>
      <p:ext uri="{BB962C8B-B14F-4D97-AF65-F5344CB8AC3E}">
        <p14:creationId xmlns:p14="http://schemas.microsoft.com/office/powerpoint/2010/main" val="106772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App Service Plans</a:t>
            </a:r>
            <a:endParaRPr lang="en-US" i="1" dirty="0"/>
          </a:p>
        </p:txBody>
      </p:sp>
      <p:sp>
        <p:nvSpPr>
          <p:cNvPr id="6" name="Text Placeholder 5"/>
          <p:cNvSpPr>
            <a:spLocks noGrp="1"/>
          </p:cNvSpPr>
          <p:nvPr>
            <p:ph type="body" sz="quarter" idx="10"/>
          </p:nvPr>
        </p:nvSpPr>
        <p:spPr>
          <a:xfrm>
            <a:off x="438151" y="1076623"/>
            <a:ext cx="7305155" cy="3028521"/>
          </a:xfrm>
        </p:spPr>
        <p:txBody>
          <a:bodyPr/>
          <a:lstStyle/>
          <a:p>
            <a:pPr>
              <a:buFont typeface="Arial" panose="020B0604020202020204" pitchFamily="34" charset="0"/>
              <a:buChar char="•"/>
            </a:pPr>
            <a:r>
              <a:rPr lang="en-US" dirty="0"/>
              <a:t>Define a set of compute resources for a web app to run</a:t>
            </a:r>
          </a:p>
          <a:p>
            <a:pPr>
              <a:buFont typeface="Arial" panose="020B0604020202020204" pitchFamily="34" charset="0"/>
              <a:buChar char="•"/>
            </a:pPr>
            <a:r>
              <a:rPr lang="en-US" dirty="0"/>
              <a:t>One or more apps can be configured to run in the same App Service plan</a:t>
            </a:r>
          </a:p>
          <a:p>
            <a:pPr>
              <a:buFont typeface="Arial" panose="020B0604020202020204" pitchFamily="34" charset="0"/>
              <a:buChar char="•"/>
            </a:pPr>
            <a:r>
              <a:rPr lang="en-US" dirty="0"/>
              <a:t>App Service plans define:</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Region where compute resources will be created (West US, East US, etc.)</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Number of virtual machine instances (scale count.)</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Instance size (Small, Medium, Large)</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Pricing tier (next slide)</a:t>
            </a:r>
          </a:p>
        </p:txBody>
      </p:sp>
    </p:spTree>
    <p:extLst>
      <p:ext uri="{BB962C8B-B14F-4D97-AF65-F5344CB8AC3E}">
        <p14:creationId xmlns:p14="http://schemas.microsoft.com/office/powerpoint/2010/main" val="188192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3.xml><?xml version="1.0" encoding="utf-8"?>
<a:theme xmlns:a="http://schemas.openxmlformats.org/drawingml/2006/main" name="1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4.xml><?xml version="1.0" encoding="utf-8"?>
<a:theme xmlns:a="http://schemas.openxmlformats.org/drawingml/2006/main" name="2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10217</TotalTime>
  <Words>15052</Words>
  <Application>Microsoft Office PowerPoint</Application>
  <PresentationFormat>On-screen Show (16:9)</PresentationFormat>
  <Paragraphs>1713</Paragraphs>
  <Slides>221</Slides>
  <Notes>118</Notes>
  <HiddenSlides>0</HiddenSlides>
  <MMClips>0</MMClips>
  <ScaleCrop>false</ScaleCrop>
  <HeadingPairs>
    <vt:vector size="6" baseType="variant">
      <vt:variant>
        <vt:lpstr>Fonts Used</vt:lpstr>
      </vt:variant>
      <vt:variant>
        <vt:i4>17</vt:i4>
      </vt:variant>
      <vt:variant>
        <vt:lpstr>Theme</vt:lpstr>
      </vt:variant>
      <vt:variant>
        <vt:i4>4</vt:i4>
      </vt:variant>
      <vt:variant>
        <vt:lpstr>Slide Titles</vt:lpstr>
      </vt:variant>
      <vt:variant>
        <vt:i4>221</vt:i4>
      </vt:variant>
    </vt:vector>
  </HeadingPairs>
  <TitlesOfParts>
    <vt:vector size="242" baseType="lpstr">
      <vt:lpstr>&amp;quot</vt:lpstr>
      <vt:lpstr>Arial</vt:lpstr>
      <vt:lpstr>Calibri</vt:lpstr>
      <vt:lpstr>Courier New</vt:lpstr>
      <vt:lpstr>Gotham Medium</vt:lpstr>
      <vt:lpstr>Lucida Sans</vt:lpstr>
      <vt:lpstr>Lucida Sans Typewriter</vt:lpstr>
      <vt:lpstr>Muli</vt:lpstr>
      <vt:lpstr>Segoe UI</vt:lpstr>
      <vt:lpstr>Segoe UI (Body)</vt:lpstr>
      <vt:lpstr>Segoe UI Light</vt:lpstr>
      <vt:lpstr>Segoe UI Semibold</vt:lpstr>
      <vt:lpstr>Segoe UI Semilight</vt:lpstr>
      <vt:lpstr>Segoe UI VSS (Regular)</vt:lpstr>
      <vt:lpstr>Tahoma</vt:lpstr>
      <vt:lpstr>Times New Roman</vt:lpstr>
      <vt:lpstr>Wingdings</vt:lpstr>
      <vt:lpstr>Standard_LiveLessons_2017</vt:lpstr>
      <vt:lpstr>WHITE TEMPLATE</vt:lpstr>
      <vt:lpstr>1_WHITE TEMPLATE</vt:lpstr>
      <vt:lpstr>2_WHITE TEMPLATE</vt:lpstr>
      <vt:lpstr>Exam AZ-400: Microsoft Azure DevOps Solutions Crash Course</vt:lpstr>
      <vt:lpstr>Tim Warner</vt:lpstr>
      <vt:lpstr>Course Materials</vt:lpstr>
      <vt:lpstr>Session 1 of 2 Learning Goals</vt:lpstr>
      <vt:lpstr>Session 2 of 2 Learning Goals</vt:lpstr>
      <vt:lpstr>Setting Expectations</vt:lpstr>
      <vt:lpstr>2020 Exam Update Information</vt:lpstr>
      <vt:lpstr>Azure DevOps Engineer Certification</vt:lpstr>
      <vt:lpstr>Exam AZ-400….</vt:lpstr>
      <vt:lpstr>DevOps and Azure DevOps</vt:lpstr>
      <vt:lpstr>DevOps</vt:lpstr>
      <vt:lpstr>DevOps: Personas</vt:lpstr>
      <vt:lpstr>Source Control in Azure DevOps</vt:lpstr>
      <vt:lpstr>Source Control Benefits</vt:lpstr>
      <vt:lpstr>Source Control Types</vt:lpstr>
      <vt:lpstr>Git: Feature Branch Strategy: Merge vs Rebase</vt:lpstr>
      <vt:lpstr>Git: Feature Branch Workflow</vt:lpstr>
      <vt:lpstr>Git: Git Flow Branch Workflow</vt:lpstr>
      <vt:lpstr>Collaborating with Pull Requests</vt:lpstr>
      <vt:lpstr>CI/CD</vt:lpstr>
      <vt:lpstr>The Four Pillars of Continuous Integration</vt:lpstr>
      <vt:lpstr>The Concept of Pipelines in DevOps</vt:lpstr>
      <vt:lpstr>CI/CD Pipelines</vt:lpstr>
      <vt:lpstr>CI/CD Pipelines</vt:lpstr>
      <vt:lpstr>Continuous Security Analysis</vt:lpstr>
      <vt:lpstr>Docker Workflow</vt:lpstr>
      <vt:lpstr>Multi-Stage Docker Builds</vt:lpstr>
      <vt:lpstr>Jenkins Integration</vt:lpstr>
      <vt:lpstr>Thank you!</vt:lpstr>
      <vt:lpstr>DevOps: Required Reading</vt:lpstr>
      <vt:lpstr>DevOps: The Three Ways</vt:lpstr>
      <vt:lpstr>DevOps Engineer Role</vt:lpstr>
      <vt:lpstr>Azure DevOps Products</vt:lpstr>
      <vt:lpstr>Azure DevOps IDE Extensions</vt:lpstr>
      <vt:lpstr>Azure DevOps CLI Extension</vt:lpstr>
      <vt:lpstr>PowerPoint Presentation</vt:lpstr>
      <vt:lpstr>Build Pipelines</vt:lpstr>
      <vt:lpstr>Azure Pipelines and YAML</vt:lpstr>
      <vt:lpstr>Hosted vs Private Agents</vt:lpstr>
      <vt:lpstr>Application Settings and Secrets</vt:lpstr>
      <vt:lpstr>Key Security Validation Points</vt:lpstr>
      <vt:lpstr>Integrating Azure Key Vault with Azure Pipeline</vt:lpstr>
      <vt:lpstr>Manage Secrets, Tokens &amp; Certificates</vt:lpstr>
      <vt:lpstr>Code Quality and Security</vt:lpstr>
      <vt:lpstr>SonarCloud</vt:lpstr>
      <vt:lpstr>WhiteSource Bolt</vt:lpstr>
      <vt:lpstr>Container Build Strategy</vt:lpstr>
      <vt:lpstr>Microservices and Containers</vt:lpstr>
      <vt:lpstr>Dockerfile Core Concepts</vt:lpstr>
      <vt:lpstr>Optimizing Docker Container Builds</vt:lpstr>
      <vt:lpstr>Mobile DevOps</vt:lpstr>
      <vt:lpstr>Visual Studio App Center</vt:lpstr>
      <vt:lpstr>Continuous Integration in Minutes</vt:lpstr>
      <vt:lpstr>Run UI Tests</vt:lpstr>
      <vt:lpstr>App Center Distribution</vt:lpstr>
      <vt:lpstr>Release Infrastructure and Continuous Delivery</vt:lpstr>
      <vt:lpstr>The Eight Principles of Continuous Delivery</vt:lpstr>
      <vt:lpstr>Components in a release pipeline</vt:lpstr>
      <vt:lpstr>Delivery cadence - three types of triggers</vt:lpstr>
      <vt:lpstr>Release Approvals</vt:lpstr>
      <vt:lpstr>Release Gate Examples</vt:lpstr>
      <vt:lpstr>Release Management Tools</vt:lpstr>
      <vt:lpstr>Create a Release Pipeline</vt:lpstr>
      <vt:lpstr>Definitions and Glossary</vt:lpstr>
      <vt:lpstr>Important Deployment Tasks</vt:lpstr>
      <vt:lpstr>Secrets in your release pipeline</vt:lpstr>
      <vt:lpstr>Release Gates</vt:lpstr>
      <vt:lpstr>Service Hooks</vt:lpstr>
      <vt:lpstr>Introduction into Deployment Patterns</vt:lpstr>
      <vt:lpstr>Definitions of microservices</vt:lpstr>
      <vt:lpstr>Deployment Patterns</vt:lpstr>
      <vt:lpstr>Feedback loops</vt:lpstr>
      <vt:lpstr>Blue Green deployment</vt:lpstr>
      <vt:lpstr>Feature toggles</vt:lpstr>
      <vt:lpstr>Canary release</vt:lpstr>
      <vt:lpstr>Canary release</vt:lpstr>
      <vt:lpstr>Traffic Manager</vt:lpstr>
      <vt:lpstr>Dark Launching</vt:lpstr>
      <vt:lpstr>Infrastructure as Code and Configuration Management</vt:lpstr>
      <vt:lpstr>Imperative vs. Declarative</vt:lpstr>
      <vt:lpstr>Idempotence</vt:lpstr>
      <vt:lpstr>Configuration Drift</vt:lpstr>
      <vt:lpstr>What is Azure Resource Manager?</vt:lpstr>
      <vt:lpstr>Why Use ARM templates?</vt:lpstr>
      <vt:lpstr>What is Azure CLI?</vt:lpstr>
      <vt:lpstr>What is Azure PowerShell?</vt:lpstr>
      <vt:lpstr>VM Extensions with PowerShell</vt:lpstr>
      <vt:lpstr>Azure Cloud Shell</vt:lpstr>
      <vt:lpstr>Azure Automation</vt:lpstr>
      <vt:lpstr>What is Azure Automation?</vt:lpstr>
      <vt:lpstr>Automation accounts</vt:lpstr>
      <vt:lpstr>Infrastructure as a Service</vt:lpstr>
      <vt:lpstr>Azure Virtual Machines</vt:lpstr>
      <vt:lpstr>Scaling Azure VMs</vt:lpstr>
      <vt:lpstr>Walkthrough-Create Virtual Machine Scale Set</vt:lpstr>
      <vt:lpstr>Windows Server and Hyper-V containers</vt:lpstr>
      <vt:lpstr>Azure DevTest Labs</vt:lpstr>
      <vt:lpstr>Azure App Service</vt:lpstr>
      <vt:lpstr>App Service Plans</vt:lpstr>
      <vt:lpstr>Azure Functions</vt:lpstr>
      <vt:lpstr>Batch services</vt:lpstr>
      <vt:lpstr>Security and Compliance in the Pipeline</vt:lpstr>
      <vt:lpstr>Secure DevOps Kit for Azure (AzSK)</vt:lpstr>
      <vt:lpstr>Azure Security Center</vt:lpstr>
      <vt:lpstr>Azure Policy</vt:lpstr>
      <vt:lpstr>Azure Key Vault</vt:lpstr>
      <vt:lpstr>Role-Based Access Control (RBAC)</vt:lpstr>
      <vt:lpstr>Locks</vt:lpstr>
      <vt:lpstr>Azure Blueprints</vt:lpstr>
      <vt:lpstr>AZ-400.4 Module 1: Designing a Dependency Management Strategy</vt:lpstr>
      <vt:lpstr>Dependencies in software</vt:lpstr>
      <vt:lpstr>What is a package?</vt:lpstr>
      <vt:lpstr>Types of packages</vt:lpstr>
      <vt:lpstr>Package feeds</vt:lpstr>
      <vt:lpstr>Private and public feeds</vt:lpstr>
      <vt:lpstr>Public sources</vt:lpstr>
      <vt:lpstr>Azure Artifacts</vt:lpstr>
      <vt:lpstr>Integrating in build pipelines</vt:lpstr>
      <vt:lpstr>Azure Pipelines tasks</vt:lpstr>
      <vt:lpstr>Semantic versioning</vt:lpstr>
      <vt:lpstr>Practices to Measure End-User Satisfaction</vt:lpstr>
      <vt:lpstr>Design Practices to Measure End-User Satisfaction</vt:lpstr>
      <vt:lpstr>Tools to Track System Usage, Feature Usage, and Flow</vt:lpstr>
      <vt:lpstr>PowerPoint Presentation</vt:lpstr>
      <vt:lpstr>App Center Diagnostics </vt:lpstr>
      <vt:lpstr>Azure Dashboards  </vt:lpstr>
      <vt:lpstr>Infrastructure as Code as Containers</vt:lpstr>
      <vt:lpstr>Containers vs. VMs</vt:lpstr>
      <vt:lpstr>Docker Container Build and Deployment Workflow</vt:lpstr>
      <vt:lpstr>Single-Stage Image Builds</vt:lpstr>
      <vt:lpstr>Multi-Stage Image Builds</vt:lpstr>
      <vt:lpstr>Azure Support for Containers</vt:lpstr>
      <vt:lpstr>Azure DevOps Docker Build/Release Tasks</vt:lpstr>
      <vt:lpstr>Infrastructure as Code and Configuration Management</vt:lpstr>
      <vt:lpstr>Imperative vs. Declarative</vt:lpstr>
      <vt:lpstr>Idempotence</vt:lpstr>
      <vt:lpstr>Configuration Drift</vt:lpstr>
      <vt:lpstr>What is Azure Resource Manager?</vt:lpstr>
      <vt:lpstr>Why Use ARM templates?</vt:lpstr>
      <vt:lpstr>What is Azure CLI?</vt:lpstr>
      <vt:lpstr>What is Azure PowerShell?</vt:lpstr>
      <vt:lpstr>VM Extensions with PowerShell</vt:lpstr>
      <vt:lpstr>Azure Cloud Shell</vt:lpstr>
      <vt:lpstr>Azure Automation</vt:lpstr>
      <vt:lpstr>What is Azure Automation?</vt:lpstr>
      <vt:lpstr>Automation accounts</vt:lpstr>
      <vt:lpstr>Infrastructure as a Service</vt:lpstr>
      <vt:lpstr>Azure Virtual Machines</vt:lpstr>
      <vt:lpstr>Scaling Azure VMs</vt:lpstr>
      <vt:lpstr>Walkthrough-Create Virtual Machine Scale Set</vt:lpstr>
      <vt:lpstr>Windows Server and Hyper-V containers</vt:lpstr>
      <vt:lpstr>Azure DevTest Labs</vt:lpstr>
      <vt:lpstr>Azure App Service</vt:lpstr>
      <vt:lpstr>App Service Plans</vt:lpstr>
      <vt:lpstr>Azure Functions</vt:lpstr>
      <vt:lpstr>Batch services</vt:lpstr>
      <vt:lpstr>Security and Compliance in the Pipeline</vt:lpstr>
      <vt:lpstr>Secure DevOps Kit for Azure (AzSK)</vt:lpstr>
      <vt:lpstr>Azure Security Center</vt:lpstr>
      <vt:lpstr>Azure Policy</vt:lpstr>
      <vt:lpstr>Azure Key Vault</vt:lpstr>
      <vt:lpstr>Role-Based Access Control (RBAC)</vt:lpstr>
      <vt:lpstr>Locks</vt:lpstr>
      <vt:lpstr>Azure Blueprints</vt:lpstr>
      <vt:lpstr>Exam AZ-400 Exam Strategy </vt:lpstr>
      <vt:lpstr> </vt:lpstr>
      <vt:lpstr>Preparing for Online Testing</vt:lpstr>
      <vt:lpstr>Why Microsoft Online Testing?</vt:lpstr>
      <vt:lpstr>Pearson OnVUE System Requirements</vt:lpstr>
      <vt:lpstr>Pearson OnVUE System Requirements</vt:lpstr>
      <vt:lpstr>Pearson OnVUE System Requirements</vt:lpstr>
      <vt:lpstr>Your Pre-Exam Checklist</vt:lpstr>
      <vt:lpstr>During the Exam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AZ-400 Exam Tips</vt:lpstr>
      <vt:lpstr>Thank you!</vt:lpstr>
      <vt:lpstr>Exam AZ-400 Exam Strategy </vt:lpstr>
      <vt:lpstr> </vt:lpstr>
      <vt:lpstr>AZ-400 Item Types</vt:lpstr>
      <vt:lpstr> Single Answer Multiple Choice</vt:lpstr>
      <vt:lpstr> Multiple Answer Multiple Choice</vt:lpstr>
      <vt:lpstr>Repeated Scenario</vt:lpstr>
      <vt:lpstr>Repeated Scenario</vt:lpstr>
      <vt:lpstr> Select and Place</vt:lpstr>
      <vt:lpstr> Build List and Reorder</vt:lpstr>
      <vt:lpstr> Active Screen/Fill in the Blank</vt:lpstr>
      <vt:lpstr> Case Study</vt:lpstr>
      <vt:lpstr> Performance-Based Lab</vt:lpstr>
      <vt:lpstr>Preparing for Online Testing</vt:lpstr>
      <vt:lpstr>Why Microsoft Online Testing?</vt:lpstr>
      <vt:lpstr>Pearson OnVUE System Requirements</vt:lpstr>
      <vt:lpstr>Pearson OnVUE System Requirements</vt:lpstr>
      <vt:lpstr>Pearson OnVUE System Requirements</vt:lpstr>
      <vt:lpstr>Your Pre-Exam Checklist</vt:lpstr>
      <vt:lpstr>During the Exam</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AZ-400 Exam Tips</vt:lpstr>
      <vt:lpstr>Thank you!</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cp:lastModifiedBy>
  <cp:revision>207</cp:revision>
  <dcterms:created xsi:type="dcterms:W3CDTF">2015-09-28T19:52:00Z</dcterms:created>
  <dcterms:modified xsi:type="dcterms:W3CDTF">2020-08-24T15:32:40Z</dcterms:modified>
</cp:coreProperties>
</file>